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92" r:id="rId24"/>
    <p:sldId id="293" r:id="rId25"/>
    <p:sldId id="294" r:id="rId26"/>
    <p:sldId id="291" r:id="rId27"/>
    <p:sldId id="289" r:id="rId28"/>
    <p:sldId id="290"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280" r:id="rId47"/>
    <p:sldId id="281" r:id="rId48"/>
    <p:sldId id="282" r:id="rId49"/>
    <p:sldId id="320" r:id="rId50"/>
    <p:sldId id="321" r:id="rId51"/>
    <p:sldId id="322" r:id="rId52"/>
    <p:sldId id="323" r:id="rId53"/>
    <p:sldId id="324" r:id="rId54"/>
    <p:sldId id="325" r:id="rId55"/>
    <p:sldId id="326" r:id="rId56"/>
    <p:sldId id="327" r:id="rId57"/>
    <p:sldId id="328" r:id="rId58"/>
    <p:sldId id="283" r:id="rId59"/>
    <p:sldId id="284" r:id="rId60"/>
    <p:sldId id="312" r:id="rId61"/>
    <p:sldId id="313" r:id="rId62"/>
    <p:sldId id="314" r:id="rId63"/>
    <p:sldId id="315" r:id="rId64"/>
    <p:sldId id="316" r:id="rId65"/>
    <p:sldId id="343" r:id="rId66"/>
    <p:sldId id="342" r:id="rId67"/>
    <p:sldId id="344" r:id="rId68"/>
    <p:sldId id="339" r:id="rId69"/>
    <p:sldId id="317" r:id="rId70"/>
    <p:sldId id="318" r:id="rId71"/>
    <p:sldId id="319" r:id="rId72"/>
    <p:sldId id="338" r:id="rId73"/>
    <p:sldId id="340" r:id="rId74"/>
    <p:sldId id="341" r:id="rId75"/>
    <p:sldId id="285" r:id="rId76"/>
    <p:sldId id="286" r:id="rId77"/>
    <p:sldId id="287" r:id="rId78"/>
    <p:sldId id="288" r:id="rId79"/>
    <p:sldId id="329" r:id="rId80"/>
    <p:sldId id="330" r:id="rId81"/>
    <p:sldId id="331" r:id="rId82"/>
    <p:sldId id="332" r:id="rId83"/>
    <p:sldId id="333" r:id="rId84"/>
    <p:sldId id="335" r:id="rId85"/>
    <p:sldId id="334" r:id="rId86"/>
    <p:sldId id="336" r:id="rId87"/>
    <p:sldId id="337" r:id="rId88"/>
    <p:sldId id="346" r:id="rId89"/>
    <p:sldId id="345" r:id="rId90"/>
    <p:sldId id="347" r:id="rId91"/>
    <p:sldId id="348" r:id="rId92"/>
    <p:sldId id="349" r:id="rId93"/>
    <p:sldId id="35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58" d="100"/>
          <a:sy n="58" d="100"/>
        </p:scale>
        <p:origin x="9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5B6409-8B5C-4028-A1FE-B63500EDDB72}"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4FDAB50-C36B-4259-B0EF-077710EA170A}">
      <dgm:prSet/>
      <dgm:spPr/>
      <dgm:t>
        <a:bodyPr/>
        <a:lstStyle/>
        <a:p>
          <a:r>
            <a:rPr lang="en-US"/>
            <a:t>Kubernetes is a portable, extensible, open-source platform for managing containerized workloads and services, that facilitates both declarative configuration and automation. It has a large, rapidly growing ecosystem. Kubernetes services, support, and tools are widely available.</a:t>
          </a:r>
        </a:p>
      </dgm:t>
    </dgm:pt>
    <dgm:pt modelId="{53DCA6B7-E731-4C1C-B364-69125A928C5C}" type="parTrans" cxnId="{AC23B713-B12F-4C76-A5F1-63D0207E9D93}">
      <dgm:prSet/>
      <dgm:spPr/>
      <dgm:t>
        <a:bodyPr/>
        <a:lstStyle/>
        <a:p>
          <a:endParaRPr lang="en-US"/>
        </a:p>
      </dgm:t>
    </dgm:pt>
    <dgm:pt modelId="{52231555-9CFD-49CE-9D6D-B624A477B6E5}" type="sibTrans" cxnId="{AC23B713-B12F-4C76-A5F1-63D0207E9D93}">
      <dgm:prSet/>
      <dgm:spPr/>
      <dgm:t>
        <a:bodyPr/>
        <a:lstStyle/>
        <a:p>
          <a:endParaRPr lang="en-US"/>
        </a:p>
      </dgm:t>
    </dgm:pt>
    <dgm:pt modelId="{DAA68E8E-20CE-4791-B4B2-291C8A017E44}">
      <dgm:prSet/>
      <dgm:spPr/>
      <dgm:t>
        <a:bodyPr/>
        <a:lstStyle/>
        <a:p>
          <a:r>
            <a:rPr lang="en-US"/>
            <a:t>Kubernetes, also known as K8s, is an open-source system for automating deployment, scaling, and management of containerized applications.</a:t>
          </a:r>
        </a:p>
      </dgm:t>
    </dgm:pt>
    <dgm:pt modelId="{D8949DEA-6C29-4CCC-B29F-48E6558C4124}" type="parTrans" cxnId="{01C8F814-E43E-4A07-939F-0BEDF24D9DB2}">
      <dgm:prSet/>
      <dgm:spPr/>
      <dgm:t>
        <a:bodyPr/>
        <a:lstStyle/>
        <a:p>
          <a:endParaRPr lang="en-US"/>
        </a:p>
      </dgm:t>
    </dgm:pt>
    <dgm:pt modelId="{4E910FAC-89C4-431D-8FEB-8EF2A16E9B10}" type="sibTrans" cxnId="{01C8F814-E43E-4A07-939F-0BEDF24D9DB2}">
      <dgm:prSet/>
      <dgm:spPr/>
      <dgm:t>
        <a:bodyPr/>
        <a:lstStyle/>
        <a:p>
          <a:endParaRPr lang="en-US"/>
        </a:p>
      </dgm:t>
    </dgm:pt>
    <dgm:pt modelId="{75A36787-7CEA-4DF5-A224-2D6C95C3DB63}" type="pres">
      <dgm:prSet presAssocID="{1E5B6409-8B5C-4028-A1FE-B63500EDDB72}" presName="hierChild1" presStyleCnt="0">
        <dgm:presLayoutVars>
          <dgm:chPref val="1"/>
          <dgm:dir/>
          <dgm:animOne val="branch"/>
          <dgm:animLvl val="lvl"/>
          <dgm:resizeHandles/>
        </dgm:presLayoutVars>
      </dgm:prSet>
      <dgm:spPr/>
    </dgm:pt>
    <dgm:pt modelId="{2AAF2A6F-0551-4D06-9DE1-5F230D9B0DF9}" type="pres">
      <dgm:prSet presAssocID="{14FDAB50-C36B-4259-B0EF-077710EA170A}" presName="hierRoot1" presStyleCnt="0"/>
      <dgm:spPr/>
    </dgm:pt>
    <dgm:pt modelId="{7BCC6EC4-66A9-446A-A9DC-19EB37498BA5}" type="pres">
      <dgm:prSet presAssocID="{14FDAB50-C36B-4259-B0EF-077710EA170A}" presName="composite" presStyleCnt="0"/>
      <dgm:spPr/>
    </dgm:pt>
    <dgm:pt modelId="{53C27340-9D1D-4605-A17B-0877AFBDFFC0}" type="pres">
      <dgm:prSet presAssocID="{14FDAB50-C36B-4259-B0EF-077710EA170A}" presName="background" presStyleLbl="node0" presStyleIdx="0" presStyleCnt="2"/>
      <dgm:spPr/>
    </dgm:pt>
    <dgm:pt modelId="{34C3107A-D3A2-4850-84D2-65A0DB11880A}" type="pres">
      <dgm:prSet presAssocID="{14FDAB50-C36B-4259-B0EF-077710EA170A}" presName="text" presStyleLbl="fgAcc0" presStyleIdx="0" presStyleCnt="2">
        <dgm:presLayoutVars>
          <dgm:chPref val="3"/>
        </dgm:presLayoutVars>
      </dgm:prSet>
      <dgm:spPr/>
    </dgm:pt>
    <dgm:pt modelId="{D5C35E7E-EADE-4C59-B4DB-AF4E7297759F}" type="pres">
      <dgm:prSet presAssocID="{14FDAB50-C36B-4259-B0EF-077710EA170A}" presName="hierChild2" presStyleCnt="0"/>
      <dgm:spPr/>
    </dgm:pt>
    <dgm:pt modelId="{54776099-A064-4395-A5D2-9F56117349F4}" type="pres">
      <dgm:prSet presAssocID="{DAA68E8E-20CE-4791-B4B2-291C8A017E44}" presName="hierRoot1" presStyleCnt="0"/>
      <dgm:spPr/>
    </dgm:pt>
    <dgm:pt modelId="{739BACA1-BD9F-40E8-B6BE-E1B5F3B8ACC2}" type="pres">
      <dgm:prSet presAssocID="{DAA68E8E-20CE-4791-B4B2-291C8A017E44}" presName="composite" presStyleCnt="0"/>
      <dgm:spPr/>
    </dgm:pt>
    <dgm:pt modelId="{FE2C37F3-B8F8-4CAE-8512-12495A670941}" type="pres">
      <dgm:prSet presAssocID="{DAA68E8E-20CE-4791-B4B2-291C8A017E44}" presName="background" presStyleLbl="node0" presStyleIdx="1" presStyleCnt="2"/>
      <dgm:spPr/>
    </dgm:pt>
    <dgm:pt modelId="{A5E0261A-52BB-4C26-B051-F9FFE470F5BF}" type="pres">
      <dgm:prSet presAssocID="{DAA68E8E-20CE-4791-B4B2-291C8A017E44}" presName="text" presStyleLbl="fgAcc0" presStyleIdx="1" presStyleCnt="2">
        <dgm:presLayoutVars>
          <dgm:chPref val="3"/>
        </dgm:presLayoutVars>
      </dgm:prSet>
      <dgm:spPr/>
    </dgm:pt>
    <dgm:pt modelId="{82DE6813-83CA-4858-A826-FEAA26A58947}" type="pres">
      <dgm:prSet presAssocID="{DAA68E8E-20CE-4791-B4B2-291C8A017E44}" presName="hierChild2" presStyleCnt="0"/>
      <dgm:spPr/>
    </dgm:pt>
  </dgm:ptLst>
  <dgm:cxnLst>
    <dgm:cxn modelId="{AC23B713-B12F-4C76-A5F1-63D0207E9D93}" srcId="{1E5B6409-8B5C-4028-A1FE-B63500EDDB72}" destId="{14FDAB50-C36B-4259-B0EF-077710EA170A}" srcOrd="0" destOrd="0" parTransId="{53DCA6B7-E731-4C1C-B364-69125A928C5C}" sibTransId="{52231555-9CFD-49CE-9D6D-B624A477B6E5}"/>
    <dgm:cxn modelId="{01C8F814-E43E-4A07-939F-0BEDF24D9DB2}" srcId="{1E5B6409-8B5C-4028-A1FE-B63500EDDB72}" destId="{DAA68E8E-20CE-4791-B4B2-291C8A017E44}" srcOrd="1" destOrd="0" parTransId="{D8949DEA-6C29-4CCC-B29F-48E6558C4124}" sibTransId="{4E910FAC-89C4-431D-8FEB-8EF2A16E9B10}"/>
    <dgm:cxn modelId="{5DDEAF26-001A-4442-A21D-CD9066CA7ED9}" type="presOf" srcId="{1E5B6409-8B5C-4028-A1FE-B63500EDDB72}" destId="{75A36787-7CEA-4DF5-A224-2D6C95C3DB63}" srcOrd="0" destOrd="0" presId="urn:microsoft.com/office/officeart/2005/8/layout/hierarchy1"/>
    <dgm:cxn modelId="{E1E21059-D05D-4846-A6D9-C149255D4A33}" type="presOf" srcId="{DAA68E8E-20CE-4791-B4B2-291C8A017E44}" destId="{A5E0261A-52BB-4C26-B051-F9FFE470F5BF}" srcOrd="0" destOrd="0" presId="urn:microsoft.com/office/officeart/2005/8/layout/hierarchy1"/>
    <dgm:cxn modelId="{0CDFCDCF-9A84-4838-9D8A-2C6807A494A5}" type="presOf" srcId="{14FDAB50-C36B-4259-B0EF-077710EA170A}" destId="{34C3107A-D3A2-4850-84D2-65A0DB11880A}" srcOrd="0" destOrd="0" presId="urn:microsoft.com/office/officeart/2005/8/layout/hierarchy1"/>
    <dgm:cxn modelId="{821D9F5F-DD63-4DCD-9DA7-326A53ADB260}" type="presParOf" srcId="{75A36787-7CEA-4DF5-A224-2D6C95C3DB63}" destId="{2AAF2A6F-0551-4D06-9DE1-5F230D9B0DF9}" srcOrd="0" destOrd="0" presId="urn:microsoft.com/office/officeart/2005/8/layout/hierarchy1"/>
    <dgm:cxn modelId="{54F0F1AF-318D-4D61-9395-64C06A58D15C}" type="presParOf" srcId="{2AAF2A6F-0551-4D06-9DE1-5F230D9B0DF9}" destId="{7BCC6EC4-66A9-446A-A9DC-19EB37498BA5}" srcOrd="0" destOrd="0" presId="urn:microsoft.com/office/officeart/2005/8/layout/hierarchy1"/>
    <dgm:cxn modelId="{09FE8C5A-FD36-4B31-A002-FC868D605BAE}" type="presParOf" srcId="{7BCC6EC4-66A9-446A-A9DC-19EB37498BA5}" destId="{53C27340-9D1D-4605-A17B-0877AFBDFFC0}" srcOrd="0" destOrd="0" presId="urn:microsoft.com/office/officeart/2005/8/layout/hierarchy1"/>
    <dgm:cxn modelId="{15FE3861-B379-4237-A667-14994638C05A}" type="presParOf" srcId="{7BCC6EC4-66A9-446A-A9DC-19EB37498BA5}" destId="{34C3107A-D3A2-4850-84D2-65A0DB11880A}" srcOrd="1" destOrd="0" presId="urn:microsoft.com/office/officeart/2005/8/layout/hierarchy1"/>
    <dgm:cxn modelId="{54E32B34-876C-4492-9766-74C20DF0FB0B}" type="presParOf" srcId="{2AAF2A6F-0551-4D06-9DE1-5F230D9B0DF9}" destId="{D5C35E7E-EADE-4C59-B4DB-AF4E7297759F}" srcOrd="1" destOrd="0" presId="urn:microsoft.com/office/officeart/2005/8/layout/hierarchy1"/>
    <dgm:cxn modelId="{6E0EDA0B-776C-4446-A36C-769D3548BA1E}" type="presParOf" srcId="{75A36787-7CEA-4DF5-A224-2D6C95C3DB63}" destId="{54776099-A064-4395-A5D2-9F56117349F4}" srcOrd="1" destOrd="0" presId="urn:microsoft.com/office/officeart/2005/8/layout/hierarchy1"/>
    <dgm:cxn modelId="{B72E45B9-AB17-403A-BD9B-5E58F04FC48E}" type="presParOf" srcId="{54776099-A064-4395-A5D2-9F56117349F4}" destId="{739BACA1-BD9F-40E8-B6BE-E1B5F3B8ACC2}" srcOrd="0" destOrd="0" presId="urn:microsoft.com/office/officeart/2005/8/layout/hierarchy1"/>
    <dgm:cxn modelId="{C0BB22CA-7D73-4CCB-8942-069CAE56087D}" type="presParOf" srcId="{739BACA1-BD9F-40E8-B6BE-E1B5F3B8ACC2}" destId="{FE2C37F3-B8F8-4CAE-8512-12495A670941}" srcOrd="0" destOrd="0" presId="urn:microsoft.com/office/officeart/2005/8/layout/hierarchy1"/>
    <dgm:cxn modelId="{02D3A753-D099-4B1B-83D9-E76A72B3D289}" type="presParOf" srcId="{739BACA1-BD9F-40E8-B6BE-E1B5F3B8ACC2}" destId="{A5E0261A-52BB-4C26-B051-F9FFE470F5BF}" srcOrd="1" destOrd="0" presId="urn:microsoft.com/office/officeart/2005/8/layout/hierarchy1"/>
    <dgm:cxn modelId="{251C902F-8001-4CFC-9B7A-330EF02DB4B6}" type="presParOf" srcId="{54776099-A064-4395-A5D2-9F56117349F4}" destId="{82DE6813-83CA-4858-A826-FEAA26A5894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91E25D-78B1-48F9-BF60-37EDDF7F1F2D}"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F93D6F65-914C-4C7E-83C1-CA1B01AF7375}">
      <dgm:prSet/>
      <dgm:spPr/>
      <dgm:t>
        <a:bodyPr/>
        <a:lstStyle/>
        <a:p>
          <a:r>
            <a:rPr lang="en-US"/>
            <a:t>Pods are described in a Pod manifest. </a:t>
          </a:r>
        </a:p>
      </dgm:t>
    </dgm:pt>
    <dgm:pt modelId="{C77EE497-732F-4304-84AA-A28DAE24BEDD}" type="parTrans" cxnId="{E22CA880-2FEA-4526-8346-12588F39D441}">
      <dgm:prSet/>
      <dgm:spPr/>
      <dgm:t>
        <a:bodyPr/>
        <a:lstStyle/>
        <a:p>
          <a:endParaRPr lang="en-US"/>
        </a:p>
      </dgm:t>
    </dgm:pt>
    <dgm:pt modelId="{5E0049D4-132E-40E7-B5EA-70376519DA59}" type="sibTrans" cxnId="{E22CA880-2FEA-4526-8346-12588F39D441}">
      <dgm:prSet/>
      <dgm:spPr/>
      <dgm:t>
        <a:bodyPr/>
        <a:lstStyle/>
        <a:p>
          <a:endParaRPr lang="en-US"/>
        </a:p>
      </dgm:t>
    </dgm:pt>
    <dgm:pt modelId="{BB94DFE2-D0D3-40D5-A00A-C45D78D4599C}">
      <dgm:prSet/>
      <dgm:spPr/>
      <dgm:t>
        <a:bodyPr/>
        <a:lstStyle/>
        <a:p>
          <a:r>
            <a:rPr lang="en-US"/>
            <a:t>The Pod manifest is just a text-file representation of the Kubernetes API object. </a:t>
          </a:r>
        </a:p>
      </dgm:t>
    </dgm:pt>
    <dgm:pt modelId="{B3DCB83D-6E5C-4640-B7D2-56F666961702}" type="parTrans" cxnId="{ED519F91-54E1-4DA6-97CB-151738DDD41C}">
      <dgm:prSet/>
      <dgm:spPr/>
      <dgm:t>
        <a:bodyPr/>
        <a:lstStyle/>
        <a:p>
          <a:endParaRPr lang="en-US"/>
        </a:p>
      </dgm:t>
    </dgm:pt>
    <dgm:pt modelId="{541F9CA5-31B0-45A2-9702-3909C84054BB}" type="sibTrans" cxnId="{ED519F91-54E1-4DA6-97CB-151738DDD41C}">
      <dgm:prSet/>
      <dgm:spPr/>
      <dgm:t>
        <a:bodyPr/>
        <a:lstStyle/>
        <a:p>
          <a:endParaRPr lang="en-US"/>
        </a:p>
      </dgm:t>
    </dgm:pt>
    <dgm:pt modelId="{7356B5A4-5825-4EB5-B0BD-7CD8F31B3B5F}">
      <dgm:prSet/>
      <dgm:spPr/>
      <dgm:t>
        <a:bodyPr/>
        <a:lstStyle/>
        <a:p>
          <a:r>
            <a:rPr lang="en-US"/>
            <a:t>Kubernetes strongly believes in declarative configuration. </a:t>
          </a:r>
        </a:p>
      </dgm:t>
    </dgm:pt>
    <dgm:pt modelId="{8EF83FC0-9B52-42B9-BF88-6DC2B4E8C248}" type="parTrans" cxnId="{873F171D-54A4-4004-B197-81C87261F340}">
      <dgm:prSet/>
      <dgm:spPr/>
      <dgm:t>
        <a:bodyPr/>
        <a:lstStyle/>
        <a:p>
          <a:endParaRPr lang="en-US"/>
        </a:p>
      </dgm:t>
    </dgm:pt>
    <dgm:pt modelId="{CCAA6985-BCBD-4B72-AC0B-25410D96321C}" type="sibTrans" cxnId="{873F171D-54A4-4004-B197-81C87261F340}">
      <dgm:prSet/>
      <dgm:spPr/>
      <dgm:t>
        <a:bodyPr/>
        <a:lstStyle/>
        <a:p>
          <a:endParaRPr lang="en-US"/>
        </a:p>
      </dgm:t>
    </dgm:pt>
    <dgm:pt modelId="{B04A4829-873F-4FA7-94B8-9279F3BAE06F}">
      <dgm:prSet/>
      <dgm:spPr/>
      <dgm:t>
        <a:bodyPr/>
        <a:lstStyle/>
        <a:p>
          <a:r>
            <a:rPr lang="en-US"/>
            <a:t>Declarative configuration means that you write down the desired state of the world in a configuration and then submit that configuration to a service that takes actions to ensure the desired state becomes the actual state.</a:t>
          </a:r>
        </a:p>
      </dgm:t>
    </dgm:pt>
    <dgm:pt modelId="{0391D681-FAAF-489F-9C17-EEDE165F60C5}" type="parTrans" cxnId="{DE27DA45-03A4-4264-8DDB-1DFEED882FF8}">
      <dgm:prSet/>
      <dgm:spPr/>
      <dgm:t>
        <a:bodyPr/>
        <a:lstStyle/>
        <a:p>
          <a:endParaRPr lang="en-US"/>
        </a:p>
      </dgm:t>
    </dgm:pt>
    <dgm:pt modelId="{2669251F-7D30-496E-B3E6-078224909164}" type="sibTrans" cxnId="{DE27DA45-03A4-4264-8DDB-1DFEED882FF8}">
      <dgm:prSet/>
      <dgm:spPr/>
      <dgm:t>
        <a:bodyPr/>
        <a:lstStyle/>
        <a:p>
          <a:endParaRPr lang="en-US"/>
        </a:p>
      </dgm:t>
    </dgm:pt>
    <dgm:pt modelId="{AACC4ADA-5EC1-47AC-9338-0825D12B3E0F}" type="pres">
      <dgm:prSet presAssocID="{6E91E25D-78B1-48F9-BF60-37EDDF7F1F2D}" presName="root" presStyleCnt="0">
        <dgm:presLayoutVars>
          <dgm:dir/>
          <dgm:resizeHandles val="exact"/>
        </dgm:presLayoutVars>
      </dgm:prSet>
      <dgm:spPr/>
    </dgm:pt>
    <dgm:pt modelId="{E3F1D65E-1568-4A1D-AD6C-323AFBF4C50C}" type="pres">
      <dgm:prSet presAssocID="{F93D6F65-914C-4C7E-83C1-CA1B01AF7375}" presName="compNode" presStyleCnt="0"/>
      <dgm:spPr/>
    </dgm:pt>
    <dgm:pt modelId="{1EE95284-3BE0-41C2-86E5-F26CA079DEE4}" type="pres">
      <dgm:prSet presAssocID="{F93D6F65-914C-4C7E-83C1-CA1B01AF7375}" presName="bgRect" presStyleLbl="bgShp" presStyleIdx="0" presStyleCnt="4"/>
      <dgm:spPr/>
    </dgm:pt>
    <dgm:pt modelId="{740C6671-820C-4ECC-9FC5-2D26A9221395}" type="pres">
      <dgm:prSet presAssocID="{F93D6F65-914C-4C7E-83C1-CA1B01AF73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4E2C4AB0-384A-4F80-A0CE-7ECE6497AAAA}" type="pres">
      <dgm:prSet presAssocID="{F93D6F65-914C-4C7E-83C1-CA1B01AF7375}" presName="spaceRect" presStyleCnt="0"/>
      <dgm:spPr/>
    </dgm:pt>
    <dgm:pt modelId="{56617F37-F8E3-40DF-8E17-524492F886BB}" type="pres">
      <dgm:prSet presAssocID="{F93D6F65-914C-4C7E-83C1-CA1B01AF7375}" presName="parTx" presStyleLbl="revTx" presStyleIdx="0" presStyleCnt="4">
        <dgm:presLayoutVars>
          <dgm:chMax val="0"/>
          <dgm:chPref val="0"/>
        </dgm:presLayoutVars>
      </dgm:prSet>
      <dgm:spPr/>
    </dgm:pt>
    <dgm:pt modelId="{4A906949-A43E-45A0-A1E2-877A54803596}" type="pres">
      <dgm:prSet presAssocID="{5E0049D4-132E-40E7-B5EA-70376519DA59}" presName="sibTrans" presStyleCnt="0"/>
      <dgm:spPr/>
    </dgm:pt>
    <dgm:pt modelId="{87930298-BC6F-40D2-9FC4-4C86F821BED1}" type="pres">
      <dgm:prSet presAssocID="{BB94DFE2-D0D3-40D5-A00A-C45D78D4599C}" presName="compNode" presStyleCnt="0"/>
      <dgm:spPr/>
    </dgm:pt>
    <dgm:pt modelId="{40FB797E-5D6B-4624-9B50-98A1C8AA7EBD}" type="pres">
      <dgm:prSet presAssocID="{BB94DFE2-D0D3-40D5-A00A-C45D78D4599C}" presName="bgRect" presStyleLbl="bgShp" presStyleIdx="1" presStyleCnt="4"/>
      <dgm:spPr/>
    </dgm:pt>
    <dgm:pt modelId="{79FFF3B0-1F73-4F06-B962-9EAC105A55D2}" type="pres">
      <dgm:prSet presAssocID="{BB94DFE2-D0D3-40D5-A00A-C45D78D459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4B8FB86B-E52B-4979-B4C1-2898CA90784B}" type="pres">
      <dgm:prSet presAssocID="{BB94DFE2-D0D3-40D5-A00A-C45D78D4599C}" presName="spaceRect" presStyleCnt="0"/>
      <dgm:spPr/>
    </dgm:pt>
    <dgm:pt modelId="{4B0A1E06-D6C4-4677-BACB-029BE6C5D4AD}" type="pres">
      <dgm:prSet presAssocID="{BB94DFE2-D0D3-40D5-A00A-C45D78D4599C}" presName="parTx" presStyleLbl="revTx" presStyleIdx="1" presStyleCnt="4">
        <dgm:presLayoutVars>
          <dgm:chMax val="0"/>
          <dgm:chPref val="0"/>
        </dgm:presLayoutVars>
      </dgm:prSet>
      <dgm:spPr/>
    </dgm:pt>
    <dgm:pt modelId="{3359CD99-CC61-456B-8F38-62646BD5D79A}" type="pres">
      <dgm:prSet presAssocID="{541F9CA5-31B0-45A2-9702-3909C84054BB}" presName="sibTrans" presStyleCnt="0"/>
      <dgm:spPr/>
    </dgm:pt>
    <dgm:pt modelId="{D310BB5C-8E5F-4F8C-8DDE-501A625779D6}" type="pres">
      <dgm:prSet presAssocID="{7356B5A4-5825-4EB5-B0BD-7CD8F31B3B5F}" presName="compNode" presStyleCnt="0"/>
      <dgm:spPr/>
    </dgm:pt>
    <dgm:pt modelId="{1ED750E7-C83C-48D5-B088-46955CBF2D67}" type="pres">
      <dgm:prSet presAssocID="{7356B5A4-5825-4EB5-B0BD-7CD8F31B3B5F}" presName="bgRect" presStyleLbl="bgShp" presStyleIdx="2" presStyleCnt="4"/>
      <dgm:spPr/>
    </dgm:pt>
    <dgm:pt modelId="{57F09692-436C-4E8A-A80A-F814087AD475}" type="pres">
      <dgm:prSet presAssocID="{7356B5A4-5825-4EB5-B0BD-7CD8F31B3B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206A085-75A4-4D9E-B147-1A69A5D99964}" type="pres">
      <dgm:prSet presAssocID="{7356B5A4-5825-4EB5-B0BD-7CD8F31B3B5F}" presName="spaceRect" presStyleCnt="0"/>
      <dgm:spPr/>
    </dgm:pt>
    <dgm:pt modelId="{249B839F-6AAF-4215-9775-BDC807888E4F}" type="pres">
      <dgm:prSet presAssocID="{7356B5A4-5825-4EB5-B0BD-7CD8F31B3B5F}" presName="parTx" presStyleLbl="revTx" presStyleIdx="2" presStyleCnt="4">
        <dgm:presLayoutVars>
          <dgm:chMax val="0"/>
          <dgm:chPref val="0"/>
        </dgm:presLayoutVars>
      </dgm:prSet>
      <dgm:spPr/>
    </dgm:pt>
    <dgm:pt modelId="{2E2BAE71-66E2-4A23-A91B-6580296391C5}" type="pres">
      <dgm:prSet presAssocID="{CCAA6985-BCBD-4B72-AC0B-25410D96321C}" presName="sibTrans" presStyleCnt="0"/>
      <dgm:spPr/>
    </dgm:pt>
    <dgm:pt modelId="{EB91127B-C4FF-4AF1-84CB-5E5F61ECD07E}" type="pres">
      <dgm:prSet presAssocID="{B04A4829-873F-4FA7-94B8-9279F3BAE06F}" presName="compNode" presStyleCnt="0"/>
      <dgm:spPr/>
    </dgm:pt>
    <dgm:pt modelId="{84713675-64B7-40DE-9FA3-BD82BD672DC4}" type="pres">
      <dgm:prSet presAssocID="{B04A4829-873F-4FA7-94B8-9279F3BAE06F}" presName="bgRect" presStyleLbl="bgShp" presStyleIdx="3" presStyleCnt="4"/>
      <dgm:spPr/>
    </dgm:pt>
    <dgm:pt modelId="{63187126-34BB-421B-B059-0DF46687AFF4}" type="pres">
      <dgm:prSet presAssocID="{B04A4829-873F-4FA7-94B8-9279F3BAE0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E89625BE-07BC-48C3-AE84-E3F298384D9E}" type="pres">
      <dgm:prSet presAssocID="{B04A4829-873F-4FA7-94B8-9279F3BAE06F}" presName="spaceRect" presStyleCnt="0"/>
      <dgm:spPr/>
    </dgm:pt>
    <dgm:pt modelId="{672DC40B-4717-41C4-8330-70887FF465E1}" type="pres">
      <dgm:prSet presAssocID="{B04A4829-873F-4FA7-94B8-9279F3BAE06F}" presName="parTx" presStyleLbl="revTx" presStyleIdx="3" presStyleCnt="4">
        <dgm:presLayoutVars>
          <dgm:chMax val="0"/>
          <dgm:chPref val="0"/>
        </dgm:presLayoutVars>
      </dgm:prSet>
      <dgm:spPr/>
    </dgm:pt>
  </dgm:ptLst>
  <dgm:cxnLst>
    <dgm:cxn modelId="{873F171D-54A4-4004-B197-81C87261F340}" srcId="{6E91E25D-78B1-48F9-BF60-37EDDF7F1F2D}" destId="{7356B5A4-5825-4EB5-B0BD-7CD8F31B3B5F}" srcOrd="2" destOrd="0" parTransId="{8EF83FC0-9B52-42B9-BF88-6DC2B4E8C248}" sibTransId="{CCAA6985-BCBD-4B72-AC0B-25410D96321C}"/>
    <dgm:cxn modelId="{8EEB7422-3D00-4A72-87CE-9B770F655288}" type="presOf" srcId="{6E91E25D-78B1-48F9-BF60-37EDDF7F1F2D}" destId="{AACC4ADA-5EC1-47AC-9338-0825D12B3E0F}" srcOrd="0" destOrd="0" presId="urn:microsoft.com/office/officeart/2018/2/layout/IconVerticalSolidList"/>
    <dgm:cxn modelId="{DE27DA45-03A4-4264-8DDB-1DFEED882FF8}" srcId="{6E91E25D-78B1-48F9-BF60-37EDDF7F1F2D}" destId="{B04A4829-873F-4FA7-94B8-9279F3BAE06F}" srcOrd="3" destOrd="0" parTransId="{0391D681-FAAF-489F-9C17-EEDE165F60C5}" sibTransId="{2669251F-7D30-496E-B3E6-078224909164}"/>
    <dgm:cxn modelId="{E22CA880-2FEA-4526-8346-12588F39D441}" srcId="{6E91E25D-78B1-48F9-BF60-37EDDF7F1F2D}" destId="{F93D6F65-914C-4C7E-83C1-CA1B01AF7375}" srcOrd="0" destOrd="0" parTransId="{C77EE497-732F-4304-84AA-A28DAE24BEDD}" sibTransId="{5E0049D4-132E-40E7-B5EA-70376519DA59}"/>
    <dgm:cxn modelId="{ED519F91-54E1-4DA6-97CB-151738DDD41C}" srcId="{6E91E25D-78B1-48F9-BF60-37EDDF7F1F2D}" destId="{BB94DFE2-D0D3-40D5-A00A-C45D78D4599C}" srcOrd="1" destOrd="0" parTransId="{B3DCB83D-6E5C-4640-B7D2-56F666961702}" sibTransId="{541F9CA5-31B0-45A2-9702-3909C84054BB}"/>
    <dgm:cxn modelId="{CCC9B793-CDD9-4826-A0A4-4197CF559575}" type="presOf" srcId="{B04A4829-873F-4FA7-94B8-9279F3BAE06F}" destId="{672DC40B-4717-41C4-8330-70887FF465E1}" srcOrd="0" destOrd="0" presId="urn:microsoft.com/office/officeart/2018/2/layout/IconVerticalSolidList"/>
    <dgm:cxn modelId="{44B7D3AD-D220-4AD5-9072-D876B41D3D65}" type="presOf" srcId="{7356B5A4-5825-4EB5-B0BD-7CD8F31B3B5F}" destId="{249B839F-6AAF-4215-9775-BDC807888E4F}" srcOrd="0" destOrd="0" presId="urn:microsoft.com/office/officeart/2018/2/layout/IconVerticalSolidList"/>
    <dgm:cxn modelId="{2012EBDB-96D5-4114-B28D-9D4C6479AA2B}" type="presOf" srcId="{F93D6F65-914C-4C7E-83C1-CA1B01AF7375}" destId="{56617F37-F8E3-40DF-8E17-524492F886BB}" srcOrd="0" destOrd="0" presId="urn:microsoft.com/office/officeart/2018/2/layout/IconVerticalSolidList"/>
    <dgm:cxn modelId="{D84B16E5-3871-4D05-9F92-D5CE92E46D21}" type="presOf" srcId="{BB94DFE2-D0D3-40D5-A00A-C45D78D4599C}" destId="{4B0A1E06-D6C4-4677-BACB-029BE6C5D4AD}" srcOrd="0" destOrd="0" presId="urn:microsoft.com/office/officeart/2018/2/layout/IconVerticalSolidList"/>
    <dgm:cxn modelId="{8A31070E-7889-44BB-AD7A-4B87D6E0F00B}" type="presParOf" srcId="{AACC4ADA-5EC1-47AC-9338-0825D12B3E0F}" destId="{E3F1D65E-1568-4A1D-AD6C-323AFBF4C50C}" srcOrd="0" destOrd="0" presId="urn:microsoft.com/office/officeart/2018/2/layout/IconVerticalSolidList"/>
    <dgm:cxn modelId="{1F228E21-DC76-4AA9-9FCF-178C22FEEE6F}" type="presParOf" srcId="{E3F1D65E-1568-4A1D-AD6C-323AFBF4C50C}" destId="{1EE95284-3BE0-41C2-86E5-F26CA079DEE4}" srcOrd="0" destOrd="0" presId="urn:microsoft.com/office/officeart/2018/2/layout/IconVerticalSolidList"/>
    <dgm:cxn modelId="{6AB4B29A-49B9-4EFB-A337-C8D2100B6051}" type="presParOf" srcId="{E3F1D65E-1568-4A1D-AD6C-323AFBF4C50C}" destId="{740C6671-820C-4ECC-9FC5-2D26A9221395}" srcOrd="1" destOrd="0" presId="urn:microsoft.com/office/officeart/2018/2/layout/IconVerticalSolidList"/>
    <dgm:cxn modelId="{54A78246-9173-4856-8955-94B54C6A5728}" type="presParOf" srcId="{E3F1D65E-1568-4A1D-AD6C-323AFBF4C50C}" destId="{4E2C4AB0-384A-4F80-A0CE-7ECE6497AAAA}" srcOrd="2" destOrd="0" presId="urn:microsoft.com/office/officeart/2018/2/layout/IconVerticalSolidList"/>
    <dgm:cxn modelId="{6491FA0A-CFBD-44D4-931A-5842EC540D79}" type="presParOf" srcId="{E3F1D65E-1568-4A1D-AD6C-323AFBF4C50C}" destId="{56617F37-F8E3-40DF-8E17-524492F886BB}" srcOrd="3" destOrd="0" presId="urn:microsoft.com/office/officeart/2018/2/layout/IconVerticalSolidList"/>
    <dgm:cxn modelId="{5C772A92-56EB-4473-A3F8-51CD489762B2}" type="presParOf" srcId="{AACC4ADA-5EC1-47AC-9338-0825D12B3E0F}" destId="{4A906949-A43E-45A0-A1E2-877A54803596}" srcOrd="1" destOrd="0" presId="urn:microsoft.com/office/officeart/2018/2/layout/IconVerticalSolidList"/>
    <dgm:cxn modelId="{5D31A7AB-CB90-43CB-9325-857C8E432E52}" type="presParOf" srcId="{AACC4ADA-5EC1-47AC-9338-0825D12B3E0F}" destId="{87930298-BC6F-40D2-9FC4-4C86F821BED1}" srcOrd="2" destOrd="0" presId="urn:microsoft.com/office/officeart/2018/2/layout/IconVerticalSolidList"/>
    <dgm:cxn modelId="{6F6847B9-E0D5-4358-8D9F-E74D2AD23807}" type="presParOf" srcId="{87930298-BC6F-40D2-9FC4-4C86F821BED1}" destId="{40FB797E-5D6B-4624-9B50-98A1C8AA7EBD}" srcOrd="0" destOrd="0" presId="urn:microsoft.com/office/officeart/2018/2/layout/IconVerticalSolidList"/>
    <dgm:cxn modelId="{EF357254-990F-4997-8405-4F54091E0584}" type="presParOf" srcId="{87930298-BC6F-40D2-9FC4-4C86F821BED1}" destId="{79FFF3B0-1F73-4F06-B962-9EAC105A55D2}" srcOrd="1" destOrd="0" presId="urn:microsoft.com/office/officeart/2018/2/layout/IconVerticalSolidList"/>
    <dgm:cxn modelId="{5DCA41E6-65EC-4B51-A08E-6CCBF423D186}" type="presParOf" srcId="{87930298-BC6F-40D2-9FC4-4C86F821BED1}" destId="{4B8FB86B-E52B-4979-B4C1-2898CA90784B}" srcOrd="2" destOrd="0" presId="urn:microsoft.com/office/officeart/2018/2/layout/IconVerticalSolidList"/>
    <dgm:cxn modelId="{1086C44B-0D4E-4F8E-9864-DB5C242EA6B1}" type="presParOf" srcId="{87930298-BC6F-40D2-9FC4-4C86F821BED1}" destId="{4B0A1E06-D6C4-4677-BACB-029BE6C5D4AD}" srcOrd="3" destOrd="0" presId="urn:microsoft.com/office/officeart/2018/2/layout/IconVerticalSolidList"/>
    <dgm:cxn modelId="{17A69230-1973-4152-B676-64A2F2600D11}" type="presParOf" srcId="{AACC4ADA-5EC1-47AC-9338-0825D12B3E0F}" destId="{3359CD99-CC61-456B-8F38-62646BD5D79A}" srcOrd="3" destOrd="0" presId="urn:microsoft.com/office/officeart/2018/2/layout/IconVerticalSolidList"/>
    <dgm:cxn modelId="{EEE3E68D-9A6F-46E2-BE53-CEDD13E9B677}" type="presParOf" srcId="{AACC4ADA-5EC1-47AC-9338-0825D12B3E0F}" destId="{D310BB5C-8E5F-4F8C-8DDE-501A625779D6}" srcOrd="4" destOrd="0" presId="urn:microsoft.com/office/officeart/2018/2/layout/IconVerticalSolidList"/>
    <dgm:cxn modelId="{6390E628-E4C5-422B-B254-98CA772F1A39}" type="presParOf" srcId="{D310BB5C-8E5F-4F8C-8DDE-501A625779D6}" destId="{1ED750E7-C83C-48D5-B088-46955CBF2D67}" srcOrd="0" destOrd="0" presId="urn:microsoft.com/office/officeart/2018/2/layout/IconVerticalSolidList"/>
    <dgm:cxn modelId="{87F72DAA-023B-4F65-9B11-F764C8863260}" type="presParOf" srcId="{D310BB5C-8E5F-4F8C-8DDE-501A625779D6}" destId="{57F09692-436C-4E8A-A80A-F814087AD475}" srcOrd="1" destOrd="0" presId="urn:microsoft.com/office/officeart/2018/2/layout/IconVerticalSolidList"/>
    <dgm:cxn modelId="{C0DC6E7A-DC7B-473B-A493-EE7C5C15903B}" type="presParOf" srcId="{D310BB5C-8E5F-4F8C-8DDE-501A625779D6}" destId="{9206A085-75A4-4D9E-B147-1A69A5D99964}" srcOrd="2" destOrd="0" presId="urn:microsoft.com/office/officeart/2018/2/layout/IconVerticalSolidList"/>
    <dgm:cxn modelId="{62ADEAD1-4669-4C01-B1FC-3D0AC808001B}" type="presParOf" srcId="{D310BB5C-8E5F-4F8C-8DDE-501A625779D6}" destId="{249B839F-6AAF-4215-9775-BDC807888E4F}" srcOrd="3" destOrd="0" presId="urn:microsoft.com/office/officeart/2018/2/layout/IconVerticalSolidList"/>
    <dgm:cxn modelId="{A67CC06C-0AEF-441D-B75B-94334617BDEE}" type="presParOf" srcId="{AACC4ADA-5EC1-47AC-9338-0825D12B3E0F}" destId="{2E2BAE71-66E2-4A23-A91B-6580296391C5}" srcOrd="5" destOrd="0" presId="urn:microsoft.com/office/officeart/2018/2/layout/IconVerticalSolidList"/>
    <dgm:cxn modelId="{D7318058-014F-44A8-AEFF-78C54B8AAA54}" type="presParOf" srcId="{AACC4ADA-5EC1-47AC-9338-0825D12B3E0F}" destId="{EB91127B-C4FF-4AF1-84CB-5E5F61ECD07E}" srcOrd="6" destOrd="0" presId="urn:microsoft.com/office/officeart/2018/2/layout/IconVerticalSolidList"/>
    <dgm:cxn modelId="{17D58213-D3CF-4099-832A-CB7F63BC96B5}" type="presParOf" srcId="{EB91127B-C4FF-4AF1-84CB-5E5F61ECD07E}" destId="{84713675-64B7-40DE-9FA3-BD82BD672DC4}" srcOrd="0" destOrd="0" presId="urn:microsoft.com/office/officeart/2018/2/layout/IconVerticalSolidList"/>
    <dgm:cxn modelId="{2A1B479C-682C-42CF-BD85-F1F8D64C5BA7}" type="presParOf" srcId="{EB91127B-C4FF-4AF1-84CB-5E5F61ECD07E}" destId="{63187126-34BB-421B-B059-0DF46687AFF4}" srcOrd="1" destOrd="0" presId="urn:microsoft.com/office/officeart/2018/2/layout/IconVerticalSolidList"/>
    <dgm:cxn modelId="{7EC29EAE-F73F-47FA-9270-ABC974C7C932}" type="presParOf" srcId="{EB91127B-C4FF-4AF1-84CB-5E5F61ECD07E}" destId="{E89625BE-07BC-48C3-AE84-E3F298384D9E}" srcOrd="2" destOrd="0" presId="urn:microsoft.com/office/officeart/2018/2/layout/IconVerticalSolidList"/>
    <dgm:cxn modelId="{659354DA-A786-44AD-B2E8-8DBAA57A2217}" type="presParOf" srcId="{EB91127B-C4FF-4AF1-84CB-5E5F61ECD07E}" destId="{672DC40B-4717-41C4-8330-70887FF465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78B6B-ABA6-4B69-A5B0-D89BC18FE45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78E123A-2246-43A4-9597-9BB2FB9A032A}">
      <dgm:prSet/>
      <dgm:spPr/>
      <dgm:t>
        <a:bodyPr/>
        <a:lstStyle/>
        <a:p>
          <a:r>
            <a:rPr lang="en-US"/>
            <a:t>A Kubernetes deployment is a resource object in Kubernetes that provides declarative updates to applications. A deployment allows you to describe an application’s life cycle, such as which images to use for the app, the number of pods there should be, and the way in which they should be updated. </a:t>
          </a:r>
        </a:p>
      </dgm:t>
    </dgm:pt>
    <dgm:pt modelId="{CCA50D8D-41FF-40F9-82B5-D95830B823BA}" type="parTrans" cxnId="{6FC8FE53-8216-43AA-AAAE-F4413108DAF8}">
      <dgm:prSet/>
      <dgm:spPr/>
      <dgm:t>
        <a:bodyPr/>
        <a:lstStyle/>
        <a:p>
          <a:endParaRPr lang="en-US"/>
        </a:p>
      </dgm:t>
    </dgm:pt>
    <dgm:pt modelId="{57CFA3A9-B7CC-4E64-893E-BCF9B3C208A9}" type="sibTrans" cxnId="{6FC8FE53-8216-43AA-AAAE-F4413108DAF8}">
      <dgm:prSet/>
      <dgm:spPr/>
      <dgm:t>
        <a:bodyPr/>
        <a:lstStyle/>
        <a:p>
          <a:endParaRPr lang="en-US"/>
        </a:p>
      </dgm:t>
    </dgm:pt>
    <dgm:pt modelId="{FEA4E691-2740-4F01-A449-E156315A1908}">
      <dgm:prSet/>
      <dgm:spPr/>
      <dgm:t>
        <a:bodyPr/>
        <a:lstStyle/>
        <a:p>
          <a:r>
            <a:rPr lang="en-US"/>
            <a:t>A Kubernetes object is a way to tell the Kubernetes system how you want your cluster’s workload to look. After an object has been created, the cluster works to ensure that the object exists, maintaining the desired state of your Kubernetes cluster. </a:t>
          </a:r>
        </a:p>
      </dgm:t>
    </dgm:pt>
    <dgm:pt modelId="{9F31B464-2CA4-4487-8531-369B99542BB5}" type="parTrans" cxnId="{A56C6259-D60A-459C-8E16-D0CA75AB06A1}">
      <dgm:prSet/>
      <dgm:spPr/>
      <dgm:t>
        <a:bodyPr/>
        <a:lstStyle/>
        <a:p>
          <a:endParaRPr lang="en-US"/>
        </a:p>
      </dgm:t>
    </dgm:pt>
    <dgm:pt modelId="{B7CA47A5-39BC-4D09-BFC0-28F8C0C2A13A}" type="sibTrans" cxnId="{A56C6259-D60A-459C-8E16-D0CA75AB06A1}">
      <dgm:prSet/>
      <dgm:spPr/>
      <dgm:t>
        <a:bodyPr/>
        <a:lstStyle/>
        <a:p>
          <a:endParaRPr lang="en-US"/>
        </a:p>
      </dgm:t>
    </dgm:pt>
    <dgm:pt modelId="{71A67CDB-FF4C-40E2-B8D6-C2344E6D38BA}" type="pres">
      <dgm:prSet presAssocID="{4F178B6B-ABA6-4B69-A5B0-D89BC18FE453}" presName="hierChild1" presStyleCnt="0">
        <dgm:presLayoutVars>
          <dgm:chPref val="1"/>
          <dgm:dir/>
          <dgm:animOne val="branch"/>
          <dgm:animLvl val="lvl"/>
          <dgm:resizeHandles/>
        </dgm:presLayoutVars>
      </dgm:prSet>
      <dgm:spPr/>
    </dgm:pt>
    <dgm:pt modelId="{2EB6F70C-9A94-4880-B0A5-8531542C9BC9}" type="pres">
      <dgm:prSet presAssocID="{778E123A-2246-43A4-9597-9BB2FB9A032A}" presName="hierRoot1" presStyleCnt="0"/>
      <dgm:spPr/>
    </dgm:pt>
    <dgm:pt modelId="{ABF537DE-6B5C-4181-ACAA-40F929F1D8D0}" type="pres">
      <dgm:prSet presAssocID="{778E123A-2246-43A4-9597-9BB2FB9A032A}" presName="composite" presStyleCnt="0"/>
      <dgm:spPr/>
    </dgm:pt>
    <dgm:pt modelId="{44EE1E0B-ADAA-465E-8EDD-7A1231FDA860}" type="pres">
      <dgm:prSet presAssocID="{778E123A-2246-43A4-9597-9BB2FB9A032A}" presName="background" presStyleLbl="node0" presStyleIdx="0" presStyleCnt="2"/>
      <dgm:spPr/>
    </dgm:pt>
    <dgm:pt modelId="{20F6F2CA-1B3D-4F5A-8FA5-949330349C9C}" type="pres">
      <dgm:prSet presAssocID="{778E123A-2246-43A4-9597-9BB2FB9A032A}" presName="text" presStyleLbl="fgAcc0" presStyleIdx="0" presStyleCnt="2">
        <dgm:presLayoutVars>
          <dgm:chPref val="3"/>
        </dgm:presLayoutVars>
      </dgm:prSet>
      <dgm:spPr/>
    </dgm:pt>
    <dgm:pt modelId="{4A6B94BE-FC44-4588-B1B4-0EFC165CB3D0}" type="pres">
      <dgm:prSet presAssocID="{778E123A-2246-43A4-9597-9BB2FB9A032A}" presName="hierChild2" presStyleCnt="0"/>
      <dgm:spPr/>
    </dgm:pt>
    <dgm:pt modelId="{9A2DADA5-FB14-4A8D-A340-56C60495F3D5}" type="pres">
      <dgm:prSet presAssocID="{FEA4E691-2740-4F01-A449-E156315A1908}" presName="hierRoot1" presStyleCnt="0"/>
      <dgm:spPr/>
    </dgm:pt>
    <dgm:pt modelId="{C134E315-1A3B-4A03-8895-9865895E0D87}" type="pres">
      <dgm:prSet presAssocID="{FEA4E691-2740-4F01-A449-E156315A1908}" presName="composite" presStyleCnt="0"/>
      <dgm:spPr/>
    </dgm:pt>
    <dgm:pt modelId="{58B01CCB-CEC6-4418-91A4-496AFC0A77B8}" type="pres">
      <dgm:prSet presAssocID="{FEA4E691-2740-4F01-A449-E156315A1908}" presName="background" presStyleLbl="node0" presStyleIdx="1" presStyleCnt="2"/>
      <dgm:spPr/>
    </dgm:pt>
    <dgm:pt modelId="{25337EAC-9294-4A66-BC7F-C32060B291ED}" type="pres">
      <dgm:prSet presAssocID="{FEA4E691-2740-4F01-A449-E156315A1908}" presName="text" presStyleLbl="fgAcc0" presStyleIdx="1" presStyleCnt="2">
        <dgm:presLayoutVars>
          <dgm:chPref val="3"/>
        </dgm:presLayoutVars>
      </dgm:prSet>
      <dgm:spPr/>
    </dgm:pt>
    <dgm:pt modelId="{1D0878E5-F9D2-4736-801A-B599086CED53}" type="pres">
      <dgm:prSet presAssocID="{FEA4E691-2740-4F01-A449-E156315A1908}" presName="hierChild2" presStyleCnt="0"/>
      <dgm:spPr/>
    </dgm:pt>
  </dgm:ptLst>
  <dgm:cxnLst>
    <dgm:cxn modelId="{F4291933-673B-4103-8EE9-F968B0157046}" type="presOf" srcId="{778E123A-2246-43A4-9597-9BB2FB9A032A}" destId="{20F6F2CA-1B3D-4F5A-8FA5-949330349C9C}" srcOrd="0" destOrd="0" presId="urn:microsoft.com/office/officeart/2005/8/layout/hierarchy1"/>
    <dgm:cxn modelId="{378AE236-DD9F-46C1-AAAC-079E65548269}" type="presOf" srcId="{4F178B6B-ABA6-4B69-A5B0-D89BC18FE453}" destId="{71A67CDB-FF4C-40E2-B8D6-C2344E6D38BA}" srcOrd="0" destOrd="0" presId="urn:microsoft.com/office/officeart/2005/8/layout/hierarchy1"/>
    <dgm:cxn modelId="{6FC8FE53-8216-43AA-AAAE-F4413108DAF8}" srcId="{4F178B6B-ABA6-4B69-A5B0-D89BC18FE453}" destId="{778E123A-2246-43A4-9597-9BB2FB9A032A}" srcOrd="0" destOrd="0" parTransId="{CCA50D8D-41FF-40F9-82B5-D95830B823BA}" sibTransId="{57CFA3A9-B7CC-4E64-893E-BCF9B3C208A9}"/>
    <dgm:cxn modelId="{A56C6259-D60A-459C-8E16-D0CA75AB06A1}" srcId="{4F178B6B-ABA6-4B69-A5B0-D89BC18FE453}" destId="{FEA4E691-2740-4F01-A449-E156315A1908}" srcOrd="1" destOrd="0" parTransId="{9F31B464-2CA4-4487-8531-369B99542BB5}" sibTransId="{B7CA47A5-39BC-4D09-BFC0-28F8C0C2A13A}"/>
    <dgm:cxn modelId="{598829E0-E14E-4A3D-8C3B-9E6FF9800F38}" type="presOf" srcId="{FEA4E691-2740-4F01-A449-E156315A1908}" destId="{25337EAC-9294-4A66-BC7F-C32060B291ED}" srcOrd="0" destOrd="0" presId="urn:microsoft.com/office/officeart/2005/8/layout/hierarchy1"/>
    <dgm:cxn modelId="{8E5F4465-9850-4108-9073-73E07B33377C}" type="presParOf" srcId="{71A67CDB-FF4C-40E2-B8D6-C2344E6D38BA}" destId="{2EB6F70C-9A94-4880-B0A5-8531542C9BC9}" srcOrd="0" destOrd="0" presId="urn:microsoft.com/office/officeart/2005/8/layout/hierarchy1"/>
    <dgm:cxn modelId="{877DAF7C-746F-4656-B1FE-0D28F8520E8B}" type="presParOf" srcId="{2EB6F70C-9A94-4880-B0A5-8531542C9BC9}" destId="{ABF537DE-6B5C-4181-ACAA-40F929F1D8D0}" srcOrd="0" destOrd="0" presId="urn:microsoft.com/office/officeart/2005/8/layout/hierarchy1"/>
    <dgm:cxn modelId="{AF9CB982-38B3-49C9-AEC6-399808EDDB58}" type="presParOf" srcId="{ABF537DE-6B5C-4181-ACAA-40F929F1D8D0}" destId="{44EE1E0B-ADAA-465E-8EDD-7A1231FDA860}" srcOrd="0" destOrd="0" presId="urn:microsoft.com/office/officeart/2005/8/layout/hierarchy1"/>
    <dgm:cxn modelId="{EAC7236A-E64B-4654-851E-EDC9F324BEE7}" type="presParOf" srcId="{ABF537DE-6B5C-4181-ACAA-40F929F1D8D0}" destId="{20F6F2CA-1B3D-4F5A-8FA5-949330349C9C}" srcOrd="1" destOrd="0" presId="urn:microsoft.com/office/officeart/2005/8/layout/hierarchy1"/>
    <dgm:cxn modelId="{9BBA77B5-AB4B-41DD-9D28-78758CA534CC}" type="presParOf" srcId="{2EB6F70C-9A94-4880-B0A5-8531542C9BC9}" destId="{4A6B94BE-FC44-4588-B1B4-0EFC165CB3D0}" srcOrd="1" destOrd="0" presId="urn:microsoft.com/office/officeart/2005/8/layout/hierarchy1"/>
    <dgm:cxn modelId="{334CF678-A0BF-457C-B5D8-0D2F7839B92D}" type="presParOf" srcId="{71A67CDB-FF4C-40E2-B8D6-C2344E6D38BA}" destId="{9A2DADA5-FB14-4A8D-A340-56C60495F3D5}" srcOrd="1" destOrd="0" presId="urn:microsoft.com/office/officeart/2005/8/layout/hierarchy1"/>
    <dgm:cxn modelId="{18B55CBD-0A09-4011-941F-D32E862766CD}" type="presParOf" srcId="{9A2DADA5-FB14-4A8D-A340-56C60495F3D5}" destId="{C134E315-1A3B-4A03-8895-9865895E0D87}" srcOrd="0" destOrd="0" presId="urn:microsoft.com/office/officeart/2005/8/layout/hierarchy1"/>
    <dgm:cxn modelId="{C1A3FEF5-7D0B-412B-96CA-78396E379FE6}" type="presParOf" srcId="{C134E315-1A3B-4A03-8895-9865895E0D87}" destId="{58B01CCB-CEC6-4418-91A4-496AFC0A77B8}" srcOrd="0" destOrd="0" presId="urn:microsoft.com/office/officeart/2005/8/layout/hierarchy1"/>
    <dgm:cxn modelId="{EDDC32D0-BA4C-4E21-B896-02EDB1C64D34}" type="presParOf" srcId="{C134E315-1A3B-4A03-8895-9865895E0D87}" destId="{25337EAC-9294-4A66-BC7F-C32060B291ED}" srcOrd="1" destOrd="0" presId="urn:microsoft.com/office/officeart/2005/8/layout/hierarchy1"/>
    <dgm:cxn modelId="{BA9C7E18-E5A9-4E37-AA88-3341C06BDA13}" type="presParOf" srcId="{9A2DADA5-FB14-4A8D-A340-56C60495F3D5}" destId="{1D0878E5-F9D2-4736-801A-B599086CED5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00987B-FCCB-4DCB-BBA4-095CD77C5F8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FB117A-2978-4754-B244-226266FC2FEF}">
      <dgm:prSet/>
      <dgm:spPr/>
      <dgm:t>
        <a:bodyPr/>
        <a:lstStyle/>
        <a:p>
          <a:r>
            <a:rPr lang="en-US"/>
            <a:t>A Service enables network access to a set of Pods in Kubernetes.</a:t>
          </a:r>
        </a:p>
      </dgm:t>
    </dgm:pt>
    <dgm:pt modelId="{175AF07E-CA9C-411B-BCB9-300AD4FB7AFB}" type="parTrans" cxnId="{954B9F16-6C5B-4066-987E-5A0104ED34A1}">
      <dgm:prSet/>
      <dgm:spPr/>
      <dgm:t>
        <a:bodyPr/>
        <a:lstStyle/>
        <a:p>
          <a:endParaRPr lang="en-US"/>
        </a:p>
      </dgm:t>
    </dgm:pt>
    <dgm:pt modelId="{94892394-C91C-46A8-BBFA-81E6ACB39FB4}" type="sibTrans" cxnId="{954B9F16-6C5B-4066-987E-5A0104ED34A1}">
      <dgm:prSet/>
      <dgm:spPr/>
      <dgm:t>
        <a:bodyPr/>
        <a:lstStyle/>
        <a:p>
          <a:endParaRPr lang="en-US"/>
        </a:p>
      </dgm:t>
    </dgm:pt>
    <dgm:pt modelId="{AC0432E9-2A0D-4A3A-BE0D-383BCBD48B4B}">
      <dgm:prSet/>
      <dgm:spPr/>
      <dgm:t>
        <a:bodyPr/>
        <a:lstStyle/>
        <a:p>
          <a:r>
            <a:rPr lang="en-US"/>
            <a:t>Services select Pods based on their labels. When a network request is made to the service, it selects all Pods in the cluster matching the service's selector, chooses one of them, and forwards the network request to it.</a:t>
          </a:r>
        </a:p>
      </dgm:t>
    </dgm:pt>
    <dgm:pt modelId="{77762233-A85B-4A09-83B3-7BD774063331}" type="parTrans" cxnId="{37A7B559-E6F5-4C6B-85E8-8F4A0C7731A9}">
      <dgm:prSet/>
      <dgm:spPr/>
      <dgm:t>
        <a:bodyPr/>
        <a:lstStyle/>
        <a:p>
          <a:endParaRPr lang="en-US"/>
        </a:p>
      </dgm:t>
    </dgm:pt>
    <dgm:pt modelId="{F2594CFB-126C-461D-BE21-D5AC64F7D504}" type="sibTrans" cxnId="{37A7B559-E6F5-4C6B-85E8-8F4A0C7731A9}">
      <dgm:prSet/>
      <dgm:spPr/>
      <dgm:t>
        <a:bodyPr/>
        <a:lstStyle/>
        <a:p>
          <a:endParaRPr lang="en-US"/>
        </a:p>
      </dgm:t>
    </dgm:pt>
    <dgm:pt modelId="{57896C29-05EA-4D24-9A99-2E8DF007283A}">
      <dgm:prSet/>
      <dgm:spPr/>
      <dgm:t>
        <a:bodyPr/>
        <a:lstStyle/>
        <a:p>
          <a:r>
            <a:rPr lang="en-US" dirty="0"/>
            <a:t>An abstract way to expose an application running on a set of Pods as a network service.</a:t>
          </a:r>
        </a:p>
        <a:p>
          <a:r>
            <a:rPr lang="en-US" b="0" i="0" dirty="0"/>
            <a:t>In Kubernetes, a Service is an abstraction which defines a logical set of Pods and a policy by which to access them (sometimes this pattern is called a micro-service). The set of Pods targeted by a Service is usually determined by a selector.</a:t>
          </a:r>
          <a:endParaRPr lang="en-US" dirty="0"/>
        </a:p>
      </dgm:t>
    </dgm:pt>
    <dgm:pt modelId="{9E363002-B93D-44EE-93EE-7BBEC419B816}" type="parTrans" cxnId="{27258138-3527-488E-8932-62BE3B747170}">
      <dgm:prSet/>
      <dgm:spPr/>
      <dgm:t>
        <a:bodyPr/>
        <a:lstStyle/>
        <a:p>
          <a:endParaRPr lang="en-US"/>
        </a:p>
      </dgm:t>
    </dgm:pt>
    <dgm:pt modelId="{E3D7D098-0B0A-48C4-A45D-659D03A63626}" type="sibTrans" cxnId="{27258138-3527-488E-8932-62BE3B747170}">
      <dgm:prSet/>
      <dgm:spPr/>
      <dgm:t>
        <a:bodyPr/>
        <a:lstStyle/>
        <a:p>
          <a:endParaRPr lang="en-US"/>
        </a:p>
      </dgm:t>
    </dgm:pt>
    <dgm:pt modelId="{9438FA9A-9E7B-47BA-9CBC-EC4C523EFDA0}" type="pres">
      <dgm:prSet presAssocID="{EA00987B-FCCB-4DCB-BBA4-095CD77C5F80}" presName="linear" presStyleCnt="0">
        <dgm:presLayoutVars>
          <dgm:animLvl val="lvl"/>
          <dgm:resizeHandles val="exact"/>
        </dgm:presLayoutVars>
      </dgm:prSet>
      <dgm:spPr/>
    </dgm:pt>
    <dgm:pt modelId="{765D5922-BBD6-4F32-BDA1-3E6700C05ADD}" type="pres">
      <dgm:prSet presAssocID="{A9FB117A-2978-4754-B244-226266FC2FEF}" presName="parentText" presStyleLbl="node1" presStyleIdx="0" presStyleCnt="3">
        <dgm:presLayoutVars>
          <dgm:chMax val="0"/>
          <dgm:bulletEnabled val="1"/>
        </dgm:presLayoutVars>
      </dgm:prSet>
      <dgm:spPr/>
    </dgm:pt>
    <dgm:pt modelId="{1A085855-C97E-4DE5-A363-5936A41CC54E}" type="pres">
      <dgm:prSet presAssocID="{94892394-C91C-46A8-BBFA-81E6ACB39FB4}" presName="spacer" presStyleCnt="0"/>
      <dgm:spPr/>
    </dgm:pt>
    <dgm:pt modelId="{D40F8506-5447-4891-94BD-6CF7B3A785F4}" type="pres">
      <dgm:prSet presAssocID="{AC0432E9-2A0D-4A3A-BE0D-383BCBD48B4B}" presName="parentText" presStyleLbl="node1" presStyleIdx="1" presStyleCnt="3">
        <dgm:presLayoutVars>
          <dgm:chMax val="0"/>
          <dgm:bulletEnabled val="1"/>
        </dgm:presLayoutVars>
      </dgm:prSet>
      <dgm:spPr/>
    </dgm:pt>
    <dgm:pt modelId="{EC0D847A-0213-4F47-A6E5-566325E62083}" type="pres">
      <dgm:prSet presAssocID="{F2594CFB-126C-461D-BE21-D5AC64F7D504}" presName="spacer" presStyleCnt="0"/>
      <dgm:spPr/>
    </dgm:pt>
    <dgm:pt modelId="{CD81A61D-22D3-46CA-9A98-7985497F11A9}" type="pres">
      <dgm:prSet presAssocID="{57896C29-05EA-4D24-9A99-2E8DF007283A}" presName="parentText" presStyleLbl="node1" presStyleIdx="2" presStyleCnt="3">
        <dgm:presLayoutVars>
          <dgm:chMax val="0"/>
          <dgm:bulletEnabled val="1"/>
        </dgm:presLayoutVars>
      </dgm:prSet>
      <dgm:spPr/>
    </dgm:pt>
  </dgm:ptLst>
  <dgm:cxnLst>
    <dgm:cxn modelId="{954B9F16-6C5B-4066-987E-5A0104ED34A1}" srcId="{EA00987B-FCCB-4DCB-BBA4-095CD77C5F80}" destId="{A9FB117A-2978-4754-B244-226266FC2FEF}" srcOrd="0" destOrd="0" parTransId="{175AF07E-CA9C-411B-BCB9-300AD4FB7AFB}" sibTransId="{94892394-C91C-46A8-BBFA-81E6ACB39FB4}"/>
    <dgm:cxn modelId="{B4B42F34-B439-44F6-A630-06F5CD90452C}" type="presOf" srcId="{A9FB117A-2978-4754-B244-226266FC2FEF}" destId="{765D5922-BBD6-4F32-BDA1-3E6700C05ADD}" srcOrd="0" destOrd="0" presId="urn:microsoft.com/office/officeart/2005/8/layout/vList2"/>
    <dgm:cxn modelId="{27258138-3527-488E-8932-62BE3B747170}" srcId="{EA00987B-FCCB-4DCB-BBA4-095CD77C5F80}" destId="{57896C29-05EA-4D24-9A99-2E8DF007283A}" srcOrd="2" destOrd="0" parTransId="{9E363002-B93D-44EE-93EE-7BBEC419B816}" sibTransId="{E3D7D098-0B0A-48C4-A45D-659D03A63626}"/>
    <dgm:cxn modelId="{37A7B559-E6F5-4C6B-85E8-8F4A0C7731A9}" srcId="{EA00987B-FCCB-4DCB-BBA4-095CD77C5F80}" destId="{AC0432E9-2A0D-4A3A-BE0D-383BCBD48B4B}" srcOrd="1" destOrd="0" parTransId="{77762233-A85B-4A09-83B3-7BD774063331}" sibTransId="{F2594CFB-126C-461D-BE21-D5AC64F7D504}"/>
    <dgm:cxn modelId="{DA5EB79F-17CA-4AE3-ADE9-967906B1319C}" type="presOf" srcId="{57896C29-05EA-4D24-9A99-2E8DF007283A}" destId="{CD81A61D-22D3-46CA-9A98-7985497F11A9}" srcOrd="0" destOrd="0" presId="urn:microsoft.com/office/officeart/2005/8/layout/vList2"/>
    <dgm:cxn modelId="{38C7B0B5-B542-4006-9C80-B536490EC9A7}" type="presOf" srcId="{EA00987B-FCCB-4DCB-BBA4-095CD77C5F80}" destId="{9438FA9A-9E7B-47BA-9CBC-EC4C523EFDA0}" srcOrd="0" destOrd="0" presId="urn:microsoft.com/office/officeart/2005/8/layout/vList2"/>
    <dgm:cxn modelId="{010D66DF-1802-4929-B669-6A334848385C}" type="presOf" srcId="{AC0432E9-2A0D-4A3A-BE0D-383BCBD48B4B}" destId="{D40F8506-5447-4891-94BD-6CF7B3A785F4}" srcOrd="0" destOrd="0" presId="urn:microsoft.com/office/officeart/2005/8/layout/vList2"/>
    <dgm:cxn modelId="{5B8CECAF-850D-411B-A20F-B4951ADFCBFC}" type="presParOf" srcId="{9438FA9A-9E7B-47BA-9CBC-EC4C523EFDA0}" destId="{765D5922-BBD6-4F32-BDA1-3E6700C05ADD}" srcOrd="0" destOrd="0" presId="urn:microsoft.com/office/officeart/2005/8/layout/vList2"/>
    <dgm:cxn modelId="{D6904575-F117-4C38-B16F-F7C2B5F93C0B}" type="presParOf" srcId="{9438FA9A-9E7B-47BA-9CBC-EC4C523EFDA0}" destId="{1A085855-C97E-4DE5-A363-5936A41CC54E}" srcOrd="1" destOrd="0" presId="urn:microsoft.com/office/officeart/2005/8/layout/vList2"/>
    <dgm:cxn modelId="{BE53DAD0-9E1A-4DC7-95DA-EC4E3D794E50}" type="presParOf" srcId="{9438FA9A-9E7B-47BA-9CBC-EC4C523EFDA0}" destId="{D40F8506-5447-4891-94BD-6CF7B3A785F4}" srcOrd="2" destOrd="0" presId="urn:microsoft.com/office/officeart/2005/8/layout/vList2"/>
    <dgm:cxn modelId="{05019E70-C93A-4A86-9935-03B3B9B8ECAE}" type="presParOf" srcId="{9438FA9A-9E7B-47BA-9CBC-EC4C523EFDA0}" destId="{EC0D847A-0213-4F47-A6E5-566325E62083}" srcOrd="3" destOrd="0" presId="urn:microsoft.com/office/officeart/2005/8/layout/vList2"/>
    <dgm:cxn modelId="{08DB0CCD-64C8-4AFB-BA99-615EBC86B702}" type="presParOf" srcId="{9438FA9A-9E7B-47BA-9CBC-EC4C523EFDA0}" destId="{CD81A61D-22D3-46CA-9A98-7985497F11A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A7760C-635C-4C93-8154-8B27D07D44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FF5B97A-5179-40F8-A0D9-AA29A6FEAC2A}">
      <dgm:prSet/>
      <dgm:spPr/>
      <dgm:t>
        <a:bodyPr/>
        <a:lstStyle/>
        <a:p>
          <a:r>
            <a:rPr lang="en-US"/>
            <a:t>A deployment is responsible for keeping a set of pods running.</a:t>
          </a:r>
        </a:p>
      </dgm:t>
    </dgm:pt>
    <dgm:pt modelId="{BE735DBF-D8DE-4395-89AE-B70DB69F5B3F}" type="parTrans" cxnId="{4AD84CD8-7680-446F-A662-3B846B7DEE97}">
      <dgm:prSet/>
      <dgm:spPr/>
      <dgm:t>
        <a:bodyPr/>
        <a:lstStyle/>
        <a:p>
          <a:endParaRPr lang="en-US"/>
        </a:p>
      </dgm:t>
    </dgm:pt>
    <dgm:pt modelId="{DF6A419A-963A-485F-93D8-5D3491A69EA4}" type="sibTrans" cxnId="{4AD84CD8-7680-446F-A662-3B846B7DEE97}">
      <dgm:prSet/>
      <dgm:spPr/>
      <dgm:t>
        <a:bodyPr/>
        <a:lstStyle/>
        <a:p>
          <a:endParaRPr lang="en-US"/>
        </a:p>
      </dgm:t>
    </dgm:pt>
    <dgm:pt modelId="{881B8E74-34EA-47EB-BDB9-6A9FB613EAD7}">
      <dgm:prSet/>
      <dgm:spPr/>
      <dgm:t>
        <a:bodyPr/>
        <a:lstStyle/>
        <a:p>
          <a:r>
            <a:rPr lang="en-US"/>
            <a:t>A service is responsible for enabling network access to a set of pods.</a:t>
          </a:r>
        </a:p>
      </dgm:t>
    </dgm:pt>
    <dgm:pt modelId="{B9DF10BB-4E7F-4F72-BBF1-31B533AA7A75}" type="parTrans" cxnId="{C174E298-5589-4DB2-BC15-30E833A43DD7}">
      <dgm:prSet/>
      <dgm:spPr/>
      <dgm:t>
        <a:bodyPr/>
        <a:lstStyle/>
        <a:p>
          <a:endParaRPr lang="en-US"/>
        </a:p>
      </dgm:t>
    </dgm:pt>
    <dgm:pt modelId="{50009AC5-01C0-41B2-BBA8-CC57D45DB600}" type="sibTrans" cxnId="{C174E298-5589-4DB2-BC15-30E833A43DD7}">
      <dgm:prSet/>
      <dgm:spPr/>
      <dgm:t>
        <a:bodyPr/>
        <a:lstStyle/>
        <a:p>
          <a:endParaRPr lang="en-US"/>
        </a:p>
      </dgm:t>
    </dgm:pt>
    <dgm:pt modelId="{3F2C1C5B-AB27-4EBD-87ED-A536397B7692}">
      <dgm:prSet/>
      <dgm:spPr/>
      <dgm:t>
        <a:bodyPr/>
        <a:lstStyle/>
        <a:p>
          <a:r>
            <a:rPr lang="en-US"/>
            <a:t>We could use a deployment without a service to keep a set of identical pods running in the Kubernetes cluster. The deployment could be scaled up and down and pods could be replicated. Each pod could be accessed individually via direct network requests (rather than abstracting them behind a service) but keeping track of this for a lot of pods is difficult.</a:t>
          </a:r>
        </a:p>
      </dgm:t>
    </dgm:pt>
    <dgm:pt modelId="{C05485F7-349F-4CC1-9283-9F5FDEA7BD80}" type="parTrans" cxnId="{CC2F8E74-010C-4ED2-A14D-80C8FD0C94E7}">
      <dgm:prSet/>
      <dgm:spPr/>
      <dgm:t>
        <a:bodyPr/>
        <a:lstStyle/>
        <a:p>
          <a:endParaRPr lang="en-US"/>
        </a:p>
      </dgm:t>
    </dgm:pt>
    <dgm:pt modelId="{340C47AE-4C6D-4115-AD4C-7C1F90462F28}" type="sibTrans" cxnId="{CC2F8E74-010C-4ED2-A14D-80C8FD0C94E7}">
      <dgm:prSet/>
      <dgm:spPr/>
      <dgm:t>
        <a:bodyPr/>
        <a:lstStyle/>
        <a:p>
          <a:endParaRPr lang="en-US"/>
        </a:p>
      </dgm:t>
    </dgm:pt>
    <dgm:pt modelId="{A0BF1CE0-31DD-4EE1-9BB8-3DD858BFC7EE}">
      <dgm:prSet/>
      <dgm:spPr/>
      <dgm:t>
        <a:bodyPr/>
        <a:lstStyle/>
        <a:p>
          <a:r>
            <a:rPr lang="en-US"/>
            <a:t>We could also use a service without a deployment. We'd need to create each pod individually (rather than "all-at-once" like a deployment). Then our service could route network requests to those pods via selecting them based on their labels.</a:t>
          </a:r>
        </a:p>
      </dgm:t>
    </dgm:pt>
    <dgm:pt modelId="{1AFABFE7-AD4C-45F7-9B64-BD46344E461B}" type="parTrans" cxnId="{082F8EAC-57DA-4E4B-9245-F6ADEF269739}">
      <dgm:prSet/>
      <dgm:spPr/>
      <dgm:t>
        <a:bodyPr/>
        <a:lstStyle/>
        <a:p>
          <a:endParaRPr lang="en-US"/>
        </a:p>
      </dgm:t>
    </dgm:pt>
    <dgm:pt modelId="{5DF52306-8162-4075-99EC-630FBC15A1DA}" type="sibTrans" cxnId="{082F8EAC-57DA-4E4B-9245-F6ADEF269739}">
      <dgm:prSet/>
      <dgm:spPr/>
      <dgm:t>
        <a:bodyPr/>
        <a:lstStyle/>
        <a:p>
          <a:endParaRPr lang="en-US"/>
        </a:p>
      </dgm:t>
    </dgm:pt>
    <dgm:pt modelId="{34BBDE4C-A1F6-4E68-879B-08AABFF81419}">
      <dgm:prSet/>
      <dgm:spPr/>
      <dgm:t>
        <a:bodyPr/>
        <a:lstStyle/>
        <a:p>
          <a:r>
            <a:rPr lang="en-US"/>
            <a:t>Services and Deployments are different, but they work together nicely.</a:t>
          </a:r>
        </a:p>
      </dgm:t>
    </dgm:pt>
    <dgm:pt modelId="{896736E6-4408-491A-BD42-181E323083DE}" type="parTrans" cxnId="{969B4EA1-4B01-44BA-8FF3-C79EECDD25BE}">
      <dgm:prSet/>
      <dgm:spPr/>
      <dgm:t>
        <a:bodyPr/>
        <a:lstStyle/>
        <a:p>
          <a:endParaRPr lang="en-US"/>
        </a:p>
      </dgm:t>
    </dgm:pt>
    <dgm:pt modelId="{461C9302-8BB0-4C7A-9FE1-9787A480B851}" type="sibTrans" cxnId="{969B4EA1-4B01-44BA-8FF3-C79EECDD25BE}">
      <dgm:prSet/>
      <dgm:spPr/>
      <dgm:t>
        <a:bodyPr/>
        <a:lstStyle/>
        <a:p>
          <a:endParaRPr lang="en-US"/>
        </a:p>
      </dgm:t>
    </dgm:pt>
    <dgm:pt modelId="{0098EA58-F358-4F9D-9C70-3E58B3C6FEE0}" type="pres">
      <dgm:prSet presAssocID="{34A7760C-635C-4C93-8154-8B27D07D44B9}" presName="linear" presStyleCnt="0">
        <dgm:presLayoutVars>
          <dgm:animLvl val="lvl"/>
          <dgm:resizeHandles val="exact"/>
        </dgm:presLayoutVars>
      </dgm:prSet>
      <dgm:spPr/>
    </dgm:pt>
    <dgm:pt modelId="{8C506A50-61EF-4C14-BC33-BF1003E48226}" type="pres">
      <dgm:prSet presAssocID="{1FF5B97A-5179-40F8-A0D9-AA29A6FEAC2A}" presName="parentText" presStyleLbl="node1" presStyleIdx="0" presStyleCnt="5">
        <dgm:presLayoutVars>
          <dgm:chMax val="0"/>
          <dgm:bulletEnabled val="1"/>
        </dgm:presLayoutVars>
      </dgm:prSet>
      <dgm:spPr/>
    </dgm:pt>
    <dgm:pt modelId="{C0E3953E-6687-4E52-9018-9DF46CEEC100}" type="pres">
      <dgm:prSet presAssocID="{DF6A419A-963A-485F-93D8-5D3491A69EA4}" presName="spacer" presStyleCnt="0"/>
      <dgm:spPr/>
    </dgm:pt>
    <dgm:pt modelId="{838F0BD2-14D9-4E4F-955D-522E4B2615AE}" type="pres">
      <dgm:prSet presAssocID="{881B8E74-34EA-47EB-BDB9-6A9FB613EAD7}" presName="parentText" presStyleLbl="node1" presStyleIdx="1" presStyleCnt="5">
        <dgm:presLayoutVars>
          <dgm:chMax val="0"/>
          <dgm:bulletEnabled val="1"/>
        </dgm:presLayoutVars>
      </dgm:prSet>
      <dgm:spPr/>
    </dgm:pt>
    <dgm:pt modelId="{302BE524-1627-4B48-90EE-45AE7C08C1C9}" type="pres">
      <dgm:prSet presAssocID="{50009AC5-01C0-41B2-BBA8-CC57D45DB600}" presName="spacer" presStyleCnt="0"/>
      <dgm:spPr/>
    </dgm:pt>
    <dgm:pt modelId="{FBFB557C-7D0F-4D9A-A3BE-179AD76ADFBB}" type="pres">
      <dgm:prSet presAssocID="{3F2C1C5B-AB27-4EBD-87ED-A536397B7692}" presName="parentText" presStyleLbl="node1" presStyleIdx="2" presStyleCnt="5">
        <dgm:presLayoutVars>
          <dgm:chMax val="0"/>
          <dgm:bulletEnabled val="1"/>
        </dgm:presLayoutVars>
      </dgm:prSet>
      <dgm:spPr/>
    </dgm:pt>
    <dgm:pt modelId="{333E69F4-73D5-4DC4-9264-292238C0909C}" type="pres">
      <dgm:prSet presAssocID="{340C47AE-4C6D-4115-AD4C-7C1F90462F28}" presName="spacer" presStyleCnt="0"/>
      <dgm:spPr/>
    </dgm:pt>
    <dgm:pt modelId="{D8355C2E-DCD6-421F-A3D8-0C09A81ACCDD}" type="pres">
      <dgm:prSet presAssocID="{A0BF1CE0-31DD-4EE1-9BB8-3DD858BFC7EE}" presName="parentText" presStyleLbl="node1" presStyleIdx="3" presStyleCnt="5">
        <dgm:presLayoutVars>
          <dgm:chMax val="0"/>
          <dgm:bulletEnabled val="1"/>
        </dgm:presLayoutVars>
      </dgm:prSet>
      <dgm:spPr/>
    </dgm:pt>
    <dgm:pt modelId="{3545EB02-18B0-4343-ABE0-353939887E92}" type="pres">
      <dgm:prSet presAssocID="{5DF52306-8162-4075-99EC-630FBC15A1DA}" presName="spacer" presStyleCnt="0"/>
      <dgm:spPr/>
    </dgm:pt>
    <dgm:pt modelId="{0FD53E04-7E9E-44DC-9A4D-7A00EBD0BEE5}" type="pres">
      <dgm:prSet presAssocID="{34BBDE4C-A1F6-4E68-879B-08AABFF81419}" presName="parentText" presStyleLbl="node1" presStyleIdx="4" presStyleCnt="5">
        <dgm:presLayoutVars>
          <dgm:chMax val="0"/>
          <dgm:bulletEnabled val="1"/>
        </dgm:presLayoutVars>
      </dgm:prSet>
      <dgm:spPr/>
    </dgm:pt>
  </dgm:ptLst>
  <dgm:cxnLst>
    <dgm:cxn modelId="{01F25723-9693-486C-BF68-D8ADBD5DD69E}" type="presOf" srcId="{34BBDE4C-A1F6-4E68-879B-08AABFF81419}" destId="{0FD53E04-7E9E-44DC-9A4D-7A00EBD0BEE5}" srcOrd="0" destOrd="0" presId="urn:microsoft.com/office/officeart/2005/8/layout/vList2"/>
    <dgm:cxn modelId="{531D1526-EF5F-4DF5-93AE-B4AD85CD3157}" type="presOf" srcId="{34A7760C-635C-4C93-8154-8B27D07D44B9}" destId="{0098EA58-F358-4F9D-9C70-3E58B3C6FEE0}" srcOrd="0" destOrd="0" presId="urn:microsoft.com/office/officeart/2005/8/layout/vList2"/>
    <dgm:cxn modelId="{10930A3D-CACC-4C9A-9BCC-5403813AFABF}" type="presOf" srcId="{3F2C1C5B-AB27-4EBD-87ED-A536397B7692}" destId="{FBFB557C-7D0F-4D9A-A3BE-179AD76ADFBB}" srcOrd="0" destOrd="0" presId="urn:microsoft.com/office/officeart/2005/8/layout/vList2"/>
    <dgm:cxn modelId="{CC2F8E74-010C-4ED2-A14D-80C8FD0C94E7}" srcId="{34A7760C-635C-4C93-8154-8B27D07D44B9}" destId="{3F2C1C5B-AB27-4EBD-87ED-A536397B7692}" srcOrd="2" destOrd="0" parTransId="{C05485F7-349F-4CC1-9283-9F5FDEA7BD80}" sibTransId="{340C47AE-4C6D-4115-AD4C-7C1F90462F28}"/>
    <dgm:cxn modelId="{C174E298-5589-4DB2-BC15-30E833A43DD7}" srcId="{34A7760C-635C-4C93-8154-8B27D07D44B9}" destId="{881B8E74-34EA-47EB-BDB9-6A9FB613EAD7}" srcOrd="1" destOrd="0" parTransId="{B9DF10BB-4E7F-4F72-BBF1-31B533AA7A75}" sibTransId="{50009AC5-01C0-41B2-BBA8-CC57D45DB600}"/>
    <dgm:cxn modelId="{8517E69E-B50B-4F42-B0D7-16465CD58721}" type="presOf" srcId="{1FF5B97A-5179-40F8-A0D9-AA29A6FEAC2A}" destId="{8C506A50-61EF-4C14-BC33-BF1003E48226}" srcOrd="0" destOrd="0" presId="urn:microsoft.com/office/officeart/2005/8/layout/vList2"/>
    <dgm:cxn modelId="{969B4EA1-4B01-44BA-8FF3-C79EECDD25BE}" srcId="{34A7760C-635C-4C93-8154-8B27D07D44B9}" destId="{34BBDE4C-A1F6-4E68-879B-08AABFF81419}" srcOrd="4" destOrd="0" parTransId="{896736E6-4408-491A-BD42-181E323083DE}" sibTransId="{461C9302-8BB0-4C7A-9FE1-9787A480B851}"/>
    <dgm:cxn modelId="{DB8C67A9-3EA5-4860-B3E4-F9F647F79CC1}" type="presOf" srcId="{A0BF1CE0-31DD-4EE1-9BB8-3DD858BFC7EE}" destId="{D8355C2E-DCD6-421F-A3D8-0C09A81ACCDD}" srcOrd="0" destOrd="0" presId="urn:microsoft.com/office/officeart/2005/8/layout/vList2"/>
    <dgm:cxn modelId="{082F8EAC-57DA-4E4B-9245-F6ADEF269739}" srcId="{34A7760C-635C-4C93-8154-8B27D07D44B9}" destId="{A0BF1CE0-31DD-4EE1-9BB8-3DD858BFC7EE}" srcOrd="3" destOrd="0" parTransId="{1AFABFE7-AD4C-45F7-9B64-BD46344E461B}" sibTransId="{5DF52306-8162-4075-99EC-630FBC15A1DA}"/>
    <dgm:cxn modelId="{6A7897D3-174B-4981-B744-710B85BE20F7}" type="presOf" srcId="{881B8E74-34EA-47EB-BDB9-6A9FB613EAD7}" destId="{838F0BD2-14D9-4E4F-955D-522E4B2615AE}" srcOrd="0" destOrd="0" presId="urn:microsoft.com/office/officeart/2005/8/layout/vList2"/>
    <dgm:cxn modelId="{4AD84CD8-7680-446F-A662-3B846B7DEE97}" srcId="{34A7760C-635C-4C93-8154-8B27D07D44B9}" destId="{1FF5B97A-5179-40F8-A0D9-AA29A6FEAC2A}" srcOrd="0" destOrd="0" parTransId="{BE735DBF-D8DE-4395-89AE-B70DB69F5B3F}" sibTransId="{DF6A419A-963A-485F-93D8-5D3491A69EA4}"/>
    <dgm:cxn modelId="{ACFC6592-DC25-487F-A5F6-5E6EAC2BFEF2}" type="presParOf" srcId="{0098EA58-F358-4F9D-9C70-3E58B3C6FEE0}" destId="{8C506A50-61EF-4C14-BC33-BF1003E48226}" srcOrd="0" destOrd="0" presId="urn:microsoft.com/office/officeart/2005/8/layout/vList2"/>
    <dgm:cxn modelId="{0DF2B2FC-ABCF-48B7-B118-E7393B5F7B61}" type="presParOf" srcId="{0098EA58-F358-4F9D-9C70-3E58B3C6FEE0}" destId="{C0E3953E-6687-4E52-9018-9DF46CEEC100}" srcOrd="1" destOrd="0" presId="urn:microsoft.com/office/officeart/2005/8/layout/vList2"/>
    <dgm:cxn modelId="{D727B241-CCDB-47E6-BDED-2AF059176CFD}" type="presParOf" srcId="{0098EA58-F358-4F9D-9C70-3E58B3C6FEE0}" destId="{838F0BD2-14D9-4E4F-955D-522E4B2615AE}" srcOrd="2" destOrd="0" presId="urn:microsoft.com/office/officeart/2005/8/layout/vList2"/>
    <dgm:cxn modelId="{AD2C25C8-1E8C-4C34-AC78-6692B80BC668}" type="presParOf" srcId="{0098EA58-F358-4F9D-9C70-3E58B3C6FEE0}" destId="{302BE524-1627-4B48-90EE-45AE7C08C1C9}" srcOrd="3" destOrd="0" presId="urn:microsoft.com/office/officeart/2005/8/layout/vList2"/>
    <dgm:cxn modelId="{2583DAB4-EE56-4A13-996A-E58AB3F6E081}" type="presParOf" srcId="{0098EA58-F358-4F9D-9C70-3E58B3C6FEE0}" destId="{FBFB557C-7D0F-4D9A-A3BE-179AD76ADFBB}" srcOrd="4" destOrd="0" presId="urn:microsoft.com/office/officeart/2005/8/layout/vList2"/>
    <dgm:cxn modelId="{3826B449-7ADF-44E4-8A53-D51A0F5A3240}" type="presParOf" srcId="{0098EA58-F358-4F9D-9C70-3E58B3C6FEE0}" destId="{333E69F4-73D5-4DC4-9264-292238C0909C}" srcOrd="5" destOrd="0" presId="urn:microsoft.com/office/officeart/2005/8/layout/vList2"/>
    <dgm:cxn modelId="{C29D6E0B-53DA-43FD-8A31-C114BEDA70A1}" type="presParOf" srcId="{0098EA58-F358-4F9D-9C70-3E58B3C6FEE0}" destId="{D8355C2E-DCD6-421F-A3D8-0C09A81ACCDD}" srcOrd="6" destOrd="0" presId="urn:microsoft.com/office/officeart/2005/8/layout/vList2"/>
    <dgm:cxn modelId="{358EEE14-1D93-4236-BDAA-49CD9D65C662}" type="presParOf" srcId="{0098EA58-F358-4F9D-9C70-3E58B3C6FEE0}" destId="{3545EB02-18B0-4343-ABE0-353939887E92}" srcOrd="7" destOrd="0" presId="urn:microsoft.com/office/officeart/2005/8/layout/vList2"/>
    <dgm:cxn modelId="{89606BA4-348E-4025-B14F-A09A59805D98}" type="presParOf" srcId="{0098EA58-F358-4F9D-9C70-3E58B3C6FEE0}" destId="{0FD53E04-7E9E-44DC-9A4D-7A00EBD0BEE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27340-9D1D-4605-A17B-0877AFBDFFC0}">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3107A-D3A2-4850-84D2-65A0DB11880A}">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Kubernetes is a portable, extensible, open-source platform for managing containerized workloads and services, that facilitates both declarative configuration and automation. It has a large, rapidly growing ecosystem. Kubernetes services, support, and tools are widely available.</a:t>
          </a:r>
        </a:p>
      </dsp:txBody>
      <dsp:txXfrm>
        <a:off x="706207" y="551349"/>
        <a:ext cx="4264426" cy="2647776"/>
      </dsp:txXfrm>
    </dsp:sp>
    <dsp:sp modelId="{FE2C37F3-B8F8-4CAE-8512-12495A670941}">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0261A-52BB-4C26-B051-F9FFE470F5BF}">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Kubernetes, also known as K8s, is an open-source system for automating deployment, scaling, and management of containerized applications.</a:t>
          </a:r>
        </a:p>
      </dsp:txBody>
      <dsp:txXfrm>
        <a:off x="6119647" y="551349"/>
        <a:ext cx="4264426" cy="2647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95284-3BE0-41C2-86E5-F26CA079DEE4}">
      <dsp:nvSpPr>
        <dsp:cNvPr id="0" name=""/>
        <dsp:cNvSpPr/>
      </dsp:nvSpPr>
      <dsp:spPr>
        <a:xfrm>
          <a:off x="0" y="2284"/>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C6671-820C-4ECC-9FC5-2D26A9221395}">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617F37-F8E3-40DF-8E17-524492F886BB}">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66750">
            <a:lnSpc>
              <a:spcPct val="90000"/>
            </a:lnSpc>
            <a:spcBef>
              <a:spcPct val="0"/>
            </a:spcBef>
            <a:spcAft>
              <a:spcPct val="35000"/>
            </a:spcAft>
            <a:buNone/>
          </a:pPr>
          <a:r>
            <a:rPr lang="en-US" sz="1500" kern="1200"/>
            <a:t>Pods are described in a Pod manifest. </a:t>
          </a:r>
        </a:p>
      </dsp:txBody>
      <dsp:txXfrm>
        <a:off x="1337397" y="2284"/>
        <a:ext cx="4926242" cy="1157919"/>
      </dsp:txXfrm>
    </dsp:sp>
    <dsp:sp modelId="{40FB797E-5D6B-4624-9B50-98A1C8AA7EBD}">
      <dsp:nvSpPr>
        <dsp:cNvPr id="0" name=""/>
        <dsp:cNvSpPr/>
      </dsp:nvSpPr>
      <dsp:spPr>
        <a:xfrm>
          <a:off x="0" y="1449684"/>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FF3B0-1F73-4F06-B962-9EAC105A55D2}">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A1E06-D6C4-4677-BACB-029BE6C5D4A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66750">
            <a:lnSpc>
              <a:spcPct val="90000"/>
            </a:lnSpc>
            <a:spcBef>
              <a:spcPct val="0"/>
            </a:spcBef>
            <a:spcAft>
              <a:spcPct val="35000"/>
            </a:spcAft>
            <a:buNone/>
          </a:pPr>
          <a:r>
            <a:rPr lang="en-US" sz="1500" kern="1200"/>
            <a:t>The Pod manifest is just a text-file representation of the Kubernetes API object. </a:t>
          </a:r>
        </a:p>
      </dsp:txBody>
      <dsp:txXfrm>
        <a:off x="1337397" y="1449684"/>
        <a:ext cx="4926242" cy="1157919"/>
      </dsp:txXfrm>
    </dsp:sp>
    <dsp:sp modelId="{1ED750E7-C83C-48D5-B088-46955CBF2D67}">
      <dsp:nvSpPr>
        <dsp:cNvPr id="0" name=""/>
        <dsp:cNvSpPr/>
      </dsp:nvSpPr>
      <dsp:spPr>
        <a:xfrm>
          <a:off x="0" y="2897083"/>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09692-436C-4E8A-A80A-F814087AD475}">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B839F-6AAF-4215-9775-BDC807888E4F}">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66750">
            <a:lnSpc>
              <a:spcPct val="90000"/>
            </a:lnSpc>
            <a:spcBef>
              <a:spcPct val="0"/>
            </a:spcBef>
            <a:spcAft>
              <a:spcPct val="35000"/>
            </a:spcAft>
            <a:buNone/>
          </a:pPr>
          <a:r>
            <a:rPr lang="en-US" sz="1500" kern="1200"/>
            <a:t>Kubernetes strongly believes in declarative configuration. </a:t>
          </a:r>
        </a:p>
      </dsp:txBody>
      <dsp:txXfrm>
        <a:off x="1337397" y="2897083"/>
        <a:ext cx="4926242" cy="1157919"/>
      </dsp:txXfrm>
    </dsp:sp>
    <dsp:sp modelId="{84713675-64B7-40DE-9FA3-BD82BD672DC4}">
      <dsp:nvSpPr>
        <dsp:cNvPr id="0" name=""/>
        <dsp:cNvSpPr/>
      </dsp:nvSpPr>
      <dsp:spPr>
        <a:xfrm>
          <a:off x="0" y="4344483"/>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87126-34BB-421B-B059-0DF46687AFF4}">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DC40B-4717-41C4-8330-70887FF465E1}">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66750">
            <a:lnSpc>
              <a:spcPct val="90000"/>
            </a:lnSpc>
            <a:spcBef>
              <a:spcPct val="0"/>
            </a:spcBef>
            <a:spcAft>
              <a:spcPct val="35000"/>
            </a:spcAft>
            <a:buNone/>
          </a:pPr>
          <a:r>
            <a:rPr lang="en-US" sz="1500" kern="1200"/>
            <a:t>Declarative configuration means that you write down the desired state of the world in a configuration and then submit that configuration to a service that takes actions to ensure the desired state becomes the actual state.</a:t>
          </a:r>
        </a:p>
      </dsp:txBody>
      <dsp:txXfrm>
        <a:off x="1337397" y="4344483"/>
        <a:ext cx="4926242" cy="1157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E1E0B-ADAA-465E-8EDD-7A1231FDA860}">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6F2CA-1B3D-4F5A-8FA5-949330349C9C}">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 Kubernetes deployment is a resource object in Kubernetes that provides declarative updates to applications. A deployment allows you to describe an application’s life cycle, such as which images to use for the app, the number of pods there should be, and the way in which they should be updated. </a:t>
          </a:r>
        </a:p>
      </dsp:txBody>
      <dsp:txXfrm>
        <a:off x="602678" y="725825"/>
        <a:ext cx="4463730" cy="2771523"/>
      </dsp:txXfrm>
    </dsp:sp>
    <dsp:sp modelId="{58B01CCB-CEC6-4418-91A4-496AFC0A77B8}">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37EAC-9294-4A66-BC7F-C32060B291ED}">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 Kubernetes object is a way to tell the Kubernetes system how you want your cluster’s workload to look. After an object has been created, the cluster works to ensure that the object exists, maintaining the desired state of your Kubernetes cluster. </a:t>
          </a:r>
        </a:p>
      </dsp:txBody>
      <dsp:txXfrm>
        <a:off x="6269123" y="725825"/>
        <a:ext cx="4463730" cy="2771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D5922-BBD6-4F32-BDA1-3E6700C05ADD}">
      <dsp:nvSpPr>
        <dsp:cNvPr id="0" name=""/>
        <dsp:cNvSpPr/>
      </dsp:nvSpPr>
      <dsp:spPr>
        <a:xfrm>
          <a:off x="0" y="117008"/>
          <a:ext cx="6263640" cy="17261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Service enables network access to a set of Pods in Kubernetes.</a:t>
          </a:r>
        </a:p>
      </dsp:txBody>
      <dsp:txXfrm>
        <a:off x="84265" y="201273"/>
        <a:ext cx="6095110" cy="1557640"/>
      </dsp:txXfrm>
    </dsp:sp>
    <dsp:sp modelId="{D40F8506-5447-4891-94BD-6CF7B3A785F4}">
      <dsp:nvSpPr>
        <dsp:cNvPr id="0" name=""/>
        <dsp:cNvSpPr/>
      </dsp:nvSpPr>
      <dsp:spPr>
        <a:xfrm>
          <a:off x="0" y="1889258"/>
          <a:ext cx="6263640" cy="17261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Services select Pods based on their labels. When a network request is made to the service, it selects all Pods in the cluster matching the service's selector, chooses one of them, and forwards the network request to it.</a:t>
          </a:r>
        </a:p>
      </dsp:txBody>
      <dsp:txXfrm>
        <a:off x="84265" y="1973523"/>
        <a:ext cx="6095110" cy="1557640"/>
      </dsp:txXfrm>
    </dsp:sp>
    <dsp:sp modelId="{CD81A61D-22D3-46CA-9A98-7985497F11A9}">
      <dsp:nvSpPr>
        <dsp:cNvPr id="0" name=""/>
        <dsp:cNvSpPr/>
      </dsp:nvSpPr>
      <dsp:spPr>
        <a:xfrm>
          <a:off x="0" y="3661509"/>
          <a:ext cx="6263640" cy="17261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An abstract way to expose an application running on a set of Pods as a network service.</a:t>
          </a:r>
        </a:p>
        <a:p>
          <a:pPr marL="0" lvl="0" indent="0" algn="l" defTabSz="711200">
            <a:lnSpc>
              <a:spcPct val="90000"/>
            </a:lnSpc>
            <a:spcBef>
              <a:spcPct val="0"/>
            </a:spcBef>
            <a:spcAft>
              <a:spcPct val="35000"/>
            </a:spcAft>
            <a:buNone/>
          </a:pPr>
          <a:r>
            <a:rPr lang="en-US" sz="1600" b="0" i="0" kern="1200" dirty="0"/>
            <a:t>In Kubernetes, a Service is an abstraction which defines a logical set of Pods and a policy by which to access them (sometimes this pattern is called a micro-service). The set of Pods targeted by a Service is usually determined by a selector.</a:t>
          </a:r>
          <a:endParaRPr lang="en-US" sz="1600" kern="1200" dirty="0"/>
        </a:p>
      </dsp:txBody>
      <dsp:txXfrm>
        <a:off x="84265" y="3745774"/>
        <a:ext cx="6095110" cy="1557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06A50-61EF-4C14-BC33-BF1003E48226}">
      <dsp:nvSpPr>
        <dsp:cNvPr id="0" name=""/>
        <dsp:cNvSpPr/>
      </dsp:nvSpPr>
      <dsp:spPr>
        <a:xfrm>
          <a:off x="0" y="569545"/>
          <a:ext cx="6263640" cy="8454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 deployment is responsible for keeping a set of pods running.</a:t>
          </a:r>
        </a:p>
      </dsp:txBody>
      <dsp:txXfrm>
        <a:off x="41272" y="610817"/>
        <a:ext cx="6181096" cy="762927"/>
      </dsp:txXfrm>
    </dsp:sp>
    <dsp:sp modelId="{838F0BD2-14D9-4E4F-955D-522E4B2615AE}">
      <dsp:nvSpPr>
        <dsp:cNvPr id="0" name=""/>
        <dsp:cNvSpPr/>
      </dsp:nvSpPr>
      <dsp:spPr>
        <a:xfrm>
          <a:off x="0" y="1449577"/>
          <a:ext cx="6263640" cy="845471"/>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 service is responsible for enabling network access to a set of pods.</a:t>
          </a:r>
        </a:p>
      </dsp:txBody>
      <dsp:txXfrm>
        <a:off x="41272" y="1490849"/>
        <a:ext cx="6181096" cy="762927"/>
      </dsp:txXfrm>
    </dsp:sp>
    <dsp:sp modelId="{FBFB557C-7D0F-4D9A-A3BE-179AD76ADFBB}">
      <dsp:nvSpPr>
        <dsp:cNvPr id="0" name=""/>
        <dsp:cNvSpPr/>
      </dsp:nvSpPr>
      <dsp:spPr>
        <a:xfrm>
          <a:off x="0" y="2329608"/>
          <a:ext cx="6263640" cy="84547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We could use a deployment without a service to keep a set of identical pods running in the Kubernetes cluster. The deployment could be scaled up and down and pods could be replicated. Each pod could be accessed individually via direct network requests (rather than abstracting them behind a service) but keeping track of this for a lot of pods is difficult.</a:t>
          </a:r>
        </a:p>
      </dsp:txBody>
      <dsp:txXfrm>
        <a:off x="41272" y="2370880"/>
        <a:ext cx="6181096" cy="762927"/>
      </dsp:txXfrm>
    </dsp:sp>
    <dsp:sp modelId="{D8355C2E-DCD6-421F-A3D8-0C09A81ACCDD}">
      <dsp:nvSpPr>
        <dsp:cNvPr id="0" name=""/>
        <dsp:cNvSpPr/>
      </dsp:nvSpPr>
      <dsp:spPr>
        <a:xfrm>
          <a:off x="0" y="3209639"/>
          <a:ext cx="6263640" cy="845471"/>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We could also use a service without a deployment. We'd need to create each pod individually (rather than "all-at-once" like a deployment). Then our service could route network requests to those pods via selecting them based on their labels.</a:t>
          </a:r>
        </a:p>
      </dsp:txBody>
      <dsp:txXfrm>
        <a:off x="41272" y="3250911"/>
        <a:ext cx="6181096" cy="762927"/>
      </dsp:txXfrm>
    </dsp:sp>
    <dsp:sp modelId="{0FD53E04-7E9E-44DC-9A4D-7A00EBD0BEE5}">
      <dsp:nvSpPr>
        <dsp:cNvPr id="0" name=""/>
        <dsp:cNvSpPr/>
      </dsp:nvSpPr>
      <dsp:spPr>
        <a:xfrm>
          <a:off x="0" y="4089670"/>
          <a:ext cx="6263640" cy="84547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Services and Deployments are different, but they work together nicely.</a:t>
          </a:r>
        </a:p>
      </dsp:txBody>
      <dsp:txXfrm>
        <a:off x="41272" y="4130942"/>
        <a:ext cx="6181096" cy="7629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09:51:16.067"/>
    </inkml:context>
    <inkml:brush xml:id="br0">
      <inkml:brushProperty name="width" value="0.05292" units="cm"/>
      <inkml:brushProperty name="height" value="0.05292" units="cm"/>
      <inkml:brushProperty name="color" value="#FF0000"/>
    </inkml:brush>
  </inkml:definitions>
  <inkml:trace contextRef="#ctx0" brushRef="#br0">22154 17127 0,'18'0'31,"0"0"16,-18 18-32,35 53 1,106 105 15,-123-123-15,17 35 0,-53-141 93,-17-17-93,17 17-16,1-36 15,17 19 1,0-1-1,0 36 1,0 0 0,0 0-16,0 17 0,0-35 15,0 18 1,70-1 0,89 54-1,141 141 1,88 158-1,-123-123 1,-212-158 0,-36-36-1,18 0 1,-17-36 0,53-70-1,-36-140 1,53-231-1,-70 283 17,17 18-32,-35-36 15,0 159 1,0 36 0,-18 17 30</inkml:trace>
  <inkml:trace contextRef="#ctx0" brushRef="#br0" timeOffset="926.06">24906 17198 0,'18'0'47,"-1"-18"-47,19 1 16,34-19-16,-17 1 15,35-18-15,142-35 32,-89 17-1,-124 71-15,-17 18 93,18-18-109</inkml:trace>
  <inkml:trace contextRef="#ctx0" brushRef="#br0" timeOffset="1656.32">27376 16140 0,'17'35'47,"18"53"-47,18 36 16,71 264-1,35 70 16,-124-370-15,-17-17 0,-18-36 15,0-17-31,17 35 16,-17-36-1,18 19 1</inkml:trace>
  <inkml:trace contextRef="#ctx0" brushRef="#br0" timeOffset="3510.18">23178 13388 0,'17'0'16,"1"0"0,-1 0-1,19 0 1,-1 0-1,36 0 1,317-35 15,-141 17-15,-53-17 0,-159 17-1,-18 18 1</inkml:trace>
  <inkml:trace contextRef="#ctx0" brushRef="#br0" timeOffset="4515.17">27993 15381 0,'18'0'16,"-1"0"15,1 0-31,-1 0 16,1 0-16,229-70 31,476-142 0,-582 159-15,-52 0-16,16 18 31,-52 17-15,-53 0 46,0 1-46,0-18-1,-17-1-15,-19-34 16</inkml:trace>
  <inkml:trace contextRef="#ctx0" brushRef="#br0" timeOffset="5225.68">27940 12700 0,'18'0'31,"-1"0"-31,1 0 15,0 0-15,17 0 16,-18 0-16,160 0 31,105 35 1,-194-35-17,-70 0-15,0 0 16</inkml:trace>
  <inkml:trace contextRef="#ctx0" brushRef="#br0" timeOffset="6357.28">18680 13882 0,'0'0'0,"17"-18"78,1 1-63,-1 17-15,19-36 16,299-123 15,212-35 1,-353 124-17,-106 35 1,-70 17-1</inkml:trace>
  <inkml:trace contextRef="#ctx0" brushRef="#br0" timeOffset="185488.94">24430 15946 0,'0'17'16,"18"1"0,17 17-1,0-17-15,0 17 16,1-17-16,-19 17 15,36-17-15,-53-1 16,18 1-16,52 17 31,-52-17 1,-18-36 61,0 0-77,0-17-16,0-35 16,18 17-1,-18 17 1,17-16-1,-17-19 17,0 36-32,18-1 15,-18 1 1,0 18 15</inkml:trace>
  <inkml:trace contextRef="#ctx0" brushRef="#br0" timeOffset="186816.49">25206 15998 0,'0'18'78,"18"0"-62,17-18-16,-17 0 31,34 0 0,-34 0-15</inkml:trace>
  <inkml:trace contextRef="#ctx0" brushRef="#br0" timeOffset="187312.51">25594 15963 0,'18'0'16,"-1"18"-16,1 17 15,0-17-15,-1-1 16,-17 1-16,18-18 15,-18-18 95,0-17-110,0-106 31,0 70-15</inkml:trace>
  <inkml:trace contextRef="#ctx0" brushRef="#br0" timeOffset="187656.18">25700 15804 0,'18'18'31,"-1"0"-16,1-18-15,-18 17 16,17-17 62,1 0-62,0 0 109,35 0-110,0-17 1,88-19-16</inkml:trace>
  <inkml:trace contextRef="#ctx0" brushRef="#br0" timeOffset="193429.41">22119 13970 0,'18'0'47,"-1"0"-31,19 0-16,-19 0 15,19 0 1,-1 0-16,71-35 31,-53 17-31,211-17 31,-17 35-15,-88 0 0,-71 0 15,-53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8:52:18.546"/>
    </inkml:context>
    <inkml:brush xml:id="br0">
      <inkml:brushProperty name="width" value="0.05292" units="cm"/>
      <inkml:brushProperty name="height" value="0.05292" units="cm"/>
      <inkml:brushProperty name="color" value="#FF0000"/>
    </inkml:brush>
  </inkml:definitions>
  <inkml:trace contextRef="#ctx0" brushRef="#br0">1799 1799 0,'0'-35'31,"-53"105"0,18 19-15,-18-1-16,18 0 16,-124 88 15,36-70 0,123-88-15,-18 0 15,-17 317-15,-36 123-1,53 213 1,18 69-1,36 89 17,34-282-32,1-141 15,-1 70-15,54 336 16,-71-495 0,0-35-16,70 230 15,-35-36 1,18-35-1,0-71 1,-53-17 0,17-18-1,36-17 1,-53-177-16,18 159 16,35-18-1,-36 18 1,1 35-1,-18 35 17,-36-158-17,36 17 1,-35 1 0,17-89-1,-17-53 1,17-17-1,-17-1 1,-18 177 0,0-141-1,0 0-15,0 17 16,0 230 0,0-106-1,0-106 1,0 18-1,0 0 1,17 17 0,1-17 15,53 123-15,-54-106-1,18-35 1,-17 1-1,0-37 1,17 1 0,36 35-1,-19 18 1,37 53 0,-54-142-1,-17-17 1,-1-53-1,1 35 110,-1-17-109,-17 0-16,36 17 16,17 18-16,17 35 15,-34-53 1,69 54 0,-52-54-1,-53-17 173,0-1-173,0 1-15,-17-18 16</inkml:trace>
  <inkml:trace contextRef="#ctx0" brushRef="#br0" timeOffset="2635.74">16157 2769 0,'0'-17'16,"18"17"31,52 0-32,-34 0 1,34 0 0,1 17-1,-1 1 1,-70 0 0,18-1 15,17 36-16,1-18 1,16 18-16,-16 36 16,105 299-1,-35-89 1,-53-140 0,105 335-1,-52-159 1,0 36-1,0 34 1,53 1 0,105 158 15,-70 19-15,-53-142-1,-35 0 1,0-36-1,0-34 1,0-36 0,-36-18-1,-35-158 1,1-53-16,-1 158 16,71 72-1,0-19 1,0 89-1,17 88 1,-52-18 15,-18-53-31,-18-52 32,18 140-17,-18-211 1,18-18-1,-18-17 1,-35 52 0,18 54-1,-18-89 1,0-17 0,0 87-1,-71-175 1,-17 34-1,18-122 1,52-72 0,0-17 15,1 0 0,-1 0-15,-53 35-1,18 1 1,-35-1 0,0 0-1,-35-17 1,87 0-16,1-18 16,-36 0-1,54 0 1,-18 0-1,-1 0 1,-70 0 15,36-18-15,-1 0 0,36 18-1,35-17 173,0-19-188,0 1 15,0 0 1,0 17 0,0-17-16</inkml:trace>
  <inkml:trace contextRef="#ctx0" brushRef="#br0" timeOffset="5413.95">15346 9913 0,'0'-18'63,"35"18"-48,177-17 17,-71 17-32,53-36 15,194 19 1,247-18-1,-370 52 1,-195-17 0,-70 18-1,18-18 48,-1 53-48,19 35-15,17 35 16,-18-17 0,18 0-1,-53-71 1,17 18 0,19 71-1,17 35 1,70 193-1,-17-52 1,0 53 0,-36-53-1,1-36 1,35 142 0,-18-35-1,-88-142 1,0-70 15,0-1-15,0-87-1,-35-18 1,-18 17 0,0 1-1,-35 17 1,-18 0-1,88-70 1,0-18 31,-17 0-31,0-35-16,-71-18 15,-106-35 1,124 17-16,-88-17 15,70 35 1,106 70 328</inkml:trace>
  <inkml:trace contextRef="#ctx0" brushRef="#br0" timeOffset="8248.23">9931 4833 0,'0'-18'16,"53"18"62,-18 18-78,35 0 15,54 17 1,-54-35-16,301 0 31,-18-88 0,-318 70-15,-17 18 47,-1 18-48,1 17 1,35 36-16,-36 105 15,1 0 1,-18-17 0,0-88-1,-35 35 1,35-54 0,0 54-1,0-53 1,0 53-1,17-35 1,1-36 0,17 71-1,1 17 1,17-35 0,-1 106-1,1-70 1,-17-36-1,-19 18 1,1-18 15,-18-35-31,0 0 16,0 88 0,0-70-16,0 87 15,-53-52 1,18-18-1,-1-17 1,1-1 0,-18-34-1,53-19 1,-35-17 15,17 0-15,-123 0-1,18 0 1,17-17 0,35-1-1,54 0 1,-54 1 0,1-18-1,-1-18 1,1-18-1,-19-17 1,-34 17 0,-1-35-1,19 18 1,-37-18 0,107 71-1,35 18 1,0 34 187</inkml:trace>
  <inkml:trace contextRef="#ctx0" brushRef="#br0" timeOffset="16398.03">4621 6967 0,'0'0'0,"159"0"31,-124 0-31,1 0 16,-1 0-1,-17 0-15,-1 0 0,1 0 16,0 0-1,-1 0-15,1 0 79,17 0-79,0-17 15,18 17-15,18 0 16,17 0-1,53 0 1,-17 17 0,-36-17-1,-18 0 17,1 0-17,-36 0-15,0 0 16,36 0-1,17 0 1,-70 0 0</inkml:trace>
  <inkml:trace contextRef="#ctx0" brushRef="#br0" timeOffset="18326.03">2505 7056 0,'17'0'62,"19"-18"-62,-1 0 16,0 18-16,0-17 16,1-1-16,140 0 31,124 1 0,-124 17-15,-70 0-16,106 0 15,-89 0 1,-17 0 0,-35 0-1,-18 0 17,-36 0-32,19 0 46,-1 0-46,0 0 16,-17 0 0,35 17-1,17 19 1,36 52 0,-18-53-1,18 36 1,35-18-1,53-1 1,-88-34 0,-35 0-1,-1-18 1,-52 0 15,-18 17 110,0 1-126,0 0-15</inkml:trace>
  <inkml:trace contextRef="#ctx0" brushRef="#br0" timeOffset="32369.32">2893 9966 0,'0'-18'15,"35"18"63,-17-17-78,17 17 16,88-36 0,407-105 15,-195 124-15,-212 17-1,-52 0 16,-54 0 63,1 0-63,-18 17-31,18-17 32,-18 18-32,0 17 15,0 18 1</inkml:trace>
  <inkml:trace contextRef="#ctx0" brushRef="#br0" timeOffset="34686.05">8802 12312 0,'35'0'0,"-70"0"0,105-18 16,-34 1-16,-1 17 0,0 0 16,53-18-16,18 18 15,35-18-15,0 18 16,318-88 15,370-35 0,-670 123-15,-18 0-16,-18 0 16,-34 0-1,-54 0-15,106 35 16,18 0-1,35-17 1,-35 17 0,105 0-1,-17-17 17,-88-18-32,123 0 15,36 0 1,34 0-1,19 0 1,-18 35 0,-18 18-1,141-17 1,-229-1 0,-53-18-1,-53-17 1,-35 0-1,-36 0 1,1 0 0,-1 18-1,72-18 17,16 0-17,54 0 1,-18 0-1,-35 0 1,-71-18 0,-53 18-1,-17 0 1</inkml:trace>
  <inkml:trace contextRef="#ctx0" brushRef="#br0" timeOffset="36423.42">6015 13088 0,'0'-18'15,"0"1"1,0-1 0,17 18-1,1 0 16,53 0 1,-54 0-32,89 0 15,141-17 17,106 34-17,-18 18 1,-141 18-1,-159-35-15,-17-18 16,-18 18 0,18-18 124</inkml:trace>
  <inkml:trace contextRef="#ctx0" brushRef="#br0" timeOffset="40256.58">7602 15011 0,'36'0'16,"-1"-18"-1,0 18-15,0-18 16,1 18-16,-1-17 16,18 17-16,106 0 15,387-36 17,-105 72-1,-299-36-16,-107 0 1,0 0-16,36 17 16,-1-17 15,1 0-15,-54 0-1,1 0 16,0 0-15,52 0 0,-17 0-16,141-17 15,53 17 1,0 0 0,-123 0-1,-71-18 1,-36 18-1,-17 18 439,-17 17-454</inkml:trace>
  <inkml:trace contextRef="#ctx0" brushRef="#br0" timeOffset="42639.11">8643 15963 0,'0'18'31,"18"-18"94,-1 0-125,1 0 16,17 0-16,53 0 31,54 0 0,-72 0-15,-35 0 0,-17 0-16</inkml:trace>
  <inkml:trace contextRef="#ctx0" brushRef="#br0" timeOffset="43742.49">10213 15452 0,'0'-18'32,"18"18"108,-1-18-140,54 1 31,-1-19-15,1-16 0,52-72-1,-52 71 1,-1 0 0,-34 36-16,-19 17 15</inkml:trace>
  <inkml:trace contextRef="#ctx0" brushRef="#br0" timeOffset="44845.25">10178 16281 0,'0'-18'0,"0"0"16,17 18 156,1 0-172,52 0 31,-34-35-31,158-71 15,-71 71 1,36-53-16,0 35 16,-53 18-16,17-18 15,-35 0-15,0 18 16,-35-1-16,0-17 31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8:54:38.497"/>
    </inkml:context>
    <inkml:brush xml:id="br0">
      <inkml:brushProperty name="width" value="0.05292" units="cm"/>
      <inkml:brushProperty name="height" value="0.05292" units="cm"/>
      <inkml:brushProperty name="color" value="#FF0000"/>
    </inkml:brush>
  </inkml:definitions>
  <inkml:trace contextRef="#ctx0" brushRef="#br0">4621 11377 0,'0'0'0,"0"-18"0,0-17 31,0 18-31,0-1 16,18 18 0,0-18-16,17 18 15,124 0 1,211 18 15,-141 17-15,-35 0 15,-88-17-31,176 17 16,-211-35-1,70 0 1,-53 0-1,-17 18 1,-1-18 0,-34 0-1,-19 0 1,36 0 0,18 0-1,-1 0 1,54 0-1,35 18 17,-18 17-17,-35-17 1,35-18 0,-35 17-1,88 1 1,-106-1-1,35 1 1,-35-18 0,-17 18-1,70-18 1,0 17 0,-17 1-1,140-18 1,-105 35 15,35-35-15,53 0-1,18-17 1,-107-1 0,54-35-1,-159 35-15,17 1 16,72-18-1,-37 17 1,19 0 0,-18 1-1,17-1 1,71 0 0,18-17-1,0 17 16,17 1-31,-35-18 32,0-1-17,0 1 1,-35 17 0,-18-35-1,-71 36 1,1 17-1,35-18 1,-36 0 0,71 18-1,-17-17 1,88-18 0,70-1-1,53-17 1,176 0-1,-369 53 1,316 0 15,-176 0-15,-17 0 0,-159 0-1,-36 0 1,1 0-1,-1 0 1,19 0 0,-19 0-1,-17 0 1,18 0 0,-36 0-1,35 0 1,36-17-1,-53 17 17,-35 0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8:59:38.782"/>
    </inkml:context>
    <inkml:brush xml:id="br0">
      <inkml:brushProperty name="width" value="0.05292" units="cm"/>
      <inkml:brushProperty name="height" value="0.05292" units="cm"/>
      <inkml:brushProperty name="color" value="#FF0000"/>
    </inkml:brush>
  </inkml:definitions>
  <inkml:trace contextRef="#ctx0" brushRef="#br0">8590 12947 0,'0'-18'16,"18"18"-16,-1 0 16,1 0-16,53 0 15,-1 0-15,-17 0 16,35 0-16,-35 0 16,0 0-16,18 0 31,-18 0-31,493 0 31,-316-17-15,87-36-1,-35-18 1,-88 36 0,-105 17-1,-36 18 1,-36 0 31,89-35-47,370-71 15,-229 36 1,388-36 0,18-18-1,-195 18 1,-140 36-1,-212 52 1,-89 18 93,1 0-93,17 0-16,-17 0 16,17 0-1,1 18-15,211 70 32,-106-35-32,158 18 15,72 34 1,-89 1-1,-194-53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9:01:25.589"/>
    </inkml:context>
    <inkml:brush xml:id="br0">
      <inkml:brushProperty name="width" value="0.05292" units="cm"/>
      <inkml:brushProperty name="height" value="0.05292" units="cm"/>
      <inkml:brushProperty name="color" value="#FF0000"/>
    </inkml:brush>
  </inkml:definitions>
  <inkml:trace contextRef="#ctx0" brushRef="#br0">4904 12771 0,'35'0'31,"-17"0"16,-1 0-31,1 0 0,52 0 15,-52 0-31,35 0 31,0 0-15,17 0-1,-17 0 1,0 0 0,-17 0-1,-1 17 1,-18-17-1,72 0 1,-54 0 0,-17 0-1,52 0 1,1 0 0,-36 0-1,18 0 1,17 0 15,19 0-31,-1-17 31,18 17-15,-36 0 0,1 0-1,-18 0 1,17 0-1,1 0 1,52 0 0,-52 0-1,-1-18 1,-17 18 0,-35 0-1,17 0 16,36-35-15,-1 17-16,54-17 31,87-1-15,248-69 0,-283 69-1,-87 19 1,-36-1-1,-36 0 1,1 18 0,52-17-1,19-19 1,-19 19 0,-17 17-1,-18 0 16,18 0-15,0 0 0,35 0-1,53 0 1,-17 0 0,17 35-1,-106-17 1,1-18-16,34 17 15,1 19 1,-1-19 0,-17 1-1,-18-18 1,-17 18 15,35-1-31,35-17 31,89 71-15,52-36 0,-194-35-1,53 18 1,-70-1 31,0-17-32,-1 0-15,19 18 16,105 35 0,17-35-16,-16-18 15,140 35 1,-176-35 0,-1 0-1,-87 0 63,0 0-78,-1 0 16,36 0 0,265 35-1,-1-35 1,-140 0-16,-19-18 15,-52 18 1,-71-17 0,1 17 46,-1 0-46,-17 0-1,17 0-15,0 0 16,71-18-16,406-35 31,-54-35-15,-87 18 0,-177 17-1,-177 35 1,1 18 78,-18 18 171,-18-1-265,1-17 16,17 18-1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9:06:27.967"/>
    </inkml:context>
    <inkml:brush xml:id="br0">
      <inkml:brushProperty name="width" value="0.05292" units="cm"/>
      <inkml:brushProperty name="height" value="0.05292" units="cm"/>
      <inkml:brushProperty name="color" value="#FF0000"/>
    </inkml:brush>
  </inkml:definitions>
  <inkml:trace contextRef="#ctx0" brushRef="#br0">5009 12859 0,'0'-18'0,"18"18"47,0 0-47,88 0 31,-71 0-31,0 0 31,-17 0-31,52 0 31,-34 0-15,-1 0 0,35 0-1,1 0 1,0 0 0,-54 0-1,1 0-15,17 0 16,-17 0-16,52 0 15,-17 0 1,18 0 0,-36 0-1,-17 0 1,-1 0 31,1 18-47,0-18 15,52 17 1,1 1 0,-18 0-1,-18-18 1,0 17 0,36 1-1,-1 0 1,1-18-16,-18 17 15,17 1 1,1 0 0,17-1-1,88 71 1,-105-70 15,-18 0-15,-35-18 31,-1 17-32,54 1 1,-18 0-16,17 17 16,-35-35-1,177 35 1,-124-35-1,-17 18 1,17-18 0,18 0-1,53 0 1,105 0 0,-105-18-1,-71-17 1,0 0 15,54-1-15,122 19-1,107-72 1,316-16 0,-475 69-1,35-17-15,229-52 16,-35-1-1,-70 0 1,-107 35 0,-158 54-1,-53-1 1,-35 18 125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9:07:18.055"/>
    </inkml:context>
    <inkml:brush xml:id="br0">
      <inkml:brushProperty name="width" value="0.05292" units="cm"/>
      <inkml:brushProperty name="height" value="0.05292" units="cm"/>
      <inkml:brushProperty name="color" value="#FF0000"/>
    </inkml:brush>
  </inkml:definitions>
  <inkml:trace contextRef="#ctx0" brushRef="#br0">4851 13564 0,'0'-17'15,"0"-1"1,0 0-1,0 1 17,0-1-17,17 18 32,1 0-31,0 0-16,17 0 15,88 0 1,-17 18 0,-35-18-1,-1 0 1,-34 0 0,17 0 30,17 17-14,-17-17-32,-18 0 15,-17 0-15,17 0 32,18 0-17,0 0 1,0 0-1,17 0 1,-17 0 0,-17 0-1,-1 0-15,18 0 16,0 0 0,0 0-1,0 0 1,0 0-1,-1 0 1,-34 0 15,53 0-15,-54 0 0,1 0 62,0 0-78,-1 0 15,18 0 1,71 0 0,18 0-1,-18 0 1,-36 0-1,-35 0 1,-17 0 31,0 0-16,35 0-31,-18 0 16,18 0-1,70 18 1,-35-18 0,-17 18-1,-18-18 1,-35 0 31,-1 0-16,19 17-31,87 1 16,0-18-1,124 0 17,-53 0-17,-35 18 1,-71-18-1,-52 0-15,-19 0 47,1 0-31,17 17 0,177 36-1,-89-35 1,18-1-1,-52 1 1,-54-18 0,-17 0 93,-1 0-93,1 0-16,0 18 15,87-1 1,125 19 0,-142-1-16,-18-35 15,107 0 1,-142 18-1,-17-18 1,-1 0 109,1 0-109,35 0-16,88 0 15,177 17 1,-1-17 0,-17 18-1,-53-18 1,-124 17-1,-105-17 1,0 0 109,-1 0-109,18 0-1,18 0-15,159 36 16,53-36 0,52-18-1,-88-17 1,-140 35-1,-72-18 1,1 18 0,0 0 93,-1 0-93,1 0 140,-1 0-140,1 0 15,0 0 16,-1 0-32,36 0-15,18 0 0,52 18 16,36-1 0,-35-17-1,-89 0 1,-18 0 171,1 0-124,0 0-63,-1 0 15,1 0 1,123 0 0,53 0-1,-123 0-15,17 0 0,0 0 32,-70 0-17,-1 0 173,1 0-95,0 0 1,-1 0-63,1 0-15,0 0-16,-1 0 16,1 0-1,0 0 48,-1 0-48,1 0-15,-1 0 16,19 0 0,70 0-16,193 53 15,72-35 1,-18-18 0,-71 35-1,-106-17 1,-141-18-1,-17 0 142,17 0-142,-17 0-15,0 0 16,17 0-16,-17 0 16,-1 0-1,18 0 32,71 18-47,141-18 31,-106 0-31,18 0 16,0 0 0,-124 0-1,-17 0 204,17 0-172,-35-18-32,53 0-15,-18 1 16,53-36 0,18 0-16,265-53 15,70 0 1,194-17 0,17 17-1,-193-18 1,-71 19 15,-123 34-31,-212 53 31,-36 18 94,18 0-125,1 0 16,-1 0-16,53 0 16,106 0-1,53 0 1,0 0-1,-141 0 1,-36 18 0,-52-18-1,-18 18 392</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9:30:20.360"/>
    </inkml:context>
    <inkml:brush xml:id="br0">
      <inkml:brushProperty name="width" value="0.05292" units="cm"/>
      <inkml:brushProperty name="height" value="0.05292" units="cm"/>
      <inkml:brushProperty name="color" value="#FF0000"/>
    </inkml:brush>
  </inkml:definitions>
  <inkml:trace contextRef="#ctx0" brushRef="#br0">16422 2293 0,'0'-18'31,"17"18"47,19 0-62,-1-17 0,-17 17-1,17 0 1,0 0-1,-17-18 1,-1 18 0,1 0-1,0 0 1,-1-18 0,1 18 15,0 0 0,-1 0-15,36 0-1,18-17 1,-54 17 0,19 0-1,-19 0 1,54-18-1,-1 18 1,1-17 0,-18 17-1,0-18-15,35 18 16,-17-18 0,-19 18 15,1 0-16,0 0 1,-35 0 0,0 0-1,17 0 17,18 0-17,17 0 1,-17 0-1,18 0 1,17 0 0,-53 0-1,1 0-15,17 0 16,35 0 15,-71 0-15,1 0 31,0 0-32,35 0 1,-1 0 0,19 0-1,0 0 1,-36 0-16,0 0 15,53 0 1,-52 0-16,34 0 31,1 0-31,-18-17 16,-18 17 0,-17 0 124,-1 0-124,1 0 78,35-18-94,53 0 15,70-35 1</inkml:trace>
  <inkml:trace contextRef="#ctx0" brushRef="#br0" timeOffset="49204.64">3069 15699 0,'0'-18'16,"18"18"15,-1 0-31,19 0 16,-19 0-16,19 0 16,-1-18-16,-17 18 15,52 0 1,1 0-1,158-17 17,-70-1-17,-71 0-15,18-17 16,229 18 0,-18-36-1,89 0 1,35-18-1,-18 36 17,-35 17-17,36 18 1,-54 0 0,106 18-1,-193 17 1,-19-17-1,-105-18 1,88 70 15,-106-70-31,71 0 16,70 0 0,124 0 15,-124 0-16,18-17 1,-18-1 0,0 18-1,18 0 1,53 0 0,-194 0-1,229 35 1,-124-17-1,-52-18 1,52 0 0,89 0-1,-88 0 17,-124 0-32,282 0 31,-17 0-16,-335 0-15,123 0 32,-18-18-17,-53 18 1,-34 0 0,16 0-1,-69-17 1,-19 17-1,72-18 1,-54 18 0,106-35-1,-35 17 17,-71 18-32,0-18 31,-17 18 141,0 0-157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12:35.333"/>
    </inkml:context>
    <inkml:brush xml:id="br0">
      <inkml:brushProperty name="width" value="0.05292" units="cm"/>
      <inkml:brushProperty name="height" value="0.05292" units="cm"/>
      <inkml:brushProperty name="color" value="#FF0000"/>
    </inkml:brush>
  </inkml:definitions>
  <inkml:trace contextRef="#ctx0" brushRef="#br0">6279 7920 0,'0'-18'47</inkml:trace>
  <inkml:trace contextRef="#ctx0" brushRef="#br0" timeOffset="97001.02">7391 16863 0,'0'-18'31,"17"18"-15,1 0 30,0 0-30,17 0 0,159 0 15,106 0-15,-159 0-16,0 0 15,106 0 1,-53 0-1,-159 0 1,-17 0 47,0 18-48,17 35 1,35 35-1,-34 18 1,-19 0 0,1-1-16,0-16 15,17 69 1,-35-69 0,0-1-1,0-18 1,17 18-1,36 71 1,-17 71 0,17-36 15,-36-53-15,54 17-1,-36-87 1,0 35-1,-17-36 1,0-70 0,-1 0-1,1 0 17,-36 0 30,-17 0-46,17 0-16,-35 0 15,18 0 1,18 0 15,-36 0-15,-53 0-1,18 0-15,-18 0 16,53 0 0,18-35 15,-18 0-15,35 35-1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18:32.431"/>
    </inkml:context>
    <inkml:brush xml:id="br0">
      <inkml:brushProperty name="width" value="0.05292" units="cm"/>
      <inkml:brushProperty name="height" value="0.05292" units="cm"/>
      <inkml:brushProperty name="color" value="#FF0000"/>
    </inkml:brush>
  </inkml:definitions>
  <inkml:trace contextRef="#ctx0" brushRef="#br0">635 9066 0,'0'0'0,"0"-17"0,18 17 16</inkml:trace>
  <inkml:trace contextRef="#ctx0" brushRef="#br0" timeOffset="3290.72">4568 7355 0,'0'0'0,"18"0"47,17 0-32,1 18-15,-1-18 16,18 35 0,35-17-16,247 0 31,477-1 0,-248 19-15,36-1-1,-318-35-15,282 0 16,-105-18 0,-194 1-1,-230 17 1</inkml:trace>
  <inkml:trace contextRef="#ctx0" brushRef="#br0" timeOffset="5068.76">10724 4815 0,'53'0'31,"18"-17"-15,-1-1-16,54-17 15,-18 0-15,53-18 16,264-71-1,-317 107 32,-89 17-15,1 0-17,17 105 1,18 36-1,0 1-15,-35 16 16,17 125 0,-35-36-1,18 158 1,17-175 0,0-36-1,53 53 1,53 88 15,18 159-15,-141-353-16,0 35 31,-18-52-15,-18-1-1,-17-35 1,-18 18-1,0-53 1,17 17 0,-34-34-1,-36-19 1,-194-17 0,71-53-1,141 1 1,35 16 15,35 36 16,18-17-31</inkml:trace>
  <inkml:trace contextRef="#ctx0" brushRef="#br0" timeOffset="27554.64">2646 8978 0,'0'18'15,"17"-1"1,1-17-16,0 0 15,17 18-15,0 0 16,-17-18-16,35 17 16,70 54-1,107 52 32,-160-70-47,1-17 16,17 17-16,124-1 15,87 37 1,-69-19 0,-107-52-1,-35-1 1,1 1 0,-36-18-1,35 0 1,18 0-1,141 0 1,52-35 15,1-18-31,-35 18 32,-36-18-17,36 17 1,-142 1-1,-52 18 1,-1-1 0,36-35-1,-18 35 1,-52 1 0,34-1-16,-35 18 15,1 0-15,34-35 31,-52 35-31</inkml:trace>
  <inkml:trace contextRef="#ctx0" brushRef="#br0" timeOffset="104401.82">3351 12965 0,'18'-18'16,"0"18"0,17 0-1,-17 0-15,17 0 16,0-18 0,0 18-16,1-17 15,70 17 1,123 0 31,18 35-32,-177-35-15,107 18 16,-71-18 0,-36 17-1,-35 1 1,-17-18 46,53 18-62,87-1 16,72 1 0,-19-1-1,-105-17 1,88 0-1,-53 0 1,-35 0 0,-35 0-1,-18 0 1,-36 0 0,1 0 15,17 0-16,194-17 1,18 17 0,-88 0-16,123 0 15,1 0 1,-160 0 0,-70 0 15,-35 0 94,17-18-110,71 18 1,0 0-16,158-17 16,-35-1-1,-17-17 1,-71 17 0,0 18-1,-52-18 1,-19 1 15,-35 17-31,1 0 16,-19 0 46,1 0-46,0 0-1,17 0-15,0 0 16,0 0-16,36 0 16,0 0-1,-19 0 1,-16 0 109,-19 0-125,1 0 62</inkml:trace>
  <inkml:trace contextRef="#ctx0" brushRef="#br0" timeOffset="105833.79">13547 12012 0,'0'-18'31,"17"18"0,1 18-15,17 17 0,-17 1-16,35 34 31,-36-70 0,1 18 16,0-18-31,17 0-16,36 0 15,70 0-15,35-53 16,494-106 0,-158 18-1,88-35 16,-18-54-15,-124 1 0,-17 0-1,-17 70 1,-283 106-16,-18-17 16,-105 70 171</inkml:trace>
  <inkml:trace contextRef="#ctx0" brushRef="#br0" timeOffset="109182.74">13635 12471 0,'17'0'78,"1"0"-63,0 17 1,-1-17-16,19 36 16,70 52 15,-54-18-16,1-34 1,-17-1 0,34 18-1,1-18 1,-1-17 0,19-1-1,157 19 1,-34-36 15,106-106-15,-19 0-1,37 35 1,34-17 0,-194 88-16,1-53 15,17 36-15,106-89 16,0 0-1,-89 18 1,-34 17 0,-89 36-1,0 0 1,-17 17 0,34-17-1,19-36 1,-54 36-1,1 0 1,0 17 0</inkml:trace>
  <inkml:trace contextRef="#ctx0" brushRef="#br0" timeOffset="111263.6">16828 13035 0,'17'0'78,"1"0"-62,-1 0 15,1 0-15,0 18 15,17-1-15,-17-17-16,35 0 15,-18 0 1,18 0-1,17 0 1,1 0 0,-1-17-1,1-18 1,-1-1 0,54-34-1,123-1 1,-106 1 15,0-19-15,-17 36-1,-1-17 1,18-18 0,18-1-1,-89 1 1,1 53-1,-18 0 1,-35 35 0,-1-18-1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29:20.191"/>
    </inkml:context>
    <inkml:brush xml:id="br0">
      <inkml:brushProperty name="width" value="0.05292" units="cm"/>
      <inkml:brushProperty name="height" value="0.05292" units="cm"/>
      <inkml:brushProperty name="color" value="#FF0000"/>
    </inkml:brush>
  </inkml:definitions>
  <inkml:trace contextRef="#ctx0" brushRef="#br0">1799 3351 0,'18'0'15,"-1"0"1,1 0-1,0 0-15,17 0 16,-17 0-16,17 0 16,35 0-1,72-53 32,-107 53-47,0-17 16,36 17-1,35-18 1,35 18 0,-36-17-1,37-19 1,-54 19 0,35-1-1,36 0 1,53 18-1,-124-17 1,176 17 0,-17-53-1,53 35 1,-88 1 15,88-19-15,-18 36-1,-141 0-15,-53 0 16,195 53 0,-89-18-1,35 18 1,-35-17 0,-35 17-1,-1-36 1,230 54-1,-105-54 17,52 19-17,-53-19 1,18 19 0,-53-19-1,-18 1 1,36 35-1,105-36 1,-229 19 0,353 52-1,-282-88 1,70 0 0,-17 0-1,17-18 1,-88-35-1,-124 36 1,-52 17 0,0 0-1,-1-18 32,19 18-31,-1-18-1,0-17-15,36 0 16,-36 17 0,36-17-1,105 0 1,-35 17 0,-106 0-1</inkml:trace>
  <inkml:trace contextRef="#ctx0" brushRef="#br0" timeOffset="3010.87">8696 5891 0,'35'18'63,"-17"-18"-48,17 0-15,142 18 32,-19 35-1,-17-36-16,-70 1 1,0-18 0,17 0-1,18 17 1,-36-17 15,-35 0-31,1 0 16,-19 0 46,1 0-30,17 0-17,53 0-15,71 18 16,106 0-1,17 35 1,18-53 0,-124 0-1,-88 0 1,-17 0 0,52 17-1,-87-17-15,17 0 16,0 18-1,70 0 1,71 17 0,88-35-1,0 18 1,18-1 0,18-17-1,264 35 1,-194-35-1,35-17 1,18-36 0,-88 0 15,-18 0-15,0 18-1,159-1 1,-264 36-1,-72 0 1,-69-17 0,-19 17-1,-35 0 1,-17-18 15,0 18-15,-18-17-1,53-1 1,17 0 0,-35 1-1</inkml:trace>
  <inkml:trace contextRef="#ctx0" brushRef="#br0" timeOffset="37906.68">6615 9084 0,'0'18'63,"0"-1"-63,17 19 16,19-36-16,-1 17 15,71 19 1,282-1 31,35-35-32,-105-35-15,34-1 16,389 36 0,706 159-1,-407-88 1,-211-36-1,-194 53 1,-70-35 0,-177-53-1,-88-53 1,-36-53 15,-140 53-15,-19 36-1,-52 17 1,0 0 0,-35 0-1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32:38.557"/>
    </inkml:context>
    <inkml:brush xml:id="br0">
      <inkml:brushProperty name="width" value="0.05292" units="cm"/>
      <inkml:brushProperty name="height" value="0.05292" units="cm"/>
      <inkml:brushProperty name="color" value="#FF0000"/>
    </inkml:brush>
  </inkml:definitions>
  <inkml:trace contextRef="#ctx0" brushRef="#br0">21960 16510 0,'0'-18'63</inkml:trace>
  <inkml:trace contextRef="#ctx0" brushRef="#br0" timeOffset="1879.66">21449 16545 0,'0'18'62,"0"35"-62,53 423 31,141 371 1,-106-583-17,0-140 1,18-36 0,70-35-1,107-88 1,158-71-1,17-71 17,-34 72-17,-177 34 1,-212 53-16,-18 18 16,-17-17 140,0-1-156,0 0 15,0 1 1,0-54 0,0 1-1,-35-54 1,-18 36-16,36-18 16,-89-158-1,18 52 1,-1 36-1,1 87 1,18 19 0,17-18-1,-18 17 1,-52-35 0,52 18-1,-35 17 16,18 54-15,-106-36 0,124 53-1,-72-35-15,1 35 16,-17 0-16,-19 0 16,89 0-1,17 0 1,19 0-1,34 0 1,0 17 62,1 1-78,17 0 16,-36 17-16,-70 35 31,36-17-15,35 0-1,17-17 1,0-19 0,18 1-1,0-1 48,0 1-48,0 0 1,0-1-16,0 1 16,0 35-1,0-35 1,0-1 109,0 1-110,0-1-15</inkml:trace>
  <inkml:trace contextRef="#ctx0" brushRef="#br0" timeOffset="4144.1">22084 16792 0,'18'0'62,"-1"0"-62,1 0 32,-1 0-17,1 0 1,17 0 0,54 0 15,-37-17-16,37-36 1,52-36 0,35 1-1,-105 53-15,-1-18 16,-17 18 0,-53 52 140,-17 1-141,-1 17 1,-17 1-16</inkml:trace>
  <inkml:trace contextRef="#ctx0" brushRef="#br0" timeOffset="4814.59">22102 17357 0,'17'0'47,"18"0"-47,1-36 16,140-34 15,230-124 0,-265 123-15,-18 18-1,-70 36 1,-35 17 0,-36 0 109,-35 53-110,18 17-15</inkml:trace>
  <inkml:trace contextRef="#ctx0" brushRef="#br0" timeOffset="5430.57">22401 17780 0,'18'0'32,"0"0"-17,17-18 1,0-17-16,36-18 15,35-35 1,-18 17 0,-18 36-1,-17 0 1,-17 35 0,-36-18 15</inkml:trace>
  <inkml:trace contextRef="#ctx0" brushRef="#br0" timeOffset="7063.73">25506 16051 0,'17'-17'0,"19"-1"16,-36 0 0,88-34-1,0-1 1,477-106 15,-354 106-31,795-159 31,-565 124-15,-336 70 0,-105 36 62,0 17-63,0 36-15,36 211 16,-19 0 0,-17 18-1,53 0 1,0-53 15,-17-88-15,-19-71-1,-17-53 1,0-17 0,0 0-16,0 34 15,0 19 1,-35 0-1,-36-1 1,-17 1 0,-18 17-1,-317 35 1,299-87 0,-70 17-1,0-18 16,53-35-15,53 0 0,18-18-1,17-17 1,-36-18 0,72 35-1,-18 18 1,-18-70-1,-18-18 1,-35 17 0,36-35-1,-19-35 1,1-88 0,-53-124-1,106 265 16,-18 0-31,0-1 0,35 19 32,1-1-17,17 1 1,0 34 0,0 1-1,0 18 1,0-1-1,0 0 1,17 1-16,-17-1 16,36-17-1,-19 17 1,1 18-16,0-18 62,-18 1-62,35-1 32,-17 1-32</inkml:trace>
  <inkml:trace contextRef="#ctx0" brushRef="#br0" timeOffset="8026.55">26670 16298 0,'0'-17'32,"0"-1"-1,35 0-15,1 1-16,69-89 31,89-35 0,-123 88-15,-18 35-1</inkml:trace>
  <inkml:trace contextRef="#ctx0" brushRef="#br0" timeOffset="8609.7">26564 16792 0,'18'0'47,"-1"0"-32,19 0-15,-1 0 16,0-17-16,212-125 31,141-34 0,-335 123-15</inkml:trace>
  <inkml:trace contextRef="#ctx0" brushRef="#br0" timeOffset="12506.91">22895 17180 0,'0'0'0,"-17"0"16,-1 0-16,-70 36 31,-53 34 0,105-52-15,19-1 31,-19 1-32,-16 17-15,-37 1 16,54-19-1,0 1 1,17-18 0,1 17 62,17 1-63,-18 17-15,18-17 16,0 0 0,-18 52-1,18-34 1,0-19 0,0 1-1,0-1 32,0 19-31,0 34-1,0-17 1,0-18 0,0-17-1,0 35 1,18-35-1,17-1 1,-17 19-16,17-1 31,0-17-31,-17 17 16,35-35 0,-18 17 15,0-17-16,18 0 1,0 18 0,18-18-1,-18 0 1,0 18 0,0-18-1,0 0 1,-36 0-1,1 0-15,52 0 16,-17 0 0,18-18-1,17-17 1,-17 0 0,-18-1-1,-36 19 32,18-19-31,-17 19-1,0-36 1,-1-18 0,1 18-1,-18 18-15,0-18 31,0-17-15,0 34-16,0-34 16,0-1-1,-18 1 1,1 34 0,-19 1-1,19 0 16,-1 17-31,1 0 16,-1 1 0,-35-36-1,0 35 1,35-17 0,-34 17-1,-19 1 1,18 17-1,-18-36 1,36 36 0,18-17 15,-1 17-31,0 0 16,1 0 62,-1 0-63,-17 0 1,-1 0-16,1 0 16,-35 17-1,34-17-15,1 18 16,-18-18-1,18 18 32,0-1-31,17-17 0,0 18-1,1-18 79,-1 0-47</inkml:trace>
  <inkml:trace contextRef="#ctx0" brushRef="#br0" timeOffset="13661.51">23424 17427 0,'0'-17'31,"18"17"-15,0 0-16,35 0 31,52 35 0,-69-18-31,-1 1 16,18 17-1,17-17 1,1 53 0,0-1-1,-1 1 1,-17-18 15,-18 0-31,18-18 16,-53-18 93,-17-17-78,-1 0-15,-17-17 0,-1-1-16</inkml:trace>
  <inkml:trace contextRef="#ctx0" brushRef="#br0" timeOffset="14223.28">23707 17392 0,'0'18'31,"-18"17"-16,18 0-15,0 0 16,0 1-16,-18-1 16,1 36-1,17-36 1,0-18 0,-18 1 77,18 0-77,0-1 0,0 1 93,0 0-78</inkml:trace>
  <inkml:trace contextRef="#ctx0" brushRef="#br0" timeOffset="17581.55">24412 17180 0,'18'0'63,"0"0"-63,17 0 15,-18 0-15,1 0 16,0 0-1,-1-17 1,1 17 15,0-18 1,-36 18 686,0 0-686</inkml:trace>
  <inkml:trace contextRef="#ctx0" brushRef="#br0" timeOffset="21529.64">20320 18415 0,'0'-18'16,"35"18"62,1 0-63,-1-17-15,71-36 32,211-53-1,-140 35-16,-89 54-15,-53-1 16,-17 18 93</inkml:trace>
  <inkml:trace contextRef="#ctx0" brushRef="#br0" timeOffset="23392.64">19526 13106 0,'0'17'93,"0"36"-93,88 265 32,-35-18-17,-53-89 1,0-52 0,0-35-1,0-72 1,0-34 46,36 17-62,-1 1 16,18 17 0,17-1-1,1-34 1,-36 0-16,36-18 15,35 0 1,246 0 0,-52 0-1,0-71 1,-159-17 0,-70 35-1,52-35 16,-70 70-31,-35 18 32,-18-17-17,17-19 17,54-87-17,-18 35-15,17-36 16,19 1-1,-36 52 1,-18 1 0,-35 17-1,0 35 1,0-53 0,0 1-1,-35-54 1,-36 36 15,0 0-15,-52 0-1,-71-36 1,70 71 0,36 18-1,-35 18 1,17-19-1,-88 36 1,18 18 0,-124 88-1,229-89 1,-70 36 0,123-53-1,18 18 32,-17 0-31,-19-1-1,19 1 1,-1-18 0,-52 70-1,-19 1 1,1 0-1,35-19-15</inkml:trace>
  <inkml:trace contextRef="#ctx0" brushRef="#br0" timeOffset="26366.62">20955 14393 0,'0'18'63,"0"17"-63,18 1 15,-18 16-15,0 37 16,0 246 0,-106 229 15,0-282-16,88-211 1,-17 0 15,35-19-15,0 1 0,0 18-1,0-36-15,-18 36 16,18-18-1,-17 17 1,17-52 0,-18-18 62,1 18-78,-1 17 15,-35 35-15,18-17 16,35-35 15,-18-18-31,18 18 63,-18-1-48,18 1-15,-17-1 16,-1 19 0,-35 87-1,53 212 1,35-194 0,18-52-1,-35-19 1,0-52-1,-18-1 1,17-17 15,-17 18-31,18-18 32,0 18-32,-1-18 15,1 0-15,-18 17 16,70 1-1,-52-18 126,0 0-141,-1 0 16,1 0-1,0 0 32,-1 0-31,1 18-1,0-1 64,-1-17-64,-17 18-15,35 17 16,1-17-16,87 35 31,-52-18-15,-54-35 109,1-18-94,17-17-15,-17 18-16,52-1 15,-52 18 1,-18-18-1,18 18 64,17 0 14,-17 0-77,17 0-16,-35-17 156,0-1-140</inkml:trace>
  <inkml:trace contextRef="#ctx0" brushRef="#br0" timeOffset="27383.08">21361 17339 0,'17'18'63,"-17"-1"-48,36-17 1,-19 36-1,-17-19 157,0 18-140,0 1-32,0-1 0,0 36 31,0-36-31,0 35 15,0 1 1,0-53 0,0 17 15,18 0-15,-18 18-1,0-35-15,18 17 16,-18 0-1,17-17 1,-17 35 0,0 0-1,0-36 1</inkml:trace>
  <inkml:trace contextRef="#ctx0" brushRef="#br0" timeOffset="57874.34">19350 5345 0,'18'0'31,"52"17"1,-17 19-1,18-36-16,-1 17 1,-17-17-16,18 0 16,17 0-1,18 0 1,193 0 0,-16 0-1,105 0 1,-53 18-1,-35 35 17,53 0-32,264-89 31,-141-52-15,-35 35-1,-18-35 1,-17-18-1,-71 89 1,-53 17 0,1 0-1,193 0 1,-335 35 0,159-35-1,-141 0 1,-1 0-1,-16 0 1,69-18 15,230-35-15,-141 36 0,-35-36-1,17 35 1,-53-35-1,-35 36 1,88 17 0,-35 0-1,124 0 1,-177-18 0,-88 18-1,17 0 1,-70 0-1,-18 0 1,-17 18 93,0 17-109,17 0 16,18 36-16,35 246 16,18 54-1,17 70 1,-52-106 0,-1-35-1,1-71 1,17-88-1,0 141 17,-17-70-17,-1 52 1,-17 1 0,18-36-1,-36 36 1,18-36-1,18 124 1,-18-71 0,-1 18-1,-34-71 1,-18 18 0,0-17-1,-53-1 16,36-176-31,-1 17 16,-17 36 15,-18-35-15,0-1 0,-18-17-1,18 35 1,-52-17-1,-19 17 1,-35-35 0,-70 35-1,0-17 1,-106-36 0,-142 18 15,266-18-31,-177 18 31,-142 53-15,213-53-1,-71-53 1,-18 0 0,53 18-1,53-1 1,18 19-1,-88-36 1,193 0 0,54 17-1,17-17 1,-35 0 0,0-17-1,-35-19 1,-89-52 15,106 35-31,0 36 16,-140-72-16,-248-34 31,71 17-15,70 0-1,71 0 1,35 53-1,176 1 1,107 34 62,-19-17-62,1-1-16,-71-70 15,-17-70 1,17 106 0,71-19-16,-142-52 31,72 71-15,34-1-1,0-17 1,-17-106-1,-35-53 1,-36-141 0,71 212-1,35 34 1,-35 37 0,0-125-1,-1-17 1,1-53 15,18 1-15,-1 69-16,-35-122 31,36 105-15,34 158-1,36 19 1,0-1-1,0 54-15,0-19 16,0-34 0,0-1-1,0 36-15,0 17 16,0 1 0,0-1 46,18 0-46,-18 1 15,0-18-31,0-1 16,18-34-1,-1 17 1,19 17-1</inkml:trace>
  <inkml:trace contextRef="#ctx0" brushRef="#br0" timeOffset="58789.77">21731 9084 0,'0'18'63,"18"-18"-63,-1 0 31,36 17-15,0-17 15,0 0 31,-18 0-62,1 0 16,-1 0 0,0 0-16,18-17 15,-35 17 1,35-36 124,-18-17-124,106-52-16,18 34 16</inkml:trace>
  <inkml:trace contextRef="#ctx0" brushRef="#br0" timeOffset="59737.08">27287 9260 0,'0'-17'31,"18"17"32,0 0-48,-1 0 63,1 0-78,0 0 16</inkml:trace>
  <inkml:trace contextRef="#ctx0" brushRef="#br0" timeOffset="97225.52">21519 10883 0,'18'35'47,"-18"71"-32,35 53-15,-17-53 16,0 53 0,-18-142 30,0-34 33,-18-19-64,0-52-15,1 18 16,-36-230-1,0 0 1,0 0 0,53 194-1,0 0-15,0 18 16,0-53 0,0 123-1,18 18 1,35 0-1,17 106 1,18-18 0,0 89-1,-17-54 1,-36 18 0,-35-70-1,0-53-15,0 52 16,0-17-1,-35 18 1,-18-1 0,53-35-1,-18-35 95,1-35-110,-1 0 15,18-18 1,0-18 0,53 1-1</inkml:trace>
  <inkml:trace contextRef="#ctx0" brushRef="#br0" timeOffset="98254.17">22825 10231 0,'0'0'0,"17"35"0,-17-18 16,0 19 15,0 17-16,0 17 1,0-52 0,0 0-16,0 52 15,0-17 1,0 53 0,0 70-1,89 195 1,-89-19-1,-18-140 1,18-141 0,0-36-1,18-35 48,-1 18-63,54-36 15,-36-17 1,0-1-16,18-34 16,-17-1 15,-19 1-15,18-1-1,-17-35 1,0 53-1,-18-52 1,0 34 0,0 18-1,-71-18 1,36 1 0,-18-1-1,0 1 1,0-18-1,0 52 1,36 1 15,-19 0-31,19 35 32,-1 0 30,0-18 16,1-35-62,17 18-16,17 0 15</inkml:trace>
  <inkml:trace contextRef="#ctx0" brushRef="#br0" timeOffset="99236.54">23354 10636 0,'18'0'32,"17"71"-17,53 123-15,53 212 16,-17-1-1,-19-105 1,-52-176 0,-53-107-1,0-34 63,-35-89-78,-18-124 16,0 54 0,-35-18-16,0-71 15,17 124 1,36 35 0,17 36-1,18-1 1,0 36-1,36 0 1,-1 0 0,0 35-1,53 17 17,-52 18-32,69 71 15,-34-35 1,17 70-1,0 71 1,36 35 0,-18 17-1,-18 36 1,-35-177 0,-35-17-1,-18-53 1,0-18-1,-18-35 32,0 0-47,1 0 32,-1 0-32,-35-35 31,-18 0-16,-17-36 1,0-52 0,35 17-1,-17-106 1,52 1 0,53 34-1,142 19 1</inkml:trace>
  <inkml:trace contextRef="#ctx0" brushRef="#br0" timeOffset="100066.87">24871 11130 0,'17'0'16,"1"0"-16,17 0 15,-17 0-15,17 0 16,1 0-16,-19 0 15,1 18 1,158 88 31,-105-53-31,-36-53-1,-17 0 1</inkml:trace>
  <inkml:trace contextRef="#ctx0" brushRef="#br0" timeOffset="100924.27">25682 10566 0,'18'0'32,"0"0"-17,-1 0-15,-17 17 16,18 19-16,-1-36 16,19 70-1,34 54 32,-52-89-47,-18 0 16,53 89-1,-36-54 1,-17 18 0,18-35-1,0 18 1,-18-53-1,-18-71 126,0-18-125,18 0-16,-17-34 15</inkml:trace>
  <inkml:trace contextRef="#ctx0" brushRef="#br0" timeOffset="103233.45">28099 11289 0,'53'18'94,"-18"-1"-79,88 18 1,19 1 0,-72-36-16,36 0 15,300 17 17,-142 1-17,-17 35 1,-106 0-1,-88-36 1,-18-17 0,36 36-1,0-1 1,-54-35 78,1 0-63,-1 0 0,19 0-31,17 0 16,176-18-1,-88 18 1,-106-17 0,-17-1 93,0 0-93,-18 1-1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37:23.701"/>
    </inkml:context>
    <inkml:brush xml:id="br0">
      <inkml:brushProperty name="width" value="0.05292" units="cm"/>
      <inkml:brushProperty name="height" value="0.05292" units="cm"/>
      <inkml:brushProperty name="color" value="#FF0000"/>
    </inkml:brush>
  </inkml:definitions>
  <inkml:trace contextRef="#ctx0" brushRef="#br0">3263 3193 0</inkml:trace>
  <inkml:trace contextRef="#ctx0" brushRef="#br0" timeOffset="167761.94">1305 6032 0,'0'18'47,"18"17"-47,0 1 16,-1-1-16,18 124 31,54 158 0,-36-211-15,-36-35 0,1-36-16,0-35 15,52 18 1,1-18 0,140-89-1,107-69 16,-1-54-15,1-88 0,-159 159-16,35-53 15,-142 123 1,-16 54 0,-36-1 171,-18 0-187</inkml:trace>
  <inkml:trace contextRef="#ctx0" brushRef="#br0" timeOffset="169440.36">935 8114 0,'17'0'15,"1"0"-15,0 0 16,88 123 15,-18 1 0,-71-89-31,19 0 16,34 36 0,-17-1-1,53 54 1,0-53-1,123 34 1,53-105 0,159-70-1,-35-71 1,264-159 15,-211 18-15,-71 52-1,-159 142 1,-176 53 0</inkml:trace>
  <inkml:trace contextRef="#ctx0" brushRef="#br0" timeOffset="175615.11">1746 10742 0,'18'18'78,"0"-1"-78,-1-17 16,1 18-1,17 0-15,-17-18 16,-18 17-16,35-17 16,88 36-1,442-36 16,-142-71 1,53-35-17,-229 36-15,18 17 16,17-35-16,177-142 16,-53 107-1,-107 17 1,-105 35-1,-123 36 1</inkml:trace>
  <inkml:trace contextRef="#ctx0" brushRef="#br0" timeOffset="178967.18">1393 12277 0,'18'0'32,"0"0"-17,-1 0 1,1 17 46,0-17-62,-1 18 16,1-18-16,0 0 16,17 0-1,35 0 1,72-18 15,298-105-15,-122 35-1,52-36 1,1 18 0,-71 18-1,-18-18 1,-176 36-1</inkml:trace>
  <inkml:trace contextRef="#ctx0" brushRef="#br0" timeOffset="180332.72">1376 12647 0,'0'0'0,"35"0"0,-17 0 15,17 18-15,0-18 16,1 17-16,-1 1 16,-17 0-16,-1-18 15,18 17-15,-17-17 16,88 18 0,53-18 30,35 0-46,88-53 16,88-53 15,-140 53-31,175-53 16,-105 1 0,18-54-1,-36 35 1,-106 36-1,-88 35 1,-52 18 0,-36 17-1</inkml:trace>
  <inkml:trace contextRef="#ctx0" brushRef="#br0" timeOffset="190013.21">2575 13176 0,'-17'0'781,"-1"0"-765,0 18-1,1-18-15,-19 0 16,36 18-16,-17-18 16,-36 17 31,18 1-47,-36 17 31,36 0-31,-89 18 15,-105 35 1,123-52 0,106-19-1,-35 1 79,0 17-78,-18 1-16,17-1 15,-16 71 1,-1-36 0,-18 36-1,0 0 1,1-18-1,52-35-15,1-18 16,-19 54 0,36-54-16,-17 35 15,17 1 1,0-36 0,0 0-1,0 36 1,35-18 15,18 17-15,0 19-1,0-36 1,17-18 0,1 18-1,-36-36-15,53 36 16,-35-35-1,0 0-15,71 52 16,34-35 0,1-17-1,35-18 1,-17 0 0,17-70-1,158-54 1,-175 71-1,34-35 17,72 35-17,-19 18 1,-123 17 0,-17 0-1,-36-17 1,-53 18-1,1 17-15,-19-18 16,1 18 109,-1 0-94,1 0 79</inkml:trace>
  <inkml:trace contextRef="#ctx0" brushRef="#br0" timeOffset="191589.58">2893 14252 0,'35'0'78,"0"0"-62,1 18-16,105 17 31,141 53 1,-53-35-17,36-17 1,-124-1-1,-70 0-15,52-17 16,89-1 0,158 19-1,-211-36 1,-71 0 0,-35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8:45:05.963"/>
    </inkml:context>
    <inkml:brush xml:id="br0">
      <inkml:brushProperty name="width" value="0.05292" units="cm"/>
      <inkml:brushProperty name="height" value="0.05292" units="cm"/>
      <inkml:brushProperty name="color" value="#FF0000"/>
    </inkml:brush>
  </inkml:definitions>
  <inkml:trace contextRef="#ctx0" brushRef="#br0">247 8731 0,'18'18'47,"35"123"-47,-36 71 16,36 70-16,18 18 15,-18 53-15,-18-36 16,-18 1 0,19 458 15,17-424-31,194 1060 31,-142-1007-15,1-105-1,-70-159 1,-19-53 0,1-17-1,-18-18 1,0-35 0,17-1 46,1 1-31,17-1-15,18-17 0,159-17-16,123-54 31,106-17-16,-106 17 1,-35 1 0,-124-1-1,-123 36 1,-35 17-16,0 1 94,123-18-94,53-18 15,0 0-15,141-53 16,-35 0 0,-141 18 15,-107 70-16,-52 1 17,0-89-1,-52-53-31,-54-176 16,0-106-1,0 18 1,-17-18-1,-107-106 1,89 88 0,18 89-1,-18 176 1,-1-177 0,54 107-1,0 70 1,0 70-1,17 54 1,1-1 0,-18 1-1,17-54 1,-52-35 0,87 106-1,-87-123 1,52 53-1,1 52 1,-19-17 15,37 17-31,-1 18 32,-18 0-17,36 18-15,-36-18 16,-17 18-1,-18 0 1,-52-1 0,34 36-1,-35 18 1,18 17 0,-18 1-1,1-1 1,87-18-1,1 19 1,17-19 0,17 19-1,-52 34 17,-88 54-17,52-36 1,36-18-1,0-17 1,88-35 15,-18 0-15,1 17 0,-1 18-1,18 0 1,0 17-1,0 1 1,0-36-16,0 0 16,0 1-1,0 34-15,0 1 32,0-54-17,0 19 1,0-1-1,0-17 1,18-18 47,-18 17-32</inkml:trace>
  <inkml:trace contextRef="#ctx0" brushRef="#br0" timeOffset="1314.38">935 9507 0,'17'-17'94,"19"17"-94,-36-18 15,35-17 1,89-18 0,17 0 15,-106 53-15,0-18-16,0 1 15,-35 52 79</inkml:trace>
  <inkml:trace contextRef="#ctx0" brushRef="#br0" timeOffset="1739.94">988 10301 0,'17'0'31,"1"0"-15,17 18-16,1-18 15,-1-18-15,35-35 16,36-35 15,18 35-15,-54 0-1,1-17 1,-18 34 0</inkml:trace>
  <inkml:trace contextRef="#ctx0" brushRef="#br0" timeOffset="2142.12">1164 10971 0,'18'0'47,"-1"0"-32,19 0-15,52-17 16,-18-36-1,-17 18 1,0-1 0,18 19-1,-53-1 1</inkml:trace>
  <inkml:trace contextRef="#ctx0" brushRef="#br0" timeOffset="2568.85">1517 11977 0,'18'0'0,"-1"0"47,19 0-16,16-53-31,-16 18 16,34-18 0,-52 35-1</inkml:trace>
  <inkml:trace contextRef="#ctx0" brushRef="#br0" timeOffset="6825.01">2152 10513 0,'-35'17'203,"-1"-17"-187,1 18-16,0-18 15,0 0-15,-1 18 16,1-18-16,0 0 15,-1 0-15,-69 0 32,16 17-1,72-17-31,-18 0 16,-1 0-1,-17 0 1,-53 36-1,54-36 1,16 0 0,1 17 15,-18-17-31,-17 18 31,-1 0-15,0 17-1,-105 53 1,88-53 0,17 1-1,-35 16 1,18 1 0,35 0-1,0-35 1,36 52-1,-1 19 1,1-1 0,17 18-1,17 0 1,18-36 0,18 1-1,53 17 16,-71-53-15,89 36 0,-36-54-1,53-17 1,71 0 0,17-35-1,53-35 1,-211 17-1,0 35 1,-19-17 0,-16 17-1,-19 0 17,19 1-17,69-71 1,-69 52-1,87-87 1,-52 52 0,-1 18-1,1 0 1,17 18 0,-53 0-1,-17 17 1,70-52-1,-17-1 1,-18 18 0,-18 0-1,0 0 17,18-17-17,-18 35 1,1-36-1,-36 36 1,17 17-16,1-35 16,-18 36-1,0-36 1,0 17 0,-18 19-1,-17-19 1,17 1-1,1 35 1,-36-18 0,0 18-1,18 0 17,17 0-17,-35 0 1,-17 0-1,-1 0 1,0 0 0,54 0-1,17 18 1,-18-18 0,-17 0 30,17 18-46,-17-18 16,17 17-16,1 1 16,-36 0-1,0-1 17,18 1-17,-1 0 1,-17 17-1,0 0 1,18-17 0,35-1-1,-17-17 95,-1 0-95,-35 0 1</inkml:trace>
  <inkml:trace contextRef="#ctx0" brushRef="#br0" timeOffset="7721.5">1341 11412 0,'0'-17'16,"0"-1"-1,0 0-15,0 1 16,0-1-16,35 1 16,-18 17-1,1-18-15,106-53 31,17-35 1,-106 71-32,-17 35 15,17-17 17</inkml:trace>
  <inkml:trace contextRef="#ctx0" brushRef="#br0" timeOffset="8246.92">1605 11377 0,'18'0'62,"-1"0"-46,1 0-16,17 0 15,36-53 1,-36 18-16,36-53 31,17 35-31</inkml:trace>
  <inkml:trace contextRef="#ctx0" brushRef="#br0" timeOffset="11366.9">1270 9860 0,'18'-18'172,"-1"1"-172,19-1 15,69-35 16,-69 53-31,-1-17 32</inkml:trace>
  <inkml:trace contextRef="#ctx0" brushRef="#br0" timeOffset="22221.78">1852 12294 0,'0'-17'78,"18"17"-47,-1 0-15,-17-18 62,18 18-31</inkml:trace>
  <inkml:trace contextRef="#ctx0" brushRef="#br0" timeOffset="22766.8">1799 13070 0,'0'-17'47,"18"-1"-32,88-35 17,-89 36-32,1-1 15,35-17 1,-18 35-16,-35-18 16</inkml:trace>
  <inkml:trace contextRef="#ctx0" brushRef="#br0" timeOffset="23991.76">1799 12735 0,'0'-17'0,"18"-1"16,-1 0-1,-17 1 1,18 17-16,0-18 15,-1 18 1,1-18-16,-18 1 16,53-36 15,-18 35-31,0 1 31,-17-1-15,-18 0 31,0 1-32</inkml:trace>
  <inkml:trace contextRef="#ctx0" brushRef="#br0" timeOffset="28304.98">1958 13406 0,'0'-18'0,"18"0"109,-1 18-31,1 0-62,-1-35-16,1 35 15,-18-18 1,18 1-16,-1-19 16,36 19-1,-35-1 1</inkml:trace>
  <inkml:trace contextRef="#ctx0" brushRef="#br0" timeOffset="30740.45">1499 8467 0,'0'0'0,"18"0"0,0 0 15,17 0-15,0 17 16,0 1-1,1 0-15,87 17 32,-17 0-1,-53 0-15,17 18-1,1 36 16,-18-37-31,17 19 16,36 88 0,35 246-1,-17-140 1,-18 17 0,0-17-1,-18-1 1,18-17-1,-18 0 1,0 36 0,0-107-1,-35-70 1,18 35 0,17 35-1,0 106 16,53 18-15,0 124 0,-53-213-1,1 1 1,-36-106 0,-36-36-1,1 1 1,-18 52-1,0-34 1,0-19 0,0-35-1,0-17 1,0 0 0,-18-18 62,1-18-63,-19-17 1,1 17-16,0 1 16,-1-1-16,1 0 15,0 1 1,17 17 203,1 0-157,-1 0-46,-17 0-16,17 0 172,0 0-157,-17-18 1</inkml:trace>
  <inkml:trace contextRef="#ctx0" brushRef="#br0" timeOffset="33736.98">6562 9790 0,'17'0'47,"1"0"-47,0 0 15,-1 0-15,1 0 16,70 0 15,71 17 1,-53 1-17,-53-18-15,17 0 16,1 0-1,-54 0 204</inkml:trace>
  <inkml:trace contextRef="#ctx0" brushRef="#br0" timeOffset="61918.75">10266 6526 0,'0'18'31,"35"17"-31,-35 1 16,35-1-16,-17 0 16,-18 0-16,0-17 15,18-18-15,-18-53 94,-36-35-94,1-18 16,-35-123 15,52 105-31,18-17 0,0 0 15,0 106 17,0 70 15,35 0-32,36 36 1,-1 17-1,-52-70 1,0-18 62,-1-18-62,19-17-16,-19-18 15,1 18-15,-1 35 32,19 0-1,-1 53-15,53 123-1,0-35 1,-35-17-1,18-54 1,-54-52-16,19 17 16,-36-17-1</inkml:trace>
  <inkml:trace contextRef="#ctx0" brushRef="#br0" timeOffset="63256.64">11007 6526 0,'0'18'47,"-18"0"-47,18 17 16,-18 36-1,18-54 1,0 18-16,0-17 15,18-18 48,0-18-47,-1-17-16,54-35 15,17-54 1,-53 89-1,1 0-15,17-54 32,-36 54-32,18-35 15,-35 34 1,0 54 78,0 17-79,-35 18-15,18 53 16,-1 35 0,0-17-1,36-124 79,-18-18-94,0-17 16,53-36-1,-18 0 1,-35 54-1,18 17 17,17 35-17,36 18 1,-36-18 0,-18-35 30,54-88-30,17-35-16,-17-1 31,-54 36-15,-17 70 0,18 18 30,17 36-30,1 34 0,-1-52-16,0 17 15,18 0 1,-53-17 140,-88 88-140,-36 17-16,-52 54 15</inkml:trace>
  <inkml:trace contextRef="#ctx0" brushRef="#br0" timeOffset="66021.19">9684 8026 0,'17'0'46,"19"0"-46,17 0 16,-1 0-16,19 0 16,352 0-1,89-36 17,-371 36-17,-53 0 1,-53 0-1,-17 0-15,0 0 63,17-17-47,18-1-1,-18 18-15,1-17 16,-1 17-16,18-18 15,-18 18 1,0 0 0,36-18-1,-1 18 1,-34-17 0</inkml:trace>
  <inkml:trace contextRef="#ctx0" brushRef="#br0" timeOffset="68105.47">18927 8061 0,'0'18'47,"17"-1"-32,18 1-15,18 0 0,53-1 16,318-17 15,334-70 1,-352-36-17,-177 88-15,194-70 16,-88 70-1,-88-17 1,-88 17 0,-106 1-1,-53-1 142,0 36-32,0-1-110,-35 1-15</inkml:trace>
  <inkml:trace contextRef="#ctx0" brushRef="#br0" timeOffset="73263.09">7691 8749 0,'17'18'0,"1"-18"16,35 17-16,-18 1 16,-17-18-16,70 17 15,0 36-15,53-35 16,18 35-16,-18-35 15,53 17-15,388 35 32,159-17-1,-582-17-31,-18-1 16,-53-35-1,-53 0 1,-35 18 46,18-18-30,35 0-17,-18 0-15,53 0 16,159-18-1,-17 0 1,-19 1 0,-52 17-1,-159-18 392,0 0-392,0 1-15,0-1 16</inkml:trace>
  <inkml:trace contextRef="#ctx0" brushRef="#br0" timeOffset="87891.8">11783 8643 0,'17'0'93,"19"18"-77,-1-18-16,177 17 31,299 36 1,-423-53-17,-88 18 204</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4T10:42:11.379"/>
    </inkml:context>
    <inkml:brush xml:id="br0">
      <inkml:brushProperty name="width" value="0.05292" units="cm"/>
      <inkml:brushProperty name="height" value="0.05292" units="cm"/>
      <inkml:brushProperty name="color" value="#FF0000"/>
    </inkml:brush>
  </inkml:definitions>
  <inkml:trace contextRef="#ctx0" brushRef="#br0">23424 8255 0,'36'0'94,"-1"0"-94,0 0 16,1 0-16,16 0 15,37-18-15,-36 18 16,35-35-16,212-18 31,158-35 0,-334 70-15,-1-35 0,-35 36-1,53-1 16,1 1-15,-72 17-16,124 0 16,-53 0-1,-52 17-15,-37-17 16,1 0-16,18 18 16,-53-18-1,-18 17 188,-18 1-187,-17-18-16</inkml:trace>
  <inkml:trace contextRef="#ctx0" brushRef="#br0" timeOffset="11314.01">8167 8220 0,'0'-18'0,"17"18"47,-17-18-16,36 1-15,-1 17-1,106-35 17,-70 35-17,-1 0 1,-35 0-16,36 0 16,-18 0-1,0 0 1,17 0-1,1 0 1,0 0 0,-54 0-1,1 0 17,-1 0 14,1 0-30,0 17 0,-1-17-1,36 18 1,36 17 0,-19-17-1,-52-18-15,-1 0 16,19 0-1</inkml:trace>
  <inkml:trace contextRef="#ctx0" brushRef="#br0" timeOffset="13581.24">21872 8555 0,'0'0'0,"318"-53"31,-177 35-31,0 18 15,0-17-15,-17-19 16,17 19-16,194 17 31,70 0 1,-228 0-17,-54 0 1,-87 0-16,-19 0 15,89 0 1,-53 0 0,70 0 15,19 0-31,-72 0 31,1 0-15,-1 0-1,18-18 1,1-17 0,-36 35-16,35-35 15,-35 35 1,17-18 0,36-17-1,106-1 1,52 19-1,-34-19 1,52 36 0,-176 0-16,52 0 15,-122 0 1,87 0 15,-70-17-15</inkml:trace>
  <inkml:trace contextRef="#ctx0" brushRef="#br0" timeOffset="14829.4">7461 8943 0,'0'0'0,"212"-18"0,0 18 16,-1 0-16,1 0 15,0 0-15,17 0 16,-17-35-16,-1 17 16,1-17-16,-18-18 15,-18 36-15,195-19 31,-265 19 1</inkml:trace>
  <inkml:trace contextRef="#ctx0" brushRef="#br0" timeOffset="19307.93">12100 8449 0,'-17'0'94,"-1"0"-78,-17 18-1,-494 176 17,387-177-17,90-17 1,34 0 203</inkml:trace>
  <inkml:trace contextRef="#ctx0" brushRef="#br0" timeOffset="25449.08">7302 17833 0</inkml:trace>
  <inkml:trace contextRef="#ctx0" brushRef="#br0" timeOffset="27261.29">12241 8661 0,'0'-18'32,"0"0"30,-17 18-46,-1-17-1,-17 17-15,-36-18 32,18 0-17,18 18 1,0 0-1,17 0 17,1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4-25T08:52:03.845"/>
    </inkml:context>
    <inkml:brush xml:id="br0">
      <inkml:brushProperty name="width" value="0.05292" units="cm"/>
      <inkml:brushProperty name="height" value="0.05292" units="cm"/>
      <inkml:brushProperty name="color" value="#FF0000"/>
    </inkml:brush>
  </inkml:definitions>
  <inkml:trace contextRef="#ctx0" brushRef="#br0">16951 6279 0,'0'-17'62,"18"17"-15,-1 0-31,36 0-1,0 0 1,18 0-1,-1 0 1,-17 0 0,0 0 15,0-18-15,-18 18-16,71-17 15,-18 17 1,-17 0-1,-1-18 1,-52 18 0,17 0-1,-17 0 48,0 0-48,52 0-15,1 0 16,123-18 0,-71 18-1,71 0 1,-53 0 0,-70 0-1,-54 0 1,1 0 78,70 0-79,36 0 1,17 0-16,106 18 15,88-18 1,-18 0 0,-34 0-1,17 0 1,-18-35 15,-159 17-31,124 0 16,-17-17-1,-72 17 1,-17 1 0,18-19-1,-71 19 1,18-1 0,-35 1-1,-36-1 1,-17 18-1,17 0 282,18 0-297,17 18 16,36-1 0,0 1 15</inkml:trace>
  <inkml:trace contextRef="#ctx0" brushRef="#br0" timeOffset="1845.16">25277 6315 0,'17'0'172,"1"0"-141,-1 0-15,19 0-16,-1 0 16,0 0-1,1 0-15,-1 0 16,124 0 15,-1-18 0,-105 18-15,0 0 0,-35 0-16,-1-18 15,54 18 1,35-17 0,-18-1-1,53 1 1,-17-1-1,-36 0 1,18 18 15,-1-17-31,-16 17 32,34-18-17,-105 18 1,-1 0-1,1 0 79,17 0-94,-17 0 16,0 0-16,-18-18 15</inkml:trace>
  <inkml:trace contextRef="#ctx0" brushRef="#br0" timeOffset="4661.14">20055 7673 0,'53'0'0,"53"0"16,529 18-1,565 34 17,-848-16-17,1-36 1,335 0 0,459-53-1,-424 53 1,-229-18-1,-159-17 1,-229 17 0,-36 1 140,1 17-156,17-18 16,-17 18-1,52-18-15,-17 18 16,88-35-1,-53 17 1</inkml:trace>
  <inkml:trace contextRef="#ctx0" brushRef="#br0" timeOffset="6659.7">7796 8625 0,'18'0'31,"35"0"-15,-18 0-16,18 0 15,88 18-15,0-18 16,36 0-16,70 0 15,494 18 1,158-18 15,-423 0-15,-35 0 0,-53-36 15,-88 19-16,-159-1-15,124-17 16,-89 35 0,-52-18-1,-18 18 1,35 0 0,-35 0-1,17-17 1,1-19 15,-1 19-31,-52-1 31,-1 0-15,1 1 0,-18 17-1,17-18 1,-17 18-1,-53-18 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2CFF-A97A-4B63-8B98-158D3265F1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EAE52F-E479-4D4F-BF1C-83D90D23C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130E97-F6B6-4BE5-93E0-F595F1DEE8A8}"/>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54E20B52-63BC-48A2-A941-A415ABF88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304B8-DBDD-46D0-B945-CD19EBC53DE7}"/>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123350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7E26-1F71-4E8A-A209-138A384FDC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2694CA-6402-4A92-BD89-D14287621A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6BF88-98F5-42B1-8D98-656D8C0B64FE}"/>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1262B89E-0819-449D-BD1B-49CFECFBA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0D5B7-65B3-4877-BEC6-1D15AF9DE37E}"/>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424178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12F11-1935-433A-B7C2-3D3199FFB6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636CF-E173-4E07-A7B6-9070463010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33A51-3663-4B80-A98F-26F7718ED27B}"/>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9C268EFD-A11E-449B-A57B-385769B4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31C0E-56CF-49A4-B0A7-022F76C3E925}"/>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224671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9934-FC59-459B-BAE6-7338CCA89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0BEC1-3004-4105-826C-3474C36369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9801-5012-4A3B-8D84-6B7922FE63F4}"/>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92281F2B-F6D5-4570-B6C3-E5B3AA99A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1E418-DE82-4955-B929-C0460711DC32}"/>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104457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EA59-0D9F-4533-89B1-FE18657D5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2DEA78-AE4C-4A62-988B-ADA29460EF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07E4EB-8586-406C-A221-1B7C7699398B}"/>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7C85BE3A-6AE0-484D-B4F7-CAFA34B51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D9334-C92F-4494-9256-CA7D3731D3BA}"/>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335897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3994-1B75-41E6-83EC-C50E6C97C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30E8C1-22C1-49B1-85DB-0E92ACC0A5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735C8-C0CF-49EF-A91B-5A6A401D3B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4E42BD-EB37-4E18-A78D-97252BF2CC40}"/>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6" name="Footer Placeholder 5">
            <a:extLst>
              <a:ext uri="{FF2B5EF4-FFF2-40B4-BE49-F238E27FC236}">
                <a16:creationId xmlns:a16="http://schemas.microsoft.com/office/drawing/2014/main" id="{40113A0D-AF98-4C37-BF95-39C83330E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66133-31FD-47D5-92F1-16128C284134}"/>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412082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B092-3CD4-4A9B-AE44-D54F7A0D7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7BC41-695F-4875-BD1E-AB9AF5571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F4275E-4039-452D-9A72-B0ACD287D7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B90E0F-DD3F-4812-84FA-B0F6712F4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3B9C95-E8B7-4789-A209-B3CBCC70E2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5765E7-AB8B-4A92-9D57-1E2D30CDD822}"/>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8" name="Footer Placeholder 7">
            <a:extLst>
              <a:ext uri="{FF2B5EF4-FFF2-40B4-BE49-F238E27FC236}">
                <a16:creationId xmlns:a16="http://schemas.microsoft.com/office/drawing/2014/main" id="{920627F7-4E0B-4739-A918-77D841F08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8B0005-2CE2-4BB9-A442-38BBD93EDE9E}"/>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408340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98D2-92BA-40B9-8D24-1F137EC7F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2123D5-BFE1-49AC-B80E-C96F367836DD}"/>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4" name="Footer Placeholder 3">
            <a:extLst>
              <a:ext uri="{FF2B5EF4-FFF2-40B4-BE49-F238E27FC236}">
                <a16:creationId xmlns:a16="http://schemas.microsoft.com/office/drawing/2014/main" id="{E0842E10-31DB-47B9-9EDE-97539AA90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FF0F1-67F2-40F6-80D2-F915BDDE8669}"/>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353594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A61455-2D86-416C-A48A-E419EC66EB51}"/>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3" name="Footer Placeholder 2">
            <a:extLst>
              <a:ext uri="{FF2B5EF4-FFF2-40B4-BE49-F238E27FC236}">
                <a16:creationId xmlns:a16="http://schemas.microsoft.com/office/drawing/2014/main" id="{9BA7A9E6-632F-4751-9151-86ACBA872F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A11133-3963-43BE-B399-112A3C40EEB7}"/>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125577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19C7-B26B-41F5-AE0E-7E3B70598C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0C3FC-379D-48F9-932B-91F8DE5D2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98025D-6B92-461E-A598-33ADB74C6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2BB48-A4C4-4E8A-86F0-0FFCB558701A}"/>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6" name="Footer Placeholder 5">
            <a:extLst>
              <a:ext uri="{FF2B5EF4-FFF2-40B4-BE49-F238E27FC236}">
                <a16:creationId xmlns:a16="http://schemas.microsoft.com/office/drawing/2014/main" id="{86B8D7AD-B85C-4EDB-AEF3-CA15B3C98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9EB65-2848-4AB4-A057-A1D532786CC4}"/>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2243391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47A9-15D4-4AFD-AB90-FFF412A36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106FC-080A-4642-857F-99B823B38F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3AE185-674E-45DE-8531-12D614CAF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FE814-4C5F-437D-A616-2CA8AC285CF8}"/>
              </a:ext>
            </a:extLst>
          </p:cNvPr>
          <p:cNvSpPr>
            <a:spLocks noGrp="1"/>
          </p:cNvSpPr>
          <p:nvPr>
            <p:ph type="dt" sz="half" idx="10"/>
          </p:nvPr>
        </p:nvSpPr>
        <p:spPr/>
        <p:txBody>
          <a:bodyPr/>
          <a:lstStyle/>
          <a:p>
            <a:fld id="{4E3B6BAD-D628-4464-900D-C725DFAD3A05}" type="datetimeFigureOut">
              <a:rPr lang="en-US" smtClean="0"/>
              <a:t>5/16/2021</a:t>
            </a:fld>
            <a:endParaRPr lang="en-US"/>
          </a:p>
        </p:txBody>
      </p:sp>
      <p:sp>
        <p:nvSpPr>
          <p:cNvPr id="6" name="Footer Placeholder 5">
            <a:extLst>
              <a:ext uri="{FF2B5EF4-FFF2-40B4-BE49-F238E27FC236}">
                <a16:creationId xmlns:a16="http://schemas.microsoft.com/office/drawing/2014/main" id="{D37ECEAA-BBEA-4BB7-8A03-32BA09A7D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A254D-D641-4D4A-A0B8-C3662771CF90}"/>
              </a:ext>
            </a:extLst>
          </p:cNvPr>
          <p:cNvSpPr>
            <a:spLocks noGrp="1"/>
          </p:cNvSpPr>
          <p:nvPr>
            <p:ph type="sldNum" sz="quarter" idx="12"/>
          </p:nvPr>
        </p:nvSpPr>
        <p:spPr/>
        <p:txBody>
          <a:bodyPr/>
          <a:lstStyle/>
          <a:p>
            <a:fld id="{636045B7-2633-4500-B5A3-0574A64C65BB}" type="slidenum">
              <a:rPr lang="en-US" smtClean="0"/>
              <a:t>‹#›</a:t>
            </a:fld>
            <a:endParaRPr lang="en-US"/>
          </a:p>
        </p:txBody>
      </p:sp>
    </p:spTree>
    <p:extLst>
      <p:ext uri="{BB962C8B-B14F-4D97-AF65-F5344CB8AC3E}">
        <p14:creationId xmlns:p14="http://schemas.microsoft.com/office/powerpoint/2010/main" val="408016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F5F7B-DE12-4E5C-B96D-630383A3B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E5A53-825C-4227-BB4F-A2AEF6B48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D8447-803A-4D8B-988E-2390C6E19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3B6BAD-D628-4464-900D-C725DFAD3A05}" type="datetimeFigureOut">
              <a:rPr lang="en-US" smtClean="0"/>
              <a:t>5/16/2021</a:t>
            </a:fld>
            <a:endParaRPr lang="en-US"/>
          </a:p>
        </p:txBody>
      </p:sp>
      <p:sp>
        <p:nvSpPr>
          <p:cNvPr id="5" name="Footer Placeholder 4">
            <a:extLst>
              <a:ext uri="{FF2B5EF4-FFF2-40B4-BE49-F238E27FC236}">
                <a16:creationId xmlns:a16="http://schemas.microsoft.com/office/drawing/2014/main" id="{7E381299-8DB1-48DE-B9A1-5EFC14AA5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1AB0DB-0507-483C-94A2-4A138168E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6045B7-2633-4500-B5A3-0574A64C65BB}" type="slidenum">
              <a:rPr lang="en-US" smtClean="0"/>
              <a:t>‹#›</a:t>
            </a:fld>
            <a:endParaRPr lang="en-US"/>
          </a:p>
        </p:txBody>
      </p:sp>
    </p:spTree>
    <p:extLst>
      <p:ext uri="{BB962C8B-B14F-4D97-AF65-F5344CB8AC3E}">
        <p14:creationId xmlns:p14="http://schemas.microsoft.com/office/powerpoint/2010/main" val="951053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hyperlink" Target="https://cri-o.io/" TargetMode="External"/><Relationship Id="rId7" Type="http://schemas.openxmlformats.org/officeDocument/2006/relationships/hyperlink" Target="https://github.com/kubernetes/community/blob/master/contributors/devel/sig-node/container-runtime-interface.md" TargetMode="External"/><Relationship Id="rId2" Type="http://schemas.openxmlformats.org/officeDocument/2006/relationships/hyperlink" Target="https://www.docker.com/" TargetMode="External"/><Relationship Id="rId1" Type="http://schemas.openxmlformats.org/officeDocument/2006/relationships/slideLayout" Target="../slideLayouts/slideLayout2.xml"/><Relationship Id="rId6" Type="http://schemas.openxmlformats.org/officeDocument/2006/relationships/hyperlink" Target="https://github.com/kubernetes-incubator/rktlet" TargetMode="External"/><Relationship Id="rId5" Type="http://schemas.openxmlformats.org/officeDocument/2006/relationships/hyperlink" Target="https://github.com/rkt/rkt" TargetMode="External"/><Relationship Id="rId4" Type="http://schemas.openxmlformats.org/officeDocument/2006/relationships/hyperlink" Target="https://containerd.io/"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kubernetes/community/blob/master/contributors/devel/sig-node/container-runtime-interface.m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kubernetes.io/docs/concepts/overview/what-is-kubernetes/"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emf"/><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s>
</file>

<file path=ppt/slides/_rels/slide4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kubernetes.io/docs/concepts/overview/working-with-objects/labels/#label-selector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hyperlink" Target="https://kubernetes.io/docs/concepts/workloads/controllers/replicationcontroller/" TargetMode="External"/><Relationship Id="rId1" Type="http://schemas.openxmlformats.org/officeDocument/2006/relationships/slideLayout" Target="../slideLayouts/slideLayout2.xml"/><Relationship Id="rId4" Type="http://schemas.openxmlformats.org/officeDocument/2006/relationships/hyperlink" Target="https://kubernetes.io/docs/concepts/workloads/controllers/replicaset/"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kubernetes.io/docs/concepts/workloads/controllers/replicas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platform9.com/wp-content/uploads/2019/05/Kubernetes-control-plane-taxonomy.jp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kubernetes.io/docs/concepts/workloads/controllers/deployment/#creating-a-deploymen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hyperlink" Target="https://k8s.io/examples/application/deployment.ya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setup/independent/ha-topology/#stacked-etcd-topology" TargetMode="External"/><Relationship Id="rId2" Type="http://schemas.openxmlformats.org/officeDocument/2006/relationships/hyperlink" Target="https://github.com/etcd-io" TargetMode="External"/><Relationship Id="rId1" Type="http://schemas.openxmlformats.org/officeDocument/2006/relationships/slideLayout" Target="../slideLayouts/slideLayout2.xml"/><Relationship Id="rId4" Type="http://schemas.openxmlformats.org/officeDocument/2006/relationships/hyperlink" Target="https://kubernetes.io/docs/setup/independent/ha-topology/#external-etcd-topology"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3.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4.emf"/></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D629-6DFE-4621-AFE9-A6EC85B70B3F}"/>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r>
              <a:rPr lang="en-US" sz="3200" dirty="0">
                <a:solidFill>
                  <a:schemeClr val="bg1"/>
                </a:solidFill>
              </a:rPr>
              <a:t>Overview to </a:t>
            </a:r>
            <a:r>
              <a:rPr lang="en-US" sz="3200" kern="1200" dirty="0">
                <a:solidFill>
                  <a:schemeClr val="bg1"/>
                </a:solidFill>
                <a:latin typeface="+mj-lt"/>
                <a:ea typeface="+mj-ea"/>
                <a:cs typeface="+mj-cs"/>
              </a:rPr>
              <a:t>Kubernetes(K8s)</a:t>
            </a:r>
          </a:p>
        </p:txBody>
      </p:sp>
      <p:pic>
        <p:nvPicPr>
          <p:cNvPr id="1026" name="Picture 2" descr="Learn Kubernetes Basics | Kubernetes">
            <a:extLst>
              <a:ext uri="{FF2B5EF4-FFF2-40B4-BE49-F238E27FC236}">
                <a16:creationId xmlns:a16="http://schemas.microsoft.com/office/drawing/2014/main" id="{8904FA7E-EAD7-4AE1-86A4-53A2B35CE0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700029"/>
            <a:ext cx="10905066" cy="234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2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pPr marL="0" marR="0">
              <a:spcBef>
                <a:spcPts val="0"/>
              </a:spcBef>
            </a:pPr>
            <a:r>
              <a:rPr lang="en-US" dirty="0">
                <a:solidFill>
                  <a:srgbClr val="171C29"/>
                </a:solidFill>
                <a:latin typeface="Arial" panose="020B0604020202020204" pitchFamily="34" charset="0"/>
                <a:ea typeface="Times New Roman" panose="02020603050405020304" pitchFamily="18" charset="0"/>
              </a:rPr>
              <a:t>Master Node Components: Scheduler</a:t>
            </a:r>
            <a:endParaRPr lang="en-US" b="1" dirty="0">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9527348" cy="4009092"/>
          </a:xfrm>
        </p:spPr>
        <p:txBody>
          <a:bodyPr>
            <a:normAutofit fontScale="70000" lnSpcReduction="20000"/>
          </a:bodyPr>
          <a:lstStyle/>
          <a:p>
            <a:r>
              <a:rPr lang="en-US" dirty="0"/>
              <a:t>The role of the </a:t>
            </a:r>
            <a:r>
              <a:rPr lang="en-US" b="1" dirty="0"/>
              <a:t>kube-scheduler</a:t>
            </a:r>
            <a:r>
              <a:rPr lang="en-US" dirty="0"/>
              <a:t> is to assign new objects, such as pods, to nodes. </a:t>
            </a:r>
          </a:p>
          <a:p>
            <a:r>
              <a:rPr lang="en-US" dirty="0"/>
              <a:t>During the scheduling process, decisions are made based on current Kubernetes cluster state and new object's requirements. The scheduler obtains from etcd, via the API server, resource usage data for each worker node in the cluster. The scheduler also receives from the API server the new object's requirements which are part of its configuration data. Requirements may include constraints that users and operators set, such as scheduling work on a node labeled with </a:t>
            </a:r>
            <a:r>
              <a:rPr lang="en-US" b="1" dirty="0"/>
              <a:t>disk==</a:t>
            </a:r>
            <a:r>
              <a:rPr lang="en-US" b="1" dirty="0" err="1"/>
              <a:t>ssd</a:t>
            </a:r>
            <a:r>
              <a:rPr lang="en-US" dirty="0"/>
              <a:t> key/value pair. The scheduler also considers Quality of Service (QoS) requirements, data locality, affinity, anti-affinity, taints, toleration, etc.</a:t>
            </a:r>
          </a:p>
          <a:p>
            <a:r>
              <a:rPr lang="en-US" dirty="0"/>
              <a:t>The scheduler is highly configurable and customizable. Additional custom schedulers are supported, then the object's configuration data should include the name of the custom scheduler expected to make the scheduling decision for that object; if no such data is included, the default scheduler is selected instead.</a:t>
            </a:r>
          </a:p>
          <a:p>
            <a:r>
              <a:rPr lang="en-US" dirty="0"/>
              <a:t>A scheduler is extremely important and quite complex in a multi-node Kubernetes cluster. In a single-node Kubernetes cluster, such as the one explored later in this course, the scheduler's job is quite simple.</a:t>
            </a:r>
          </a:p>
        </p:txBody>
      </p:sp>
    </p:spTree>
    <p:extLst>
      <p:ext uri="{BB962C8B-B14F-4D97-AF65-F5344CB8AC3E}">
        <p14:creationId xmlns:p14="http://schemas.microsoft.com/office/powerpoint/2010/main" val="349095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pPr marL="0" marR="0">
              <a:spcBef>
                <a:spcPts val="0"/>
              </a:spcBef>
            </a:pPr>
            <a:r>
              <a:rPr lang="en-US" dirty="0">
                <a:solidFill>
                  <a:srgbClr val="171C29"/>
                </a:solidFill>
                <a:latin typeface="Arial" panose="020B0604020202020204" pitchFamily="34" charset="0"/>
                <a:ea typeface="Times New Roman" panose="02020603050405020304" pitchFamily="18" charset="0"/>
              </a:rPr>
              <a:t>Master Node Components: Controller Managers</a:t>
            </a:r>
            <a:endParaRPr lang="en-US" b="1" dirty="0">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9527348" cy="4009092"/>
          </a:xfrm>
        </p:spPr>
        <p:txBody>
          <a:bodyPr>
            <a:normAutofit fontScale="92500" lnSpcReduction="20000"/>
          </a:bodyPr>
          <a:lstStyle/>
          <a:p>
            <a:r>
              <a:rPr lang="en-US" dirty="0"/>
              <a:t>The </a:t>
            </a:r>
            <a:r>
              <a:rPr lang="en-US" b="1" dirty="0"/>
              <a:t>controller managers</a:t>
            </a:r>
            <a:r>
              <a:rPr lang="en-US" dirty="0"/>
              <a:t> are control plane components on the master node running controllers to regulate the state of the Kubernetes cluster. Controllers are watch-loops continuously running and comparing the cluster's desired state (provided by objects' configuration data) with its current state (obtained from etcd data store via the API server).</a:t>
            </a:r>
          </a:p>
          <a:p>
            <a:r>
              <a:rPr lang="en-US" dirty="0"/>
              <a:t>The controller manager runs all controllers on the Kubernetes cluster. Although each controller is a separate process, to reduce complexity, all controller are compiled into a single process. They are as follows:</a:t>
            </a:r>
          </a:p>
          <a:p>
            <a:r>
              <a:rPr lang="en-US" dirty="0"/>
              <a:t>Node Controller, Replication Controller, Endpoints Controller, Service Accounts and Token Controllers. </a:t>
            </a:r>
          </a:p>
        </p:txBody>
      </p:sp>
    </p:spTree>
    <p:extLst>
      <p:ext uri="{BB962C8B-B14F-4D97-AF65-F5344CB8AC3E}">
        <p14:creationId xmlns:p14="http://schemas.microsoft.com/office/powerpoint/2010/main" val="365540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pPr marL="0" marR="0">
              <a:spcBef>
                <a:spcPts val="0"/>
              </a:spcBef>
            </a:pPr>
            <a:r>
              <a:rPr lang="en-US" dirty="0">
                <a:solidFill>
                  <a:srgbClr val="171C29"/>
                </a:solidFill>
                <a:latin typeface="Arial" panose="020B0604020202020204" pitchFamily="34" charset="0"/>
                <a:ea typeface="Times New Roman" panose="02020603050405020304" pitchFamily="18" charset="0"/>
              </a:rPr>
              <a:t>Master Node Components: etcd</a:t>
            </a:r>
            <a:endParaRPr lang="en-US" b="1" dirty="0">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9527348" cy="4009092"/>
          </a:xfrm>
        </p:spPr>
        <p:txBody>
          <a:bodyPr>
            <a:normAutofit fontScale="92500" lnSpcReduction="10000"/>
          </a:bodyPr>
          <a:lstStyle/>
          <a:p>
            <a:r>
              <a:rPr lang="en-US" b="1" dirty="0"/>
              <a:t>etcd</a:t>
            </a:r>
            <a:r>
              <a:rPr lang="en-US" dirty="0"/>
              <a:t> is a distributed key-value data store used to persist a Kubernetes cluster's state. New data is written to the data store only by appending to it, data is never replaced in the data store. Obsolete data is compacted periodically to minimize the size of the data store.</a:t>
            </a:r>
          </a:p>
          <a:p>
            <a:r>
              <a:rPr lang="en-US" dirty="0"/>
              <a:t>Out of all the control plane components, only the API server is able to communicate with the etcd data store.</a:t>
            </a:r>
          </a:p>
          <a:p>
            <a:r>
              <a:rPr lang="en-US" dirty="0"/>
              <a:t>etcd's CLI management tool provides backup, snapshot, and restore capabilities which come in handy especially for a single etcd instance Kubernetes cluster - common in Development and learning environments</a:t>
            </a:r>
          </a:p>
        </p:txBody>
      </p:sp>
    </p:spTree>
    <p:extLst>
      <p:ext uri="{BB962C8B-B14F-4D97-AF65-F5344CB8AC3E}">
        <p14:creationId xmlns:p14="http://schemas.microsoft.com/office/powerpoint/2010/main" val="3158979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br>
              <a:rPr lang="en-US" sz="2500">
                <a:solidFill>
                  <a:srgbClr val="FFFFFF"/>
                </a:solidFill>
                <a:latin typeface="Arial" panose="020B0604020202020204" pitchFamily="34" charset="0"/>
                <a:ea typeface="Times New Roman" panose="02020603050405020304" pitchFamily="18" charset="0"/>
              </a:rPr>
            </a:br>
            <a:r>
              <a:rPr lang="en-US" sz="2500">
                <a:solidFill>
                  <a:srgbClr val="FFFFFF"/>
                </a:solidFill>
                <a:latin typeface="Arial" panose="020B0604020202020204" pitchFamily="34" charset="0"/>
                <a:ea typeface="Times New Roman" panose="02020603050405020304" pitchFamily="18" charset="0"/>
              </a:rPr>
              <a:t>Worker Node</a:t>
            </a:r>
            <a:br>
              <a:rPr lang="en-US" sz="2500" b="1">
                <a:solidFill>
                  <a:srgbClr val="FFFFFF"/>
                </a:solidFill>
                <a:latin typeface="Times New Roman" panose="02020603050405020304" pitchFamily="18" charset="0"/>
                <a:ea typeface="Times New Roman" panose="02020603050405020304" pitchFamily="18" charset="0"/>
              </a:rPr>
            </a:br>
            <a:endParaRPr lang="en-US" sz="2500" b="1">
              <a:solidFill>
                <a:srgbClr val="FFFFFF"/>
              </a:solidFill>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367624" y="2490436"/>
            <a:ext cx="9708995" cy="3567173"/>
          </a:xfrm>
        </p:spPr>
        <p:txBody>
          <a:bodyPr anchor="ctr">
            <a:normAutofit/>
          </a:bodyPr>
          <a:lstStyle/>
          <a:p>
            <a:r>
              <a:rPr lang="en-US" sz="2200" dirty="0"/>
              <a:t>A </a:t>
            </a:r>
            <a:r>
              <a:rPr lang="en-US" sz="2200" b="1" dirty="0"/>
              <a:t>worker node</a:t>
            </a:r>
            <a:r>
              <a:rPr lang="en-US" sz="2200" dirty="0"/>
              <a:t> provides a running environment for client applications. Though containerized microservices, these applications are encapsulated in Pods, controlled by the cluster control plane agents running on the master node. </a:t>
            </a:r>
          </a:p>
          <a:p>
            <a:r>
              <a:rPr lang="en-US" sz="2200" dirty="0"/>
              <a:t>Pods are scheduled on worker nodes, where they find required compute, memory and storage resources to run, and networking to talk to each other and the outside world. </a:t>
            </a:r>
          </a:p>
          <a:p>
            <a:r>
              <a:rPr lang="en-US" sz="2200" dirty="0"/>
              <a:t>A Pod is the smallest scheduling unit in Kubernetes. It is a logical collection of one or more containers scheduled together.</a:t>
            </a:r>
          </a:p>
          <a:p>
            <a:r>
              <a:rPr lang="en-US" sz="2200" dirty="0"/>
              <a:t>Also, to access the applications from the external world, we connect to worker nodes and not to the master node. </a:t>
            </a:r>
          </a:p>
        </p:txBody>
      </p:sp>
    </p:spTree>
    <p:extLst>
      <p:ext uri="{BB962C8B-B14F-4D97-AF65-F5344CB8AC3E}">
        <p14:creationId xmlns:p14="http://schemas.microsoft.com/office/powerpoint/2010/main" val="294273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2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pPr marL="0" marR="0">
              <a:spcBef>
                <a:spcPts val="0"/>
              </a:spcBef>
            </a:pPr>
            <a:r>
              <a:rPr lang="en-US" sz="2800" dirty="0">
                <a:solidFill>
                  <a:srgbClr val="171C29"/>
                </a:solidFill>
                <a:latin typeface="Arial" panose="020B0604020202020204" pitchFamily="34" charset="0"/>
                <a:ea typeface="Times New Roman" panose="02020603050405020304" pitchFamily="18" charset="0"/>
              </a:rPr>
              <a:t>Worker Node Components</a:t>
            </a:r>
            <a:endParaRPr lang="en-US" sz="2800" b="1" dirty="0">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4053545" cy="3563159"/>
          </a:xfrm>
        </p:spPr>
        <p:txBody>
          <a:bodyPr>
            <a:normAutofit/>
          </a:bodyPr>
          <a:lstStyle/>
          <a:p>
            <a:r>
              <a:rPr lang="en-US" dirty="0"/>
              <a:t>A worker node has the following components:</a:t>
            </a:r>
            <a:endParaRPr lang="en-US" sz="2400" dirty="0"/>
          </a:p>
          <a:p>
            <a:pPr lvl="2"/>
            <a:r>
              <a:rPr lang="en-US" dirty="0"/>
              <a:t>Container runtime</a:t>
            </a:r>
            <a:endParaRPr lang="en-US" sz="1800" dirty="0"/>
          </a:p>
          <a:p>
            <a:pPr lvl="2"/>
            <a:r>
              <a:rPr lang="en-US" dirty="0"/>
              <a:t>kubelet</a:t>
            </a:r>
            <a:endParaRPr lang="en-US" sz="1800" dirty="0"/>
          </a:p>
          <a:p>
            <a:pPr lvl="2"/>
            <a:r>
              <a:rPr lang="en-US" dirty="0"/>
              <a:t>kube-proxy</a:t>
            </a:r>
            <a:endParaRPr lang="en-US" sz="1800" dirty="0"/>
          </a:p>
          <a:p>
            <a:pPr lvl="2"/>
            <a:r>
              <a:rPr lang="en-US" dirty="0"/>
              <a:t>Addons for DNS, Dashboard, cluster-level monitoring and logging.</a:t>
            </a:r>
            <a:endParaRPr lang="en-US" sz="1800" dirty="0"/>
          </a:p>
        </p:txBody>
      </p:sp>
      <p:pic>
        <p:nvPicPr>
          <p:cNvPr id="17" name="Picture 16" descr="Worker Node">
            <a:extLst>
              <a:ext uri="{FF2B5EF4-FFF2-40B4-BE49-F238E27FC236}">
                <a16:creationId xmlns:a16="http://schemas.microsoft.com/office/drawing/2014/main" id="{F6E7D579-8BB9-4A9B-B13F-EE31B6B0815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098891" y="2671260"/>
            <a:ext cx="5346519" cy="3205603"/>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6F1C4C9-D9BC-4D2A-ACB4-C25661ED85BC}"/>
                  </a:ext>
                </a:extLst>
              </p14:cNvPr>
              <p14:cNvContentPartPr/>
              <p14:nvPr/>
            </p14:nvContentPartPr>
            <p14:xfrm>
              <a:off x="6724800" y="4572000"/>
              <a:ext cx="3873600" cy="1765800"/>
            </p14:xfrm>
          </p:contentPart>
        </mc:Choice>
        <mc:Fallback xmlns="">
          <p:pic>
            <p:nvPicPr>
              <p:cNvPr id="4" name="Ink 3">
                <a:extLst>
                  <a:ext uri="{FF2B5EF4-FFF2-40B4-BE49-F238E27FC236}">
                    <a16:creationId xmlns:a16="http://schemas.microsoft.com/office/drawing/2014/main" id="{66F1C4C9-D9BC-4D2A-ACB4-C25661ED85BC}"/>
                  </a:ext>
                </a:extLst>
              </p:cNvPr>
              <p:cNvPicPr/>
              <p:nvPr/>
            </p:nvPicPr>
            <p:blipFill>
              <a:blip r:embed="rId4"/>
              <a:stretch>
                <a:fillRect/>
              </a:stretch>
            </p:blipFill>
            <p:spPr>
              <a:xfrm>
                <a:off x="6715440" y="4562640"/>
                <a:ext cx="3892320" cy="1784520"/>
              </a:xfrm>
              <a:prstGeom prst="rect">
                <a:avLst/>
              </a:prstGeom>
            </p:spPr>
          </p:pic>
        </mc:Fallback>
      </mc:AlternateContent>
    </p:spTree>
    <p:extLst>
      <p:ext uri="{BB962C8B-B14F-4D97-AF65-F5344CB8AC3E}">
        <p14:creationId xmlns:p14="http://schemas.microsoft.com/office/powerpoint/2010/main" val="1079751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sz="4000">
                <a:solidFill>
                  <a:srgbClr val="FFFFFF"/>
                </a:solidFill>
                <a:latin typeface="Arial" panose="020B0604020202020204" pitchFamily="34" charset="0"/>
                <a:ea typeface="Times New Roman" panose="02020603050405020304" pitchFamily="18" charset="0"/>
              </a:rPr>
              <a:t>Worker Node Components: Container Runtime</a:t>
            </a:r>
            <a:endParaRPr lang="en-US" sz="4000" b="1">
              <a:solidFill>
                <a:srgbClr val="FFFFFF"/>
              </a:solidFill>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367624" y="2490436"/>
            <a:ext cx="9708995" cy="3567173"/>
          </a:xfrm>
        </p:spPr>
        <p:txBody>
          <a:bodyPr anchor="ctr">
            <a:normAutofit/>
          </a:bodyPr>
          <a:lstStyle/>
          <a:p>
            <a:r>
              <a:rPr lang="en-US" sz="1700"/>
              <a:t>Although Kubernetes is described as a "container orchestration engine", it does not have the capability to directly handle containers. In order to run and manage a container's lifecycle, Kubernetes requires a </a:t>
            </a:r>
            <a:r>
              <a:rPr lang="en-US" sz="1700" b="1"/>
              <a:t>container runtime</a:t>
            </a:r>
            <a:r>
              <a:rPr lang="en-US" sz="1700"/>
              <a:t> on the node where a Pod and its containers are to be scheduled. Kubernetes supports many container runtimes:</a:t>
            </a:r>
          </a:p>
          <a:p>
            <a:pPr lvl="2"/>
            <a:r>
              <a:rPr lang="en-US" sz="1700" u="sng">
                <a:hlinkClick r:id="rId2"/>
              </a:rPr>
              <a:t>Docker</a:t>
            </a:r>
            <a:r>
              <a:rPr lang="en-US" sz="1700"/>
              <a:t> - although a container platform which uses </a:t>
            </a:r>
            <a:r>
              <a:rPr lang="en-US" sz="1700" b="1"/>
              <a:t>containerd</a:t>
            </a:r>
            <a:r>
              <a:rPr lang="en-US" sz="1700"/>
              <a:t> as a container runtime, it is the most widely used container runtime with Kubernetes</a:t>
            </a:r>
          </a:p>
          <a:p>
            <a:pPr lvl="2"/>
            <a:r>
              <a:rPr lang="en-US" sz="1700" u="sng">
                <a:hlinkClick r:id="rId3"/>
              </a:rPr>
              <a:t>CRI-O</a:t>
            </a:r>
            <a:r>
              <a:rPr lang="en-US" sz="1700"/>
              <a:t> - a lightweight container runtime for Kubernetes, it also supports Docker image registries</a:t>
            </a:r>
          </a:p>
          <a:p>
            <a:pPr lvl="2"/>
            <a:r>
              <a:rPr lang="en-US" sz="1700" u="sng">
                <a:hlinkClick r:id="rId4"/>
              </a:rPr>
              <a:t>containerd </a:t>
            </a:r>
            <a:r>
              <a:rPr lang="en-US" sz="1700"/>
              <a:t>- a simple and portable container runtime providing robustness</a:t>
            </a:r>
          </a:p>
          <a:p>
            <a:pPr lvl="2"/>
            <a:r>
              <a:rPr lang="en-US" sz="1700" u="sng">
                <a:hlinkClick r:id="rId5"/>
              </a:rPr>
              <a:t>rkt</a:t>
            </a:r>
            <a:r>
              <a:rPr lang="en-US" sz="1700"/>
              <a:t> - a pod-native container engine, it also runs Docker images</a:t>
            </a:r>
          </a:p>
          <a:p>
            <a:pPr lvl="2"/>
            <a:r>
              <a:rPr lang="en-US" sz="1700" u="sng">
                <a:hlinkClick r:id="rId6"/>
              </a:rPr>
              <a:t>rktlet</a:t>
            </a:r>
            <a:r>
              <a:rPr lang="en-US" sz="1700"/>
              <a:t> - a Kubernetes </a:t>
            </a:r>
            <a:r>
              <a:rPr lang="en-US" sz="1700" u="sng">
                <a:hlinkClick r:id="rId7"/>
              </a:rPr>
              <a:t>Container Runtime Interface</a:t>
            </a:r>
            <a:r>
              <a:rPr lang="en-US" sz="1700"/>
              <a:t> (CRI) implementation using </a:t>
            </a:r>
            <a:r>
              <a:rPr lang="en-US" sz="1700" b="1"/>
              <a:t>rkt</a:t>
            </a:r>
            <a:r>
              <a:rPr lang="en-US" sz="1700"/>
              <a:t>.</a:t>
            </a:r>
          </a:p>
          <a:p>
            <a:r>
              <a:rPr lang="en-US" sz="1700"/>
              <a:t> </a:t>
            </a:r>
          </a:p>
          <a:p>
            <a:endParaRPr lang="en-US" sz="1700"/>
          </a:p>
        </p:txBody>
      </p:sp>
    </p:spTree>
    <p:extLst>
      <p:ext uri="{BB962C8B-B14F-4D97-AF65-F5344CB8AC3E}">
        <p14:creationId xmlns:p14="http://schemas.microsoft.com/office/powerpoint/2010/main" val="111153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sz="4000" dirty="0">
                <a:solidFill>
                  <a:srgbClr val="171C29"/>
                </a:solidFill>
                <a:latin typeface="Arial" panose="020B0604020202020204" pitchFamily="34" charset="0"/>
                <a:ea typeface="Calibri" panose="020F0502020204030204" pitchFamily="34" charset="0"/>
              </a:rPr>
              <a:t>Worker Node Components: kubelet</a:t>
            </a:r>
            <a:endParaRPr lang="en-US" sz="4000" b="1" dirty="0">
              <a:solidFill>
                <a:srgbClr val="FFFFFF"/>
              </a:solidFill>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367624" y="2490436"/>
            <a:ext cx="9708995" cy="3567173"/>
          </a:xfrm>
        </p:spPr>
        <p:txBody>
          <a:bodyPr anchor="ctr">
            <a:normAutofit lnSpcReduction="10000"/>
          </a:bodyPr>
          <a:lstStyle/>
          <a:p>
            <a:r>
              <a:rPr lang="en-US" dirty="0"/>
              <a:t>The </a:t>
            </a:r>
            <a:r>
              <a:rPr lang="en-US" b="1" dirty="0"/>
              <a:t>kubelet</a:t>
            </a:r>
            <a:r>
              <a:rPr lang="en-US" dirty="0"/>
              <a:t> is an agent running on each node and communicates with the control plane components from the master node. It receives Pod definitions, primarily from the API server, and interacts with the container runtime on the node to run containers associated with the Pod. It also monitors the health of the Pod's running containers.</a:t>
            </a:r>
          </a:p>
          <a:p>
            <a:r>
              <a:rPr lang="en-US" dirty="0"/>
              <a:t>The kubelet connects to the container runtime using </a:t>
            </a:r>
            <a:r>
              <a:rPr lang="en-US" u="sng" dirty="0">
                <a:hlinkClick r:id="rId2"/>
              </a:rPr>
              <a:t>Container Runtime Interface</a:t>
            </a:r>
            <a:r>
              <a:rPr lang="en-US" dirty="0"/>
              <a:t> (CRI). CRI consists of protocol buffers, gRPC API, and libraries.</a:t>
            </a:r>
          </a:p>
        </p:txBody>
      </p:sp>
    </p:spTree>
    <p:extLst>
      <p:ext uri="{BB962C8B-B14F-4D97-AF65-F5344CB8AC3E}">
        <p14:creationId xmlns:p14="http://schemas.microsoft.com/office/powerpoint/2010/main" val="2892028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sz="4000" dirty="0">
                <a:solidFill>
                  <a:srgbClr val="171C29"/>
                </a:solidFill>
                <a:latin typeface="Arial" panose="020B0604020202020204" pitchFamily="34" charset="0"/>
                <a:ea typeface="Calibri" panose="020F0502020204030204" pitchFamily="34" charset="0"/>
              </a:rPr>
              <a:t>Worker Node Components: kubelet</a:t>
            </a:r>
            <a:endParaRPr lang="en-US" sz="4000" b="1" dirty="0">
              <a:solidFill>
                <a:srgbClr val="FFFFFF"/>
              </a:solidFill>
              <a:latin typeface="Times New Roman" panose="02020603050405020304" pitchFamily="18" charset="0"/>
              <a:ea typeface="Times New Roman" panose="02020603050405020304" pitchFamily="18" charset="0"/>
            </a:endParaRPr>
          </a:p>
        </p:txBody>
      </p:sp>
      <p:pic>
        <p:nvPicPr>
          <p:cNvPr id="10" name="Content Placeholder 9" descr="Container Runtime Interface">
            <a:extLst>
              <a:ext uri="{FF2B5EF4-FFF2-40B4-BE49-F238E27FC236}">
                <a16:creationId xmlns:a16="http://schemas.microsoft.com/office/drawing/2014/main" id="{97A2AF8A-6BD8-4457-B7E1-E22A7CAA54F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978" y="2826543"/>
            <a:ext cx="8486453" cy="2095501"/>
          </a:xfrm>
          <a:prstGeom prst="rect">
            <a:avLst/>
          </a:prstGeom>
          <a:noFill/>
          <a:ln>
            <a:noFill/>
          </a:ln>
        </p:spPr>
      </p:pic>
    </p:spTree>
    <p:extLst>
      <p:ext uri="{BB962C8B-B14F-4D97-AF65-F5344CB8AC3E}">
        <p14:creationId xmlns:p14="http://schemas.microsoft.com/office/powerpoint/2010/main" val="66748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6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sz="4000" dirty="0">
                <a:solidFill>
                  <a:srgbClr val="FFFFFF"/>
                </a:solidFill>
                <a:latin typeface="Arial" panose="020B0604020202020204" pitchFamily="34" charset="0"/>
                <a:ea typeface="Calibri" panose="020F0502020204030204" pitchFamily="34" charset="0"/>
              </a:rPr>
              <a:t>Worker Node Components: kubelet</a:t>
            </a:r>
            <a:endParaRPr lang="en-US" sz="4000" b="1" dirty="0">
              <a:solidFill>
                <a:srgbClr val="FFFFFF"/>
              </a:solidFill>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id="{FB2795C2-8E74-4595-8A40-7854BBA031A8}"/>
              </a:ext>
            </a:extLst>
          </p:cNvPr>
          <p:cNvSpPr>
            <a:spLocks noGrp="1"/>
          </p:cNvSpPr>
          <p:nvPr>
            <p:ph idx="1"/>
          </p:nvPr>
        </p:nvSpPr>
        <p:spPr>
          <a:xfrm>
            <a:off x="1367624" y="2490436"/>
            <a:ext cx="9708995" cy="3567173"/>
          </a:xfrm>
        </p:spPr>
        <p:txBody>
          <a:bodyPr anchor="ctr">
            <a:normAutofit/>
          </a:bodyPr>
          <a:lstStyle/>
          <a:p>
            <a:pPr>
              <a:spcBef>
                <a:spcPts val="1500"/>
              </a:spcBef>
              <a:spcAft>
                <a:spcPts val="1700"/>
              </a:spcAft>
            </a:pPr>
            <a:r>
              <a:rPr lang="en-US" sz="2000" dirty="0">
                <a:latin typeface="Helvetica" panose="020B0604020202020204" pitchFamily="34" charset="0"/>
                <a:ea typeface="Times New Roman" panose="02020603050405020304" pitchFamily="18" charset="0"/>
                <a:cs typeface="Times New Roman" panose="02020603050405020304" pitchFamily="18" charset="0"/>
              </a:rPr>
              <a:t>As shown above, the kubelet acting as </a:t>
            </a:r>
            <a:r>
              <a:rPr lang="en-US" sz="2000" dirty="0" err="1">
                <a:latin typeface="Helvetica" panose="020B0604020202020204" pitchFamily="34" charset="0"/>
                <a:ea typeface="Times New Roman" panose="02020603050405020304" pitchFamily="18" charset="0"/>
                <a:cs typeface="Times New Roman" panose="02020603050405020304" pitchFamily="18" charset="0"/>
              </a:rPr>
              <a:t>grpc</a:t>
            </a:r>
            <a:r>
              <a:rPr lang="en-US" sz="2000" dirty="0">
                <a:latin typeface="Helvetica" panose="020B0604020202020204" pitchFamily="34" charset="0"/>
                <a:ea typeface="Times New Roman" panose="02020603050405020304" pitchFamily="18" charset="0"/>
                <a:cs typeface="Times New Roman" panose="02020603050405020304" pitchFamily="18" charset="0"/>
              </a:rPr>
              <a:t> client connects to the CRI shim acting as </a:t>
            </a:r>
            <a:r>
              <a:rPr lang="en-US" sz="2000" dirty="0" err="1">
                <a:latin typeface="Helvetica" panose="020B0604020202020204" pitchFamily="34" charset="0"/>
                <a:ea typeface="Times New Roman" panose="02020603050405020304" pitchFamily="18" charset="0"/>
                <a:cs typeface="Times New Roman" panose="02020603050405020304" pitchFamily="18" charset="0"/>
              </a:rPr>
              <a:t>grpc</a:t>
            </a:r>
            <a:r>
              <a:rPr lang="en-US" sz="2000" dirty="0">
                <a:latin typeface="Helvetica" panose="020B0604020202020204" pitchFamily="34" charset="0"/>
                <a:ea typeface="Times New Roman" panose="02020603050405020304" pitchFamily="18" charset="0"/>
                <a:cs typeface="Times New Roman" panose="02020603050405020304" pitchFamily="18" charset="0"/>
              </a:rPr>
              <a:t> server to perform container and image operations. CRI implements two services: </a:t>
            </a:r>
            <a:r>
              <a:rPr lang="en-US" sz="2000" b="1" dirty="0" err="1">
                <a:latin typeface="Helvetica" panose="020B0604020202020204" pitchFamily="34" charset="0"/>
                <a:ea typeface="Times New Roman" panose="02020603050405020304" pitchFamily="18" charset="0"/>
                <a:cs typeface="Times New Roman" panose="02020603050405020304" pitchFamily="18" charset="0"/>
              </a:rPr>
              <a:t>ImageService</a:t>
            </a:r>
            <a:r>
              <a:rPr lang="en-US" sz="2000" dirty="0">
                <a:latin typeface="Helvetica" panose="020B0604020202020204" pitchFamily="34" charset="0"/>
                <a:ea typeface="Times New Roman" panose="02020603050405020304" pitchFamily="18" charset="0"/>
                <a:cs typeface="Times New Roman" panose="02020603050405020304" pitchFamily="18" charset="0"/>
              </a:rPr>
              <a:t> and </a:t>
            </a:r>
            <a:r>
              <a:rPr lang="en-US" sz="2000" b="1" dirty="0" err="1">
                <a:latin typeface="Helvetica" panose="020B0604020202020204" pitchFamily="34" charset="0"/>
                <a:ea typeface="Times New Roman" panose="02020603050405020304" pitchFamily="18" charset="0"/>
                <a:cs typeface="Times New Roman" panose="02020603050405020304" pitchFamily="18" charset="0"/>
              </a:rPr>
              <a:t>RuntimeService</a:t>
            </a:r>
            <a:r>
              <a:rPr lang="en-US" sz="2000" dirty="0">
                <a:latin typeface="Helvetica" panose="020B0604020202020204" pitchFamily="34" charset="0"/>
                <a:ea typeface="Times New Roman" panose="02020603050405020304" pitchFamily="18" charset="0"/>
                <a:cs typeface="Times New Roman" panose="02020603050405020304" pitchFamily="18" charset="0"/>
              </a:rPr>
              <a:t>. The </a:t>
            </a:r>
            <a:r>
              <a:rPr lang="en-US" sz="2000" b="1" dirty="0" err="1">
                <a:latin typeface="Helvetica" panose="020B0604020202020204" pitchFamily="34" charset="0"/>
                <a:ea typeface="Times New Roman" panose="02020603050405020304" pitchFamily="18" charset="0"/>
                <a:cs typeface="Times New Roman" panose="02020603050405020304" pitchFamily="18" charset="0"/>
              </a:rPr>
              <a:t>ImageService</a:t>
            </a:r>
            <a:r>
              <a:rPr lang="en-US" sz="2000" dirty="0">
                <a:latin typeface="Helvetica" panose="020B0604020202020204" pitchFamily="34" charset="0"/>
                <a:ea typeface="Times New Roman" panose="02020603050405020304" pitchFamily="18" charset="0"/>
                <a:cs typeface="Times New Roman" panose="02020603050405020304" pitchFamily="18" charset="0"/>
              </a:rPr>
              <a:t> is responsible for all the image-related operations, while the </a:t>
            </a:r>
            <a:r>
              <a:rPr lang="en-US" sz="2000" b="1" dirty="0" err="1">
                <a:latin typeface="Helvetica" panose="020B0604020202020204" pitchFamily="34" charset="0"/>
                <a:ea typeface="Times New Roman" panose="02020603050405020304" pitchFamily="18" charset="0"/>
                <a:cs typeface="Times New Roman" panose="02020603050405020304" pitchFamily="18" charset="0"/>
              </a:rPr>
              <a:t>RuntimeService</a:t>
            </a:r>
            <a:r>
              <a:rPr lang="en-US" sz="2000" dirty="0">
                <a:latin typeface="Helvetica" panose="020B0604020202020204" pitchFamily="34" charset="0"/>
                <a:ea typeface="Times New Roman" panose="02020603050405020304" pitchFamily="18" charset="0"/>
                <a:cs typeface="Times New Roman" panose="02020603050405020304" pitchFamily="18" charset="0"/>
              </a:rPr>
              <a:t> is responsible for all the Pod and container-related operations.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500"/>
              </a:spcBef>
              <a:spcAft>
                <a:spcPts val="1700"/>
              </a:spcAft>
            </a:pPr>
            <a:r>
              <a:rPr lang="en-US" sz="2000" dirty="0">
                <a:latin typeface="Helvetica" panose="020B0604020202020204" pitchFamily="34" charset="0"/>
                <a:ea typeface="Times New Roman" panose="02020603050405020304" pitchFamily="18" charset="0"/>
                <a:cs typeface="Times New Roman" panose="02020603050405020304" pitchFamily="18" charset="0"/>
              </a:rPr>
              <a:t>Container runtimes used to be hard coded in Kubernetes, but with the development of CRI, Kubernetes is more flexible now and uses different container runtimes without the need to recompile. Any container runtime that implements CRI can be used by Kubernetes to manage Pods, containers, and container images.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23358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6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228600" lvl="0" indent="-228600">
              <a:spcBef>
                <a:spcPts val="1000"/>
              </a:spcBef>
              <a:buFont typeface="Arial" panose="020B0604020202020204" pitchFamily="34" charset="0"/>
              <a:buChar char="•"/>
            </a:pPr>
            <a:r>
              <a:rPr lang="en-US" sz="4000">
                <a:solidFill>
                  <a:srgbClr val="FFFFFF"/>
                </a:solidFill>
                <a:latin typeface="Calibri" panose="020F0502020204030204"/>
                <a:ea typeface="+mn-ea"/>
                <a:cs typeface="+mn-cs"/>
              </a:rPr>
              <a:t>Worker Node Components: kube-proxy</a:t>
            </a:r>
            <a:endParaRPr lang="en-US" sz="4000" b="1">
              <a:solidFill>
                <a:srgbClr val="FFFFFF"/>
              </a:solidFill>
              <a:latin typeface="Calibri" panose="020F0502020204030204"/>
              <a:ea typeface="+mn-ea"/>
              <a:cs typeface="+mn-cs"/>
            </a:endParaRPr>
          </a:p>
        </p:txBody>
      </p:sp>
      <p:sp>
        <p:nvSpPr>
          <p:cNvPr id="4" name="Content Placeholder 3">
            <a:extLst>
              <a:ext uri="{FF2B5EF4-FFF2-40B4-BE49-F238E27FC236}">
                <a16:creationId xmlns:a16="http://schemas.microsoft.com/office/drawing/2014/main" id="{FB2795C2-8E74-4595-8A40-7854BBA031A8}"/>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The </a:t>
            </a:r>
            <a:r>
              <a:rPr lang="en-US" sz="2400" b="1" dirty="0"/>
              <a:t>kube-proxy</a:t>
            </a:r>
            <a:r>
              <a:rPr lang="en-US" sz="2400" dirty="0"/>
              <a:t> is the network agent which runs on each node responsible for dynamic updates and maintenance of all networking rules on the node. It abstracts the details of Pods networking and forwards connection requests to Pods.</a:t>
            </a:r>
          </a:p>
          <a:p>
            <a:pPr marL="0" indent="0">
              <a:buNone/>
            </a:pPr>
            <a:endParaRPr lang="en-US" sz="2400" b="1" dirty="0"/>
          </a:p>
        </p:txBody>
      </p:sp>
    </p:spTree>
    <p:extLst>
      <p:ext uri="{BB962C8B-B14F-4D97-AF65-F5344CB8AC3E}">
        <p14:creationId xmlns:p14="http://schemas.microsoft.com/office/powerpoint/2010/main" val="7769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F7A45A1-0B57-4D5F-AA3C-920E1B8F0299}"/>
              </a:ext>
            </a:extLst>
          </p:cNvPr>
          <p:cNvSpPr>
            <a:spLocks noGrp="1"/>
          </p:cNvSpPr>
          <p:nvPr>
            <p:ph type="title"/>
          </p:nvPr>
        </p:nvSpPr>
        <p:spPr>
          <a:xfrm>
            <a:off x="3045213" y="731520"/>
            <a:ext cx="6089904" cy="1426464"/>
          </a:xfrm>
        </p:spPr>
        <p:txBody>
          <a:bodyPr>
            <a:normAutofit/>
          </a:bodyPr>
          <a:lstStyle/>
          <a:p>
            <a:pPr algn="ctr"/>
            <a:r>
              <a:rPr lang="en-US" b="1" u="sng">
                <a:solidFill>
                  <a:srgbClr val="FFFFFF"/>
                </a:solidFill>
                <a:hlinkClick r:id="rId2"/>
              </a:rPr>
              <a:t>What is Kubernetes?</a:t>
            </a:r>
            <a:br>
              <a:rPr lang="en-US">
                <a:solidFill>
                  <a:srgbClr val="FFFFFF"/>
                </a:solidFill>
              </a:rPr>
            </a:br>
            <a:endParaRPr lang="en-US">
              <a:solidFill>
                <a:srgbClr val="FFFFFF"/>
              </a:solidFill>
            </a:endParaRP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EB11A8-C0FC-42D6-8354-7294371A6A84}"/>
              </a:ext>
            </a:extLst>
          </p:cNvPr>
          <p:cNvGraphicFramePr>
            <a:graphicFrameLocks noGrp="1"/>
          </p:cNvGraphicFramePr>
          <p:nvPr>
            <p:ph idx="1"/>
            <p:extLst>
              <p:ext uri="{D42A27DB-BD31-4B8C-83A1-F6EECF244321}">
                <p14:modId xmlns:p14="http://schemas.microsoft.com/office/powerpoint/2010/main" val="2595784013"/>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14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sz="4000">
                <a:solidFill>
                  <a:srgbClr val="FFFFFF"/>
                </a:solidFill>
                <a:latin typeface="Arial" panose="020B0604020202020204" pitchFamily="34" charset="0"/>
                <a:ea typeface="Times New Roman" panose="02020603050405020304" pitchFamily="18" charset="0"/>
              </a:rPr>
              <a:t>Worker Node Components: Addons</a:t>
            </a:r>
            <a:endParaRPr lang="en-US" sz="4000" b="1">
              <a:solidFill>
                <a:srgbClr val="FFFFFF"/>
              </a:solidFill>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id="{FB2795C2-8E74-4595-8A40-7854BBA031A8}"/>
              </a:ext>
            </a:extLst>
          </p:cNvPr>
          <p:cNvSpPr>
            <a:spLocks noGrp="1"/>
          </p:cNvSpPr>
          <p:nvPr>
            <p:ph idx="1"/>
          </p:nvPr>
        </p:nvSpPr>
        <p:spPr>
          <a:xfrm>
            <a:off x="1367624" y="2490436"/>
            <a:ext cx="9708995" cy="3567173"/>
          </a:xfrm>
        </p:spPr>
        <p:txBody>
          <a:bodyPr anchor="ctr">
            <a:normAutofit/>
          </a:bodyPr>
          <a:lstStyle/>
          <a:p>
            <a:r>
              <a:rPr lang="en-US" sz="2200" b="1"/>
              <a:t>Addons</a:t>
            </a:r>
            <a:r>
              <a:rPr lang="en-US" sz="2200"/>
              <a:t> are cluster features and functionality not yet available in Kubernetes, therefore implemented through 3rd-party pods and services.</a:t>
            </a:r>
          </a:p>
          <a:p>
            <a:pPr lvl="2"/>
            <a:r>
              <a:rPr lang="en-US" sz="2200" b="1"/>
              <a:t>DNS</a:t>
            </a:r>
            <a:r>
              <a:rPr lang="en-US" sz="2200"/>
              <a:t> - cluster DNS is a DNS server required to assign DNS records to Kubernetes objects and resources</a:t>
            </a:r>
          </a:p>
          <a:p>
            <a:pPr lvl="2"/>
            <a:r>
              <a:rPr lang="en-US" sz="2200" b="1"/>
              <a:t>Dashboard</a:t>
            </a:r>
            <a:r>
              <a:rPr lang="en-US" sz="2200"/>
              <a:t> - a general purposed web-based user interface for cluster management</a:t>
            </a:r>
          </a:p>
          <a:p>
            <a:pPr lvl="2"/>
            <a:r>
              <a:rPr lang="en-US" sz="2200" b="1"/>
              <a:t>Monitoring</a:t>
            </a:r>
            <a:r>
              <a:rPr lang="en-US" sz="2200"/>
              <a:t> - collects cluster-level container metrics and saves them to a central data store</a:t>
            </a:r>
          </a:p>
          <a:p>
            <a:pPr lvl="2"/>
            <a:r>
              <a:rPr lang="en-US" sz="2200" b="1"/>
              <a:t>Logging</a:t>
            </a:r>
            <a:r>
              <a:rPr lang="en-US" sz="2200"/>
              <a:t> - collects cluster-level container logs and saves them to a central log store for analysis.</a:t>
            </a:r>
          </a:p>
        </p:txBody>
      </p:sp>
    </p:spTree>
    <p:extLst>
      <p:ext uri="{BB962C8B-B14F-4D97-AF65-F5344CB8AC3E}">
        <p14:creationId xmlns:p14="http://schemas.microsoft.com/office/powerpoint/2010/main" val="77614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958506" y="800392"/>
            <a:ext cx="10264697" cy="1212102"/>
          </a:xfrm>
        </p:spPr>
        <p:txBody>
          <a:bodyPr>
            <a:normAutofit/>
          </a:bodyPr>
          <a:lstStyle/>
          <a:p>
            <a:pPr marL="0" marR="0">
              <a:spcBef>
                <a:spcPts val="0"/>
              </a:spcBef>
            </a:pPr>
            <a:r>
              <a:rPr lang="en-US" dirty="0">
                <a:solidFill>
                  <a:prstClr val="black"/>
                </a:solidFill>
              </a:rPr>
              <a:t>Kubernetes Installation</a:t>
            </a:r>
            <a:endParaRPr lang="en-US" sz="4000" b="1" dirty="0">
              <a:solidFill>
                <a:srgbClr val="FFFFFF"/>
              </a:solidFill>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id="{FB2795C2-8E74-4595-8A40-7854BBA031A8}"/>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There are numerous way to install Kubernetes, Following are the popular ways:</a:t>
            </a:r>
          </a:p>
          <a:p>
            <a:r>
              <a:rPr lang="en-US" sz="2400" dirty="0" err="1"/>
              <a:t>Kubeadm</a:t>
            </a:r>
            <a:r>
              <a:rPr lang="en-US" sz="2400" dirty="0"/>
              <a:t>: Bare metal Installation</a:t>
            </a:r>
          </a:p>
          <a:p>
            <a:r>
              <a:rPr lang="en-US" sz="2400" dirty="0" err="1"/>
              <a:t>Minikube</a:t>
            </a:r>
            <a:r>
              <a:rPr lang="en-US" sz="2400" dirty="0"/>
              <a:t>: Virtualized Environment for Kubernetes</a:t>
            </a:r>
          </a:p>
          <a:p>
            <a:r>
              <a:rPr lang="en-US" sz="2400" dirty="0"/>
              <a:t>Kops: Kubernetes on AWS</a:t>
            </a:r>
          </a:p>
          <a:p>
            <a:r>
              <a:rPr lang="en-US" sz="2400" dirty="0"/>
              <a:t>AKS: Kubernetes on Azure</a:t>
            </a:r>
          </a:p>
          <a:p>
            <a:r>
              <a:rPr lang="en-US" sz="2400" dirty="0"/>
              <a:t>Kubernetes on GCP</a:t>
            </a:r>
          </a:p>
        </p:txBody>
      </p:sp>
    </p:spTree>
    <p:extLst>
      <p:ext uri="{BB962C8B-B14F-4D97-AF65-F5344CB8AC3E}">
        <p14:creationId xmlns:p14="http://schemas.microsoft.com/office/powerpoint/2010/main" val="4126381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2216693"/>
            <a:ext cx="744788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object 2"/>
          <p:cNvSpPr txBox="1">
            <a:spLocks noGrp="1"/>
          </p:cNvSpPr>
          <p:nvPr>
            <p:ph type="title"/>
          </p:nvPr>
        </p:nvSpPr>
        <p:spPr>
          <a:xfrm>
            <a:off x="4903099" y="2571909"/>
            <a:ext cx="5875165" cy="2826912"/>
          </a:xfrm>
          <a:prstGeom prst="rect">
            <a:avLst/>
          </a:prstGeom>
        </p:spPr>
        <p:txBody>
          <a:bodyPr vert="horz" lIns="91440" tIns="45720" rIns="91440" bIns="45720" rtlCol="0" anchor="ctr">
            <a:normAutofit/>
          </a:bodyPr>
          <a:lstStyle/>
          <a:p>
            <a:pPr marL="16933"/>
            <a:r>
              <a:rPr lang="en-US" sz="6000" kern="1200">
                <a:solidFill>
                  <a:srgbClr val="FFFFFF"/>
                </a:solidFill>
                <a:latin typeface="+mj-lt"/>
                <a:ea typeface="+mj-ea"/>
                <a:cs typeface="+mj-cs"/>
              </a:rPr>
              <a:t>Working</a:t>
            </a:r>
            <a:r>
              <a:rPr lang="en-US" sz="6000" kern="1200" spc="140">
                <a:solidFill>
                  <a:srgbClr val="FFFFFF"/>
                </a:solidFill>
                <a:latin typeface="+mj-lt"/>
                <a:ea typeface="+mj-ea"/>
                <a:cs typeface="+mj-cs"/>
              </a:rPr>
              <a:t> </a:t>
            </a:r>
            <a:r>
              <a:rPr lang="en-US" sz="6000" kern="1200" spc="-13">
                <a:solidFill>
                  <a:srgbClr val="FFFFFF"/>
                </a:solidFill>
                <a:latin typeface="+mj-lt"/>
                <a:ea typeface="+mj-ea"/>
                <a:cs typeface="+mj-cs"/>
              </a:rPr>
              <a:t>of</a:t>
            </a:r>
            <a:r>
              <a:rPr lang="en-US" sz="6000" kern="1200" spc="20">
                <a:solidFill>
                  <a:srgbClr val="FFFFFF"/>
                </a:solidFill>
                <a:latin typeface="+mj-lt"/>
                <a:ea typeface="+mj-ea"/>
                <a:cs typeface="+mj-cs"/>
              </a:rPr>
              <a:t> </a:t>
            </a:r>
            <a:r>
              <a:rPr lang="en-US" sz="6000" kern="1200" spc="-27">
                <a:solidFill>
                  <a:srgbClr val="FFFFFF"/>
                </a:solidFill>
                <a:latin typeface="+mj-lt"/>
                <a:ea typeface="+mj-ea"/>
                <a:cs typeface="+mj-cs"/>
              </a:rPr>
              <a:t>Kubernetes</a:t>
            </a:r>
            <a:endParaRPr lang="en-US" sz="6000" kern="1200">
              <a:solidFill>
                <a:srgbClr val="FFFFFF"/>
              </a:solidFill>
              <a:latin typeface="+mj-lt"/>
              <a:ea typeface="+mj-ea"/>
              <a:cs typeface="+mj-cs"/>
            </a:endParaRPr>
          </a:p>
        </p:txBody>
      </p:sp>
      <p:sp>
        <p:nvSpPr>
          <p:cNvPr id="11"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1515074"/>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1172042"/>
            <a:ext cx="687754"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987643"/>
            <a:ext cx="3472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40829" y="965200"/>
            <a:ext cx="330415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704B473-BD59-46A6-BEFB-7453C936C036}"/>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kern="1200" dirty="0">
                <a:solidFill>
                  <a:srgbClr val="FFFFFF"/>
                </a:solidFill>
                <a:latin typeface="+mj-lt"/>
                <a:ea typeface="+mj-ea"/>
                <a:cs typeface="+mj-cs"/>
              </a:rPr>
              <a:t>Namespaces</a:t>
            </a:r>
          </a:p>
        </p:txBody>
      </p:sp>
      <p:sp>
        <p:nvSpPr>
          <p:cNvPr id="3" name="Rectangle 2">
            <a:extLst>
              <a:ext uri="{FF2B5EF4-FFF2-40B4-BE49-F238E27FC236}">
                <a16:creationId xmlns:a16="http://schemas.microsoft.com/office/drawing/2014/main" id="{54365DA2-8539-4691-957A-8B02B5285BD3}"/>
              </a:ext>
            </a:extLst>
          </p:cNvPr>
          <p:cNvSpPr/>
          <p:nvPr/>
        </p:nvSpPr>
        <p:spPr>
          <a:xfrm>
            <a:off x="1202076" y="3760342"/>
            <a:ext cx="9874543" cy="2297267"/>
          </a:xfrm>
          <a:prstGeom prst="rect">
            <a:avLst/>
          </a:prstGeom>
        </p:spPr>
        <p:txBody>
          <a:bodyPr vert="horz" lIns="91440" tIns="45720" rIns="91440" bIns="45720" rtlCol="0" anchor="ctr">
            <a:noAutofit/>
          </a:bodyPr>
          <a:lstStyle/>
          <a:p>
            <a:pPr>
              <a:lnSpc>
                <a:spcPct val="90000"/>
              </a:lnSpc>
              <a:spcAft>
                <a:spcPts val="600"/>
              </a:spcAft>
            </a:pPr>
            <a:r>
              <a:rPr lang="en-US" sz="1600" dirty="0"/>
              <a:t>Kubernetes uses namespaces to organize objects in the cluster.</a:t>
            </a:r>
          </a:p>
          <a:p>
            <a:pPr>
              <a:lnSpc>
                <a:spcPct val="90000"/>
              </a:lnSpc>
              <a:spcAft>
                <a:spcPts val="600"/>
              </a:spcAft>
            </a:pPr>
            <a:r>
              <a:rPr lang="en-US" sz="1600" dirty="0"/>
              <a:t>Each namespace as a folder that holds a set of objects. By default, the kubectl command-line tool interacts with the default namespace.</a:t>
            </a:r>
          </a:p>
          <a:p>
            <a:pPr>
              <a:lnSpc>
                <a:spcPct val="90000"/>
              </a:lnSpc>
              <a:spcAft>
                <a:spcPts val="600"/>
              </a:spcAft>
            </a:pPr>
            <a:r>
              <a:rPr lang="en-US" sz="1600" dirty="0"/>
              <a:t>If you want to use a different name‐space, you can pass kubectl the --namespace flag. </a:t>
            </a:r>
          </a:p>
          <a:p>
            <a:pPr>
              <a:lnSpc>
                <a:spcPct val="90000"/>
              </a:lnSpc>
              <a:spcAft>
                <a:spcPts val="600"/>
              </a:spcAft>
            </a:pPr>
            <a:r>
              <a:rPr lang="en-US" sz="1600" dirty="0"/>
              <a:t>For example, kubectl --namespace=mystuff references objects in the mystuff namespace. If you want to interact with all namespaces—for example, to list all Pods in your cluster—you can pass the --all-namespaces flag. </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An abstraction that allows you to divide a cluster into multiple scoped “virtual clusters”</a:t>
            </a:r>
          </a:p>
          <a:p>
            <a:pPr>
              <a:lnSpc>
                <a:spcPct val="90000"/>
              </a:lnSpc>
              <a:spcAft>
                <a:spcPts val="600"/>
              </a:spcAft>
            </a:pPr>
            <a:r>
              <a:rPr lang="en-US" sz="1600" dirty="0"/>
              <a:t>E.g., Each team gets its own Namespace with associated resource quota</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Primary mechanism for scoping and limiting access.</a:t>
            </a:r>
          </a:p>
          <a:p>
            <a:pPr>
              <a:lnSpc>
                <a:spcPct val="90000"/>
              </a:lnSpc>
              <a:spcAft>
                <a:spcPts val="600"/>
              </a:spcAft>
            </a:pPr>
            <a:r>
              <a:rPr lang="en-US" sz="1600" dirty="0"/>
              <a:t>Kubernetes usually starts with 3 Namespaces by default:</a:t>
            </a:r>
          </a:p>
          <a:p>
            <a:pPr marL="285750" indent="-228600">
              <a:lnSpc>
                <a:spcPct val="90000"/>
              </a:lnSpc>
              <a:spcAft>
                <a:spcPts val="600"/>
              </a:spcAft>
              <a:buFont typeface="Arial" panose="020B0604020202020204" pitchFamily="34" charset="0"/>
              <a:buChar char="•"/>
            </a:pPr>
            <a:r>
              <a:rPr lang="en-US" sz="1600" dirty="0"/>
              <a:t>Default</a:t>
            </a:r>
          </a:p>
          <a:p>
            <a:pPr marL="285750" indent="-228600">
              <a:lnSpc>
                <a:spcPct val="90000"/>
              </a:lnSpc>
              <a:spcAft>
                <a:spcPts val="600"/>
              </a:spcAft>
              <a:buFont typeface="Arial" panose="020B0604020202020204" pitchFamily="34" charset="0"/>
              <a:buChar char="•"/>
            </a:pPr>
            <a:r>
              <a:rPr lang="en-US" sz="1600" dirty="0"/>
              <a:t>Kube-system</a:t>
            </a:r>
          </a:p>
          <a:p>
            <a:pPr marL="285750" indent="-228600">
              <a:lnSpc>
                <a:spcPct val="90000"/>
              </a:lnSpc>
              <a:spcAft>
                <a:spcPts val="600"/>
              </a:spcAft>
              <a:buFont typeface="Arial" panose="020B0604020202020204" pitchFamily="34" charset="0"/>
              <a:buChar char="•"/>
            </a:pPr>
            <a:r>
              <a:rPr lang="en-US" sz="1600" dirty="0"/>
              <a:t>Kube-public</a:t>
            </a:r>
          </a:p>
          <a:p>
            <a:pPr indent="-228600">
              <a:lnSpc>
                <a:spcPct val="90000"/>
              </a:lnSpc>
              <a:spcAft>
                <a:spcPts val="600"/>
              </a:spcAft>
              <a:buFont typeface="Arial" panose="020B0604020202020204" pitchFamily="34" charset="0"/>
              <a:buChar char="•"/>
            </a:pPr>
            <a:endParaRPr lang="en-US" sz="16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73E7E47-1279-4C0D-817E-C17FA4DB6230}"/>
                  </a:ext>
                </a:extLst>
              </p14:cNvPr>
              <p14:cNvContentPartPr/>
              <p14:nvPr/>
            </p14:nvContentPartPr>
            <p14:xfrm>
              <a:off x="2260440" y="2844720"/>
              <a:ext cx="1118160" cy="4007160"/>
            </p14:xfrm>
          </p:contentPart>
        </mc:Choice>
        <mc:Fallback xmlns="">
          <p:pic>
            <p:nvPicPr>
              <p:cNvPr id="4" name="Ink 3">
                <a:extLst>
                  <a:ext uri="{FF2B5EF4-FFF2-40B4-BE49-F238E27FC236}">
                    <a16:creationId xmlns:a16="http://schemas.microsoft.com/office/drawing/2014/main" id="{A73E7E47-1279-4C0D-817E-C17FA4DB6230}"/>
                  </a:ext>
                </a:extLst>
              </p:cNvPr>
              <p:cNvPicPr/>
              <p:nvPr/>
            </p:nvPicPr>
            <p:blipFill>
              <a:blip r:embed="rId3"/>
              <a:stretch>
                <a:fillRect/>
              </a:stretch>
            </p:blipFill>
            <p:spPr>
              <a:xfrm>
                <a:off x="2251080" y="2835360"/>
                <a:ext cx="1136880" cy="4025880"/>
              </a:xfrm>
              <a:prstGeom prst="rect">
                <a:avLst/>
              </a:prstGeom>
            </p:spPr>
          </p:pic>
        </mc:Fallback>
      </mc:AlternateContent>
    </p:spTree>
    <p:extLst>
      <p:ext uri="{BB962C8B-B14F-4D97-AF65-F5344CB8AC3E}">
        <p14:creationId xmlns:p14="http://schemas.microsoft.com/office/powerpoint/2010/main" val="2674373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FCF2-78DE-4569-9E66-D0A6E10B4739}"/>
              </a:ext>
            </a:extLst>
          </p:cNvPr>
          <p:cNvSpPr>
            <a:spLocks noGrp="1"/>
          </p:cNvSpPr>
          <p:nvPr>
            <p:ph type="title"/>
          </p:nvPr>
        </p:nvSpPr>
        <p:spPr/>
        <p:txBody>
          <a:bodyPr/>
          <a:lstStyle/>
          <a:p>
            <a:r>
              <a:rPr lang="en-US" dirty="0"/>
              <a:t>Creating a Namespace</a:t>
            </a:r>
          </a:p>
        </p:txBody>
      </p:sp>
      <p:sp>
        <p:nvSpPr>
          <p:cNvPr id="3" name="Rectangle 2">
            <a:extLst>
              <a:ext uri="{FF2B5EF4-FFF2-40B4-BE49-F238E27FC236}">
                <a16:creationId xmlns:a16="http://schemas.microsoft.com/office/drawing/2014/main" id="{3226A867-50A0-47B1-9E98-8D3460B3E952}"/>
              </a:ext>
            </a:extLst>
          </p:cNvPr>
          <p:cNvSpPr/>
          <p:nvPr/>
        </p:nvSpPr>
        <p:spPr>
          <a:xfrm>
            <a:off x="838199" y="1506022"/>
            <a:ext cx="9682537" cy="5355312"/>
          </a:xfrm>
          <a:prstGeom prst="rect">
            <a:avLst/>
          </a:prstGeom>
        </p:spPr>
        <p:txBody>
          <a:bodyPr wrap="square">
            <a:spAutoFit/>
          </a:bodyPr>
          <a:lstStyle/>
          <a:p>
            <a:r>
              <a:rPr lang="en-US" dirty="0">
                <a:latin typeface="Arial" panose="020B0604020202020204" pitchFamily="34" charset="0"/>
              </a:rPr>
              <a:t>List namespaces with kubectl:</a:t>
            </a:r>
          </a:p>
          <a:p>
            <a:endParaRPr lang="en-US" dirty="0">
              <a:latin typeface="Arial" panose="020B0604020202020204" pitchFamily="34" charset="0"/>
            </a:endParaRPr>
          </a:p>
          <a:p>
            <a:pPr marL="285750" indent="-285750">
              <a:buFont typeface="Courier New" panose="02070309020205020404" pitchFamily="49" charset="0"/>
              <a:buChar char="o"/>
            </a:pPr>
            <a:r>
              <a:rPr lang="en-US" dirty="0">
                <a:latin typeface="Arial" panose="020B0604020202020204" pitchFamily="34" charset="0"/>
              </a:rPr>
              <a:t>Kubectl get namespaces</a:t>
            </a:r>
          </a:p>
          <a:p>
            <a:pPr marL="285750" indent="-285750">
              <a:buFont typeface="Courier New" panose="02070309020205020404" pitchFamily="49" charset="0"/>
              <a:buChar char="o"/>
            </a:pPr>
            <a:r>
              <a:rPr lang="en-US" dirty="0">
                <a:latin typeface="Arial" panose="020B0604020202020204" pitchFamily="34" charset="0"/>
              </a:rPr>
              <a:t>Kubectl get ns</a:t>
            </a:r>
          </a:p>
          <a:p>
            <a:pPr marL="285750" indent="-285750">
              <a:buFont typeface="Courier New" panose="02070309020205020404" pitchFamily="49" charset="0"/>
              <a:buChar char="o"/>
            </a:pPr>
            <a:endParaRPr lang="en-US" dirty="0">
              <a:latin typeface="Arial" panose="020B0604020202020204" pitchFamily="34" charset="0"/>
            </a:endParaRPr>
          </a:p>
          <a:p>
            <a:r>
              <a:rPr lang="en-US" dirty="0">
                <a:latin typeface="Arial" panose="020B0604020202020204" pitchFamily="34" charset="0"/>
              </a:rPr>
              <a:t>Create your own:</a:t>
            </a:r>
          </a:p>
          <a:p>
            <a:endParaRPr lang="en-US" dirty="0">
              <a:latin typeface="Arial" panose="020B0604020202020204" pitchFamily="34" charset="0"/>
            </a:endParaRPr>
          </a:p>
          <a:p>
            <a:pPr marL="285750" indent="-285750">
              <a:buFont typeface="Courier New" panose="02070309020205020404" pitchFamily="49" charset="0"/>
              <a:buChar char="o"/>
            </a:pPr>
            <a:r>
              <a:rPr lang="en-US" dirty="0">
                <a:latin typeface="Arial" panose="020B0604020202020204" pitchFamily="34" charset="0"/>
              </a:rPr>
              <a:t>Kubectl create ns flask</a:t>
            </a:r>
          </a:p>
          <a:p>
            <a:endParaRPr lang="en-US" dirty="0">
              <a:latin typeface="Arial" panose="020B0604020202020204" pitchFamily="34" charset="0"/>
            </a:endParaRPr>
          </a:p>
          <a:p>
            <a:r>
              <a:rPr lang="en-US" dirty="0">
                <a:latin typeface="Arial" panose="020B0604020202020204" pitchFamily="34" charset="0"/>
              </a:rPr>
              <a:t>Specify a namespace with kubectl:</a:t>
            </a:r>
          </a:p>
          <a:p>
            <a:pPr marL="285750" indent="-285750">
              <a:buFont typeface="Courier New" panose="02070309020205020404" pitchFamily="49" charset="0"/>
              <a:buChar char="o"/>
            </a:pPr>
            <a:r>
              <a:rPr lang="en-US" dirty="0">
                <a:latin typeface="Arial" panose="020B0604020202020204" pitchFamily="34" charset="0"/>
              </a:rPr>
              <a:t>Kubectl –n flask get all</a:t>
            </a:r>
          </a:p>
          <a:p>
            <a:endParaRPr lang="en-US" dirty="0">
              <a:latin typeface="Arial" panose="020B0604020202020204" pitchFamily="34" charset="0"/>
            </a:endParaRPr>
          </a:p>
          <a:p>
            <a:r>
              <a:rPr lang="en-US" dirty="0">
                <a:latin typeface="Arial" panose="020B0604020202020204" pitchFamily="34" charset="0"/>
              </a:rPr>
              <a:t>If you don’t want to use the </a:t>
            </a:r>
            <a:r>
              <a:rPr lang="en-US" dirty="0">
                <a:latin typeface="Courier New" panose="02070309020205020404" pitchFamily="49" charset="0"/>
              </a:rPr>
              <a:t>-n</a:t>
            </a:r>
            <a:r>
              <a:rPr lang="en-US" dirty="0">
                <a:latin typeface="Arial" panose="020B0604020202020204" pitchFamily="34" charset="0"/>
              </a:rPr>
              <a:t> flag with every command: contexts</a:t>
            </a:r>
          </a:p>
          <a:p>
            <a:pPr marL="285750" indent="-285750">
              <a:buFont typeface="Courier New" panose="02070309020205020404" pitchFamily="49" charset="0"/>
              <a:buChar char="o"/>
            </a:pPr>
            <a:r>
              <a:rPr lang="en-US" dirty="0">
                <a:latin typeface="Courier New" panose="02070309020205020404" pitchFamily="49" charset="0"/>
              </a:rPr>
              <a:t>kubectl config current-context</a:t>
            </a:r>
          </a:p>
          <a:p>
            <a:pPr marL="285750" indent="-285750">
              <a:buFont typeface="Courier New" panose="02070309020205020404" pitchFamily="49" charset="0"/>
              <a:buChar char="o"/>
            </a:pPr>
            <a:r>
              <a:rPr lang="en-US" dirty="0">
                <a:latin typeface="Courier New" panose="02070309020205020404" pitchFamily="49" charset="0"/>
              </a:rPr>
              <a:t>kubectl config set-context --current --namespace=flask</a:t>
            </a:r>
            <a:endParaRPr lang="en-US" dirty="0">
              <a:latin typeface="Arial" panose="020B0604020202020204" pitchFamily="34" charset="0"/>
            </a:endParaRPr>
          </a:p>
          <a:p>
            <a:pPr marL="285750" indent="-285750">
              <a:buFont typeface="Courier New" panose="02070309020205020404" pitchFamily="49" charset="0"/>
              <a:buChar char="o"/>
            </a:pPr>
            <a:r>
              <a:rPr lang="en-US" dirty="0">
                <a:latin typeface="Courier New" panose="02070309020205020404" pitchFamily="49" charset="0"/>
              </a:rPr>
              <a:t>kubectl config get-contexts</a:t>
            </a:r>
            <a:endParaRPr lang="en-US" dirty="0">
              <a:latin typeface="Arial" panose="020B0604020202020204" pitchFamily="34" charset="0"/>
            </a:endParaRPr>
          </a:p>
          <a:p>
            <a:pPr marL="285750" indent="-285750">
              <a:buFont typeface="Courier New" panose="02070309020205020404" pitchFamily="49" charset="0"/>
              <a:buChar char="o"/>
            </a:pPr>
            <a:r>
              <a:rPr lang="en-US" dirty="0">
                <a:latin typeface="Courier New" panose="02070309020205020404" pitchFamily="49" charset="0"/>
              </a:rPr>
              <a:t>kubectl get all </a:t>
            </a:r>
            <a:endParaRPr lang="en-US" dirty="0">
              <a:latin typeface="Arial" panose="020B0604020202020204" pitchFamily="34" charset="0"/>
            </a:endParaRPr>
          </a:p>
          <a:p>
            <a:endParaRPr lang="en-US" dirty="0">
              <a:latin typeface="Arial" panose="020B0604020202020204" pitchFamily="34" charset="0"/>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2CBC560-F013-45C1-833D-7A002EB23DB4}"/>
                  </a:ext>
                </a:extLst>
              </p14:cNvPr>
              <p14:cNvContentPartPr/>
              <p14:nvPr/>
            </p14:nvContentPartPr>
            <p14:xfrm>
              <a:off x="228600" y="1625760"/>
              <a:ext cx="6572520" cy="3079800"/>
            </p14:xfrm>
          </p:contentPart>
        </mc:Choice>
        <mc:Fallback xmlns="">
          <p:pic>
            <p:nvPicPr>
              <p:cNvPr id="4" name="Ink 3">
                <a:extLst>
                  <a:ext uri="{FF2B5EF4-FFF2-40B4-BE49-F238E27FC236}">
                    <a16:creationId xmlns:a16="http://schemas.microsoft.com/office/drawing/2014/main" id="{42CBC560-F013-45C1-833D-7A002EB23DB4}"/>
                  </a:ext>
                </a:extLst>
              </p:cNvPr>
              <p:cNvPicPr/>
              <p:nvPr/>
            </p:nvPicPr>
            <p:blipFill>
              <a:blip r:embed="rId3"/>
              <a:stretch>
                <a:fillRect/>
              </a:stretch>
            </p:blipFill>
            <p:spPr>
              <a:xfrm>
                <a:off x="219240" y="1616400"/>
                <a:ext cx="6591240" cy="3098520"/>
              </a:xfrm>
              <a:prstGeom prst="rect">
                <a:avLst/>
              </a:prstGeom>
            </p:spPr>
          </p:pic>
        </mc:Fallback>
      </mc:AlternateContent>
    </p:spTree>
    <p:extLst>
      <p:ext uri="{BB962C8B-B14F-4D97-AF65-F5344CB8AC3E}">
        <p14:creationId xmlns:p14="http://schemas.microsoft.com/office/powerpoint/2010/main" val="1461255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D5FC-81FF-4F64-A8A9-53D9896C48C0}"/>
              </a:ext>
            </a:extLst>
          </p:cNvPr>
          <p:cNvSpPr>
            <a:spLocks noGrp="1"/>
          </p:cNvSpPr>
          <p:nvPr>
            <p:ph type="title"/>
          </p:nvPr>
        </p:nvSpPr>
        <p:spPr/>
        <p:txBody>
          <a:bodyPr/>
          <a:lstStyle/>
          <a:p>
            <a:r>
              <a:rPr lang="en-US" dirty="0"/>
              <a:t>Contexts</a:t>
            </a:r>
          </a:p>
        </p:txBody>
      </p:sp>
      <p:sp>
        <p:nvSpPr>
          <p:cNvPr id="3" name="Rectangle 2">
            <a:extLst>
              <a:ext uri="{FF2B5EF4-FFF2-40B4-BE49-F238E27FC236}">
                <a16:creationId xmlns:a16="http://schemas.microsoft.com/office/drawing/2014/main" id="{42F92DE6-C740-4F88-AC2E-01BD174150DC}"/>
              </a:ext>
            </a:extLst>
          </p:cNvPr>
          <p:cNvSpPr/>
          <p:nvPr/>
        </p:nvSpPr>
        <p:spPr>
          <a:xfrm>
            <a:off x="838199" y="1427826"/>
            <a:ext cx="10607211" cy="4893647"/>
          </a:xfrm>
          <a:prstGeom prst="rect">
            <a:avLst/>
          </a:prstGeom>
        </p:spPr>
        <p:txBody>
          <a:bodyPr wrap="square">
            <a:spAutoFit/>
          </a:bodyPr>
          <a:lstStyle/>
          <a:p>
            <a:r>
              <a:rPr lang="en-US" sz="2400" dirty="0">
                <a:latin typeface="Times New Roman" panose="02020603050405020304" pitchFamily="18" charset="0"/>
              </a:rPr>
              <a:t>If you want to change the default namespace more permanently, you can use a con‐text. This gets recorded in a </a:t>
            </a:r>
            <a:r>
              <a:rPr lang="en-US" sz="2400" dirty="0">
                <a:latin typeface="Courier New" panose="02070309020205020404" pitchFamily="49" charset="0"/>
              </a:rPr>
              <a:t>kubectl</a:t>
            </a:r>
            <a:r>
              <a:rPr lang="en-US" sz="2400" dirty="0">
                <a:latin typeface="Times New Roman" panose="02020603050405020304" pitchFamily="18" charset="0"/>
              </a:rPr>
              <a:t> configuration file, usually located at $HOME/.kube/config. This configuration file also stores how to both find and authenticate to your cluster. </a:t>
            </a:r>
          </a:p>
          <a:p>
            <a:endParaRPr lang="en-US" sz="2400" dirty="0">
              <a:latin typeface="Times New Roman" panose="02020603050405020304" pitchFamily="18" charset="0"/>
            </a:endParaRPr>
          </a:p>
          <a:p>
            <a:r>
              <a:rPr lang="en-US" sz="2400" dirty="0">
                <a:latin typeface="Times New Roman" panose="02020603050405020304" pitchFamily="18" charset="0"/>
              </a:rPr>
              <a:t>For example, you can create a context with a different default namespace for your </a:t>
            </a:r>
            <a:r>
              <a:rPr lang="en-US" sz="2400" dirty="0">
                <a:latin typeface="Courier New" panose="02070309020205020404" pitchFamily="49" charset="0"/>
              </a:rPr>
              <a:t>kubectl</a:t>
            </a:r>
            <a:r>
              <a:rPr lang="en-US" sz="2400" dirty="0">
                <a:latin typeface="Times New Roman" panose="02020603050405020304" pitchFamily="18" charset="0"/>
              </a:rPr>
              <a:t> commands using:</a:t>
            </a:r>
          </a:p>
          <a:p>
            <a:r>
              <a:rPr lang="en-US" sz="2400" dirty="0">
                <a:latin typeface="Courier New" panose="02070309020205020404" pitchFamily="49" charset="0"/>
              </a:rPr>
              <a:t>$ kubectl config set-context my-context --namespace=mystuff</a:t>
            </a:r>
          </a:p>
          <a:p>
            <a:r>
              <a:rPr lang="en-US" sz="2400" dirty="0">
                <a:latin typeface="Times New Roman" panose="02020603050405020304" pitchFamily="18" charset="0"/>
              </a:rPr>
              <a:t>This creates a new context, but it doesn’t actually start using it yet. </a:t>
            </a:r>
          </a:p>
          <a:p>
            <a:endParaRPr lang="en-US" sz="2400" dirty="0">
              <a:latin typeface="Times New Roman" panose="02020603050405020304" pitchFamily="18" charset="0"/>
            </a:endParaRPr>
          </a:p>
          <a:p>
            <a:r>
              <a:rPr lang="en-US" sz="2400" dirty="0">
                <a:latin typeface="Times New Roman" panose="02020603050405020304" pitchFamily="18" charset="0"/>
              </a:rPr>
              <a:t>To use this newly created context, you can run:</a:t>
            </a:r>
          </a:p>
          <a:p>
            <a:r>
              <a:rPr lang="en-US" sz="2400" dirty="0">
                <a:latin typeface="Courier New" panose="02070309020205020404" pitchFamily="49" charset="0"/>
              </a:rPr>
              <a:t>$ kubectl config use-context my-context</a:t>
            </a:r>
            <a:endParaRPr lang="en-US" sz="2400" dirty="0"/>
          </a:p>
        </p:txBody>
      </p:sp>
    </p:spTree>
    <p:extLst>
      <p:ext uri="{BB962C8B-B14F-4D97-AF65-F5344CB8AC3E}">
        <p14:creationId xmlns:p14="http://schemas.microsoft.com/office/powerpoint/2010/main" val="2100328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B9075E-5D58-4908-9149-D1695AF16666}"/>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Pods in Kubernetes</a:t>
            </a:r>
          </a:p>
        </p:txBody>
      </p:sp>
      <p:sp>
        <p:nvSpPr>
          <p:cNvPr id="3" name="Rectangle 2">
            <a:extLst>
              <a:ext uri="{FF2B5EF4-FFF2-40B4-BE49-F238E27FC236}">
                <a16:creationId xmlns:a16="http://schemas.microsoft.com/office/drawing/2014/main" id="{793D91F1-E527-4DBE-ABF0-63EEE220B247}"/>
              </a:ext>
            </a:extLst>
          </p:cNvPr>
          <p:cNvSpPr/>
          <p:nvPr/>
        </p:nvSpPr>
        <p:spPr>
          <a:xfrm>
            <a:off x="643467" y="1782981"/>
            <a:ext cx="10905066" cy="4393982"/>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2000" dirty="0"/>
              <a:t>A Pod represents a collection of application containers and volumes running in the same execution environment.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Pods, not containers, are the smallest deployable arti‐fact in a Kubernetes cluster. This means all the containers in a Pod always land on the same machine.</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Each container within a Pod runs in its own cgroup, but they share a number of Linux namespaces.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Applications running in the same Pod share the same IP address and port space, have the same hostname, and can communicate using native inter process communication channels.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However, applications in different Pods are isolated from each other; they have different IP addresses, different hostnames, and more.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Containers in different Pods running on the same node might as well be on different servers.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D7520FE-7C85-45C6-B428-93E6998B8280}"/>
                  </a:ext>
                </a:extLst>
              </p14:cNvPr>
              <p14:cNvContentPartPr/>
              <p14:nvPr/>
            </p14:nvContentPartPr>
            <p14:xfrm>
              <a:off x="647640" y="1085760"/>
              <a:ext cx="5518440" cy="2362680"/>
            </p14:xfrm>
          </p:contentPart>
        </mc:Choice>
        <mc:Fallback xmlns="">
          <p:pic>
            <p:nvPicPr>
              <p:cNvPr id="4" name="Ink 3">
                <a:extLst>
                  <a:ext uri="{FF2B5EF4-FFF2-40B4-BE49-F238E27FC236}">
                    <a16:creationId xmlns:a16="http://schemas.microsoft.com/office/drawing/2014/main" id="{DD7520FE-7C85-45C6-B428-93E6998B8280}"/>
                  </a:ext>
                </a:extLst>
              </p:cNvPr>
              <p:cNvPicPr/>
              <p:nvPr/>
            </p:nvPicPr>
            <p:blipFill>
              <a:blip r:embed="rId3"/>
              <a:stretch>
                <a:fillRect/>
              </a:stretch>
            </p:blipFill>
            <p:spPr>
              <a:xfrm>
                <a:off x="638280" y="1076400"/>
                <a:ext cx="5537160" cy="2381400"/>
              </a:xfrm>
              <a:prstGeom prst="rect">
                <a:avLst/>
              </a:prstGeom>
            </p:spPr>
          </p:pic>
        </mc:Fallback>
      </mc:AlternateContent>
    </p:spTree>
    <p:extLst>
      <p:ext uri="{BB962C8B-B14F-4D97-AF65-F5344CB8AC3E}">
        <p14:creationId xmlns:p14="http://schemas.microsoft.com/office/powerpoint/2010/main" val="1227694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2B65BC-86C2-4983-B5DF-836288A83085}"/>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Pods </a:t>
            </a:r>
          </a:p>
        </p:txBody>
      </p:sp>
      <p:sp>
        <p:nvSpPr>
          <p:cNvPr id="3" name="Rectangle 2">
            <a:extLst>
              <a:ext uri="{FF2B5EF4-FFF2-40B4-BE49-F238E27FC236}">
                <a16:creationId xmlns:a16="http://schemas.microsoft.com/office/drawing/2014/main" id="{33E0B688-F7EE-47B5-8C77-04F09A35955E}"/>
              </a:ext>
            </a:extLst>
          </p:cNvPr>
          <p:cNvSpPr/>
          <p:nvPr/>
        </p:nvSpPr>
        <p:spPr>
          <a:xfrm>
            <a:off x="643468" y="1457470"/>
            <a:ext cx="5452532" cy="4974151"/>
          </a:xfrm>
          <a:prstGeom prst="rect">
            <a:avLst/>
          </a:prstGeom>
        </p:spPr>
        <p:txBody>
          <a:bodyPr vert="horz" lIns="91440" tIns="45720" rIns="91440" bIns="45720" rtlCol="0">
            <a:noAutofit/>
          </a:bodyPr>
          <a:lstStyle/>
          <a:p>
            <a:pPr>
              <a:lnSpc>
                <a:spcPct val="90000"/>
              </a:lnSpc>
              <a:spcAft>
                <a:spcPts val="600"/>
              </a:spcAft>
            </a:pPr>
            <a:r>
              <a:rPr lang="en-US" sz="1600" dirty="0"/>
              <a:t>A Pod is the smallest and simplest Kubernetes object. </a:t>
            </a:r>
          </a:p>
          <a:p>
            <a:pPr>
              <a:lnSpc>
                <a:spcPct val="90000"/>
              </a:lnSpc>
              <a:spcAft>
                <a:spcPts val="600"/>
              </a:spcAft>
            </a:pPr>
            <a:r>
              <a:rPr lang="en-US" sz="1600" dirty="0"/>
              <a:t>It is the unit of deployment in Kubernetes, which represents a single instance of the application.</a:t>
            </a:r>
          </a:p>
          <a:p>
            <a:pPr>
              <a:lnSpc>
                <a:spcPct val="90000"/>
              </a:lnSpc>
              <a:spcAft>
                <a:spcPts val="600"/>
              </a:spcAft>
            </a:pPr>
            <a:r>
              <a:rPr lang="en-US" sz="1600" dirty="0"/>
              <a:t>A Pod is a logical collection of one or more containers, which: </a:t>
            </a:r>
          </a:p>
          <a:p>
            <a:pPr>
              <a:lnSpc>
                <a:spcPct val="90000"/>
              </a:lnSpc>
              <a:spcAft>
                <a:spcPts val="600"/>
              </a:spcAft>
            </a:pPr>
            <a:endParaRPr lang="en-US" sz="1600" dirty="0"/>
          </a:p>
          <a:p>
            <a:pPr indent="-342900">
              <a:lnSpc>
                <a:spcPct val="90000"/>
              </a:lnSpc>
              <a:spcAft>
                <a:spcPts val="600"/>
              </a:spcAft>
              <a:buFont typeface="Arial" panose="020B0604020202020204" pitchFamily="34" charset="0"/>
              <a:buChar char="•"/>
            </a:pPr>
            <a:r>
              <a:rPr lang="en-US" sz="1600" dirty="0"/>
              <a:t>One or more application containers</a:t>
            </a:r>
          </a:p>
          <a:p>
            <a:pPr indent="-342900">
              <a:lnSpc>
                <a:spcPct val="90000"/>
              </a:lnSpc>
              <a:spcAft>
                <a:spcPts val="600"/>
              </a:spcAft>
              <a:buFont typeface="Arial" panose="020B0604020202020204" pitchFamily="34" charset="0"/>
              <a:buChar char="•"/>
            </a:pPr>
            <a:r>
              <a:rPr lang="en-US" sz="1600" dirty="0"/>
              <a:t>Are scheduled together on the same host with the Pod </a:t>
            </a:r>
          </a:p>
          <a:p>
            <a:pPr indent="-342900">
              <a:lnSpc>
                <a:spcPct val="90000"/>
              </a:lnSpc>
              <a:spcAft>
                <a:spcPts val="600"/>
              </a:spcAft>
              <a:buFont typeface="Arial" panose="020B0604020202020204" pitchFamily="34" charset="0"/>
              <a:buChar char="•"/>
            </a:pPr>
            <a:r>
              <a:rPr lang="en-US" sz="1600" dirty="0"/>
              <a:t>Share the same network namespace </a:t>
            </a:r>
          </a:p>
          <a:p>
            <a:pPr indent="-342900">
              <a:lnSpc>
                <a:spcPct val="90000"/>
              </a:lnSpc>
              <a:spcAft>
                <a:spcPts val="600"/>
              </a:spcAft>
              <a:buFont typeface="Arial" panose="020B0604020202020204" pitchFamily="34" charset="0"/>
              <a:buChar char="•"/>
            </a:pPr>
            <a:r>
              <a:rPr lang="en-US" sz="1600" dirty="0"/>
              <a:t>Have access to mount the same external storage (volumes). </a:t>
            </a:r>
          </a:p>
          <a:p>
            <a:pPr indent="-342900">
              <a:lnSpc>
                <a:spcPct val="90000"/>
              </a:lnSpc>
              <a:spcAft>
                <a:spcPts val="600"/>
              </a:spcAft>
              <a:buFont typeface="Arial" panose="020B0604020202020204" pitchFamily="34" charset="0"/>
              <a:buChar char="•"/>
            </a:pPr>
            <a:r>
              <a:rPr lang="en-US" sz="1600" dirty="0"/>
              <a:t>Storage resources</a:t>
            </a:r>
          </a:p>
          <a:p>
            <a:pPr indent="-342900">
              <a:lnSpc>
                <a:spcPct val="90000"/>
              </a:lnSpc>
              <a:spcAft>
                <a:spcPts val="600"/>
              </a:spcAft>
              <a:buFont typeface="Arial" panose="020B0604020202020204" pitchFamily="34" charset="0"/>
              <a:buChar char="•"/>
            </a:pPr>
            <a:r>
              <a:rPr lang="en-US" sz="1600" dirty="0"/>
              <a:t>A unique IP address</a:t>
            </a:r>
          </a:p>
          <a:p>
            <a:pPr indent="-342900">
              <a:lnSpc>
                <a:spcPct val="90000"/>
              </a:lnSpc>
              <a:spcAft>
                <a:spcPts val="600"/>
              </a:spcAft>
              <a:buFont typeface="Arial" panose="020B0604020202020204" pitchFamily="34" charset="0"/>
              <a:buChar char="•"/>
            </a:pPr>
            <a:r>
              <a:rPr lang="en-US" sz="1600" dirty="0"/>
              <a:t>Options about how the container(s) should run</a:t>
            </a:r>
          </a:p>
          <a:p>
            <a:pPr>
              <a:lnSpc>
                <a:spcPct val="90000"/>
              </a:lnSpc>
              <a:spcAft>
                <a:spcPts val="600"/>
              </a:spcAft>
            </a:pPr>
            <a:r>
              <a:rPr lang="en-US" sz="1600" dirty="0"/>
              <a:t>A pod is scheduled on a node and remains there until terminated or evicted</a:t>
            </a:r>
          </a:p>
          <a:p>
            <a:pPr>
              <a:lnSpc>
                <a:spcPct val="90000"/>
              </a:lnSpc>
              <a:spcAft>
                <a:spcPts val="600"/>
              </a:spcAft>
            </a:pPr>
            <a:r>
              <a:rPr lang="en-US" sz="1600" dirty="0"/>
              <a:t>Pods are ephemeral in nature, and they do not have the capability to self-heal by themselves. That is the reason they are used with controllers which handle Pods' replication, fault tolerance, self-healing, etc. </a:t>
            </a:r>
          </a:p>
          <a:p>
            <a:pPr>
              <a:lnSpc>
                <a:spcPct val="90000"/>
              </a:lnSpc>
              <a:spcAft>
                <a:spcPts val="600"/>
              </a:spcAft>
            </a:pPr>
            <a:endParaRPr lang="en-US" sz="1600" dirty="0"/>
          </a:p>
          <a:p>
            <a:pPr indent="-228600">
              <a:lnSpc>
                <a:spcPct val="90000"/>
              </a:lnSpc>
              <a:spcAft>
                <a:spcPts val="600"/>
              </a:spcAft>
              <a:buFont typeface="Arial" panose="020B0604020202020204" pitchFamily="34" charset="0"/>
              <a:buChar char="•"/>
            </a:pPr>
            <a:endParaRPr lang="en-US" sz="1600" dirty="0"/>
          </a:p>
        </p:txBody>
      </p:sp>
      <p:sp>
        <p:nvSpPr>
          <p:cNvPr id="36"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4E87EF-9F42-4BFD-B3B9-3E39B6C3F631}"/>
              </a:ext>
            </a:extLst>
          </p:cNvPr>
          <p:cNvPicPr>
            <a:picLocks noChangeAspect="1"/>
          </p:cNvPicPr>
          <p:nvPr/>
        </p:nvPicPr>
        <p:blipFill>
          <a:blip r:embed="rId2"/>
          <a:stretch>
            <a:fillRect/>
          </a:stretch>
        </p:blipFill>
        <p:spPr>
          <a:xfrm>
            <a:off x="6257813" y="1330956"/>
            <a:ext cx="5290720" cy="4196087"/>
          </a:xfrm>
          <a:prstGeom prst="rect">
            <a:avLst/>
          </a:prstGeom>
        </p:spPr>
      </p:pic>
      <p:grpSp>
        <p:nvGrpSpPr>
          <p:cNvPr id="38" name="Group 30">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9" name="Isosceles Triangle 31">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2">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9A2B9E3-7EB7-4F8F-A7E2-EA642DBCC552}"/>
                  </a:ext>
                </a:extLst>
              </p14:cNvPr>
              <p14:cNvContentPartPr/>
              <p14:nvPr/>
            </p14:nvContentPartPr>
            <p14:xfrm>
              <a:off x="6966000" y="1778040"/>
              <a:ext cx="4286520" cy="4870800"/>
            </p14:xfrm>
          </p:contentPart>
        </mc:Choice>
        <mc:Fallback xmlns="">
          <p:pic>
            <p:nvPicPr>
              <p:cNvPr id="5" name="Ink 4">
                <a:extLst>
                  <a:ext uri="{FF2B5EF4-FFF2-40B4-BE49-F238E27FC236}">
                    <a16:creationId xmlns:a16="http://schemas.microsoft.com/office/drawing/2014/main" id="{C9A2B9E3-7EB7-4F8F-A7E2-EA642DBCC552}"/>
                  </a:ext>
                </a:extLst>
              </p:cNvPr>
              <p:cNvPicPr/>
              <p:nvPr/>
            </p:nvPicPr>
            <p:blipFill>
              <a:blip r:embed="rId4"/>
              <a:stretch>
                <a:fillRect/>
              </a:stretch>
            </p:blipFill>
            <p:spPr>
              <a:xfrm>
                <a:off x="6956640" y="1768680"/>
                <a:ext cx="4305240" cy="4889520"/>
              </a:xfrm>
              <a:prstGeom prst="rect">
                <a:avLst/>
              </a:prstGeom>
            </p:spPr>
          </p:pic>
        </mc:Fallback>
      </mc:AlternateContent>
    </p:spTree>
    <p:extLst>
      <p:ext uri="{BB962C8B-B14F-4D97-AF65-F5344CB8AC3E}">
        <p14:creationId xmlns:p14="http://schemas.microsoft.com/office/powerpoint/2010/main" val="254471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7C3C-5844-45F7-A38D-D23709DF3B04}"/>
              </a:ext>
            </a:extLst>
          </p:cNvPr>
          <p:cNvSpPr>
            <a:spLocks noGrp="1"/>
          </p:cNvSpPr>
          <p:nvPr>
            <p:ph type="title"/>
          </p:nvPr>
        </p:nvSpPr>
        <p:spPr/>
        <p:txBody>
          <a:bodyPr/>
          <a:lstStyle/>
          <a:p>
            <a:r>
              <a:rPr lang="en-US" dirty="0"/>
              <a:t>The pod</a:t>
            </a:r>
          </a:p>
        </p:txBody>
      </p:sp>
      <p:sp>
        <p:nvSpPr>
          <p:cNvPr id="3" name="Rectangle 2">
            <a:extLst>
              <a:ext uri="{FF2B5EF4-FFF2-40B4-BE49-F238E27FC236}">
                <a16:creationId xmlns:a16="http://schemas.microsoft.com/office/drawing/2014/main" id="{828C072E-3930-417B-9956-13D321620727}"/>
              </a:ext>
            </a:extLst>
          </p:cNvPr>
          <p:cNvSpPr/>
          <p:nvPr/>
        </p:nvSpPr>
        <p:spPr>
          <a:xfrm>
            <a:off x="736314" y="1496020"/>
            <a:ext cx="10617486" cy="4247317"/>
          </a:xfrm>
          <a:prstGeom prst="rect">
            <a:avLst/>
          </a:prstGeom>
        </p:spPr>
        <p:txBody>
          <a:bodyPr wrap="square">
            <a:spAutoFit/>
          </a:bodyPr>
          <a:lstStyle/>
          <a:p>
            <a:r>
              <a:rPr lang="en-US" dirty="0">
                <a:latin typeface="Arial" panose="020B0604020202020204" pitchFamily="34" charset="0"/>
              </a:rPr>
              <a:t>Pod lifecycle:</a:t>
            </a:r>
          </a:p>
          <a:p>
            <a:endParaRPr lang="en-US" dirty="0">
              <a:latin typeface="Arial" panose="020B0604020202020204" pitchFamily="34" charset="0"/>
            </a:endParaRPr>
          </a:p>
          <a:p>
            <a:r>
              <a:rPr lang="en-US" dirty="0">
                <a:latin typeface="Arial" panose="020B0604020202020204" pitchFamily="34" charset="0"/>
              </a:rPr>
              <a:t>●Pending – pod has been accepted by the Kubernetes system, but one or more of the Container images has not been created.</a:t>
            </a:r>
          </a:p>
          <a:p>
            <a:endParaRPr lang="en-US" dirty="0">
              <a:latin typeface="Arial" panose="020B0604020202020204" pitchFamily="34" charset="0"/>
            </a:endParaRPr>
          </a:p>
          <a:p>
            <a:r>
              <a:rPr lang="en-US" dirty="0">
                <a:latin typeface="Arial" panose="020B0604020202020204" pitchFamily="34" charset="0"/>
              </a:rPr>
              <a:t>●Running – has been bound to a node, all of the containers have been created. At least one container is still running (or starting / restarting).</a:t>
            </a:r>
          </a:p>
          <a:p>
            <a:endParaRPr lang="en-US" dirty="0">
              <a:latin typeface="Arial" panose="020B0604020202020204" pitchFamily="34" charset="0"/>
            </a:endParaRPr>
          </a:p>
          <a:p>
            <a:r>
              <a:rPr lang="en-US" dirty="0">
                <a:latin typeface="Arial" panose="020B0604020202020204" pitchFamily="34" charset="0"/>
              </a:rPr>
              <a:t>●Succeeded – all containers have terminated in success, and will not be restarted</a:t>
            </a:r>
          </a:p>
          <a:p>
            <a:endParaRPr lang="en-US" dirty="0">
              <a:latin typeface="Arial" panose="020B0604020202020204" pitchFamily="34" charset="0"/>
            </a:endParaRPr>
          </a:p>
          <a:p>
            <a:r>
              <a:rPr lang="en-US" dirty="0">
                <a:latin typeface="Arial" panose="020B0604020202020204" pitchFamily="34" charset="0"/>
              </a:rPr>
              <a:t>●Failed - All Containers have terminated; at least one has terminated in failure.</a:t>
            </a:r>
          </a:p>
          <a:p>
            <a:endParaRPr lang="en-US" dirty="0">
              <a:latin typeface="Arial" panose="020B0604020202020204" pitchFamily="34" charset="0"/>
            </a:endParaRPr>
          </a:p>
          <a:p>
            <a:r>
              <a:rPr lang="en-US" dirty="0">
                <a:latin typeface="Arial" panose="020B0604020202020204" pitchFamily="34" charset="0"/>
              </a:rPr>
              <a:t>●Unknown – the state of the pod could not be obtained</a:t>
            </a:r>
          </a:p>
          <a:p>
            <a:endParaRPr lang="en-US" dirty="0">
              <a:latin typeface="Arial" panose="020B0604020202020204" pitchFamily="34" charset="0"/>
            </a:endParaRPr>
          </a:p>
          <a:p>
            <a:endParaRPr lang="en-US" dirty="0">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38C8765-06F1-45D6-B11E-B7DD49D96FB7}"/>
                  </a:ext>
                </a:extLst>
              </p14:cNvPr>
              <p14:cNvContentPartPr/>
              <p14:nvPr/>
            </p14:nvContentPartPr>
            <p14:xfrm>
              <a:off x="336600" y="1149480"/>
              <a:ext cx="1721160" cy="4318200"/>
            </p14:xfrm>
          </p:contentPart>
        </mc:Choice>
        <mc:Fallback xmlns="">
          <p:pic>
            <p:nvPicPr>
              <p:cNvPr id="4" name="Ink 3">
                <a:extLst>
                  <a:ext uri="{FF2B5EF4-FFF2-40B4-BE49-F238E27FC236}">
                    <a16:creationId xmlns:a16="http://schemas.microsoft.com/office/drawing/2014/main" id="{838C8765-06F1-45D6-B11E-B7DD49D96FB7}"/>
                  </a:ext>
                </a:extLst>
              </p:cNvPr>
              <p:cNvPicPr/>
              <p:nvPr/>
            </p:nvPicPr>
            <p:blipFill>
              <a:blip r:embed="rId3"/>
              <a:stretch>
                <a:fillRect/>
              </a:stretch>
            </p:blipFill>
            <p:spPr>
              <a:xfrm>
                <a:off x="327240" y="1140120"/>
                <a:ext cx="1739880" cy="4336920"/>
              </a:xfrm>
              <a:prstGeom prst="rect">
                <a:avLst/>
              </a:prstGeom>
            </p:spPr>
          </p:pic>
        </mc:Fallback>
      </mc:AlternateContent>
    </p:spTree>
    <p:extLst>
      <p:ext uri="{BB962C8B-B14F-4D97-AF65-F5344CB8AC3E}">
        <p14:creationId xmlns:p14="http://schemas.microsoft.com/office/powerpoint/2010/main" val="3212782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8798D-45AC-48CA-926D-9156B0DC7FB9}"/>
              </a:ext>
            </a:extLst>
          </p:cNvPr>
          <p:cNvSpPr>
            <a:spLocks noGrp="1"/>
          </p:cNvSpPr>
          <p:nvPr>
            <p:ph type="title"/>
          </p:nvPr>
        </p:nvSpPr>
        <p:spPr>
          <a:xfrm>
            <a:off x="838200" y="557189"/>
            <a:ext cx="3374136" cy="5567891"/>
          </a:xfrm>
        </p:spPr>
        <p:txBody>
          <a:bodyPr>
            <a:normAutofit/>
          </a:bodyPr>
          <a:lstStyle/>
          <a:p>
            <a:r>
              <a:rPr lang="en-US" sz="5200"/>
              <a:t>The Pod Manifest</a:t>
            </a:r>
          </a:p>
        </p:txBody>
      </p:sp>
      <p:graphicFrame>
        <p:nvGraphicFramePr>
          <p:cNvPr id="5" name="Content Placeholder 2">
            <a:extLst>
              <a:ext uri="{FF2B5EF4-FFF2-40B4-BE49-F238E27FC236}">
                <a16:creationId xmlns:a16="http://schemas.microsoft.com/office/drawing/2014/main" id="{BB2D43F7-6D08-472F-8647-E3358980E0E0}"/>
              </a:ext>
            </a:extLst>
          </p:cNvPr>
          <p:cNvGraphicFramePr>
            <a:graphicFrameLocks noGrp="1"/>
          </p:cNvGraphicFramePr>
          <p:nvPr>
            <p:ph idx="1"/>
            <p:extLst>
              <p:ext uri="{D42A27DB-BD31-4B8C-83A1-F6EECF244321}">
                <p14:modId xmlns:p14="http://schemas.microsoft.com/office/powerpoint/2010/main" val="241457268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4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2596-1964-4B87-A23D-B19DD659ADD6}"/>
              </a:ext>
            </a:extLst>
          </p:cNvPr>
          <p:cNvSpPr>
            <a:spLocks noGrp="1"/>
          </p:cNvSpPr>
          <p:nvPr>
            <p:ph type="title"/>
          </p:nvPr>
        </p:nvSpPr>
        <p:spPr>
          <a:xfrm>
            <a:off x="1653363" y="365760"/>
            <a:ext cx="9367203" cy="1188720"/>
          </a:xfrm>
        </p:spPr>
        <p:txBody>
          <a:bodyPr>
            <a:normAutofit/>
          </a:bodyPr>
          <a:lstStyle/>
          <a:p>
            <a:r>
              <a:rPr lang="en-US" dirty="0"/>
              <a:t>Kubernetes Clusters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B4AB2DF-E20E-4B61-904C-06E61D3007F0}"/>
              </a:ext>
            </a:extLst>
          </p:cNvPr>
          <p:cNvSpPr>
            <a:spLocks noGrp="1"/>
          </p:cNvSpPr>
          <p:nvPr>
            <p:ph idx="1"/>
          </p:nvPr>
        </p:nvSpPr>
        <p:spPr>
          <a:xfrm>
            <a:off x="1653363" y="2176272"/>
            <a:ext cx="9367204" cy="4041648"/>
          </a:xfrm>
        </p:spPr>
        <p:txBody>
          <a:bodyPr anchor="t">
            <a:normAutofit/>
          </a:bodyPr>
          <a:lstStyle/>
          <a:p>
            <a:pPr marL="0" indent="0">
              <a:buNone/>
            </a:pPr>
            <a:r>
              <a:rPr lang="en-US" sz="2400"/>
              <a:t>Kubernetes coordinates a highly available cluster of computers that are connected to work as a single unit. The abstractions in Kubernetes allow you to deploy containerized applications to a cluster without tying them specifically to individual machines. To make use of this new model of deployment, applications need to be packaged in a way that decouples them from individual hosts: they need to be containerized. Containerized applications are more flexible and available than in past deployment models, where applications were installed directly onto specific machines as packages deeply integrated into the host. Kubernetes automates the distribution and scheduling of application containers across a cluster in a more efficient way. Kubernetes is an open-source platform and is production-ready</a:t>
            </a:r>
          </a:p>
        </p:txBody>
      </p:sp>
    </p:spTree>
    <p:extLst>
      <p:ext uri="{BB962C8B-B14F-4D97-AF65-F5344CB8AC3E}">
        <p14:creationId xmlns:p14="http://schemas.microsoft.com/office/powerpoint/2010/main" val="71906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58798D-45AC-48CA-926D-9156B0DC7FB9}"/>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The Pod Manifest</a:t>
            </a:r>
          </a:p>
        </p:txBody>
      </p:sp>
      <p:sp>
        <p:nvSpPr>
          <p:cNvPr id="3" name="Content Placeholder 2">
            <a:extLst>
              <a:ext uri="{FF2B5EF4-FFF2-40B4-BE49-F238E27FC236}">
                <a16:creationId xmlns:a16="http://schemas.microsoft.com/office/drawing/2014/main" id="{0E3D88B4-D499-4B4F-9EF2-D53841DEE1CE}"/>
              </a:ext>
            </a:extLst>
          </p:cNvPr>
          <p:cNvSpPr>
            <a:spLocks noGrp="1"/>
          </p:cNvSpPr>
          <p:nvPr>
            <p:ph idx="1"/>
          </p:nvPr>
        </p:nvSpPr>
        <p:spPr>
          <a:xfrm>
            <a:off x="1367624" y="2490436"/>
            <a:ext cx="9708995" cy="3567173"/>
          </a:xfrm>
        </p:spPr>
        <p:txBody>
          <a:bodyPr anchor="ctr">
            <a:normAutofit/>
          </a:bodyPr>
          <a:lstStyle/>
          <a:p>
            <a:pPr marL="0" indent="0">
              <a:buNone/>
            </a:pPr>
            <a:r>
              <a:rPr lang="en-US" sz="2000"/>
              <a:t>The Kubernetes API server accepts and processes Pod manifests before storing the min persistent storage (etcd). </a:t>
            </a:r>
          </a:p>
          <a:p>
            <a:pPr marL="0" indent="0">
              <a:buNone/>
            </a:pPr>
            <a:r>
              <a:rPr lang="en-US" sz="2000"/>
              <a:t>The scheduler also uses the Kubernetes API to find Pods that haven’t been scheduled to a node. The scheduler then places the Pods onto nodes depending on the resources and other constraints expressed in the Pod manifests. </a:t>
            </a:r>
          </a:p>
          <a:p>
            <a:pPr marL="0" indent="0">
              <a:buNone/>
            </a:pPr>
            <a:r>
              <a:rPr lang="en-US" sz="2000"/>
              <a:t>Multiple Pods can be placed on the same machine as long as there are sufficient resources. </a:t>
            </a:r>
          </a:p>
          <a:p>
            <a:pPr marL="0" indent="0">
              <a:buNone/>
            </a:pPr>
            <a:r>
              <a:rPr lang="en-US" sz="2000"/>
              <a:t>However, scheduling multiple replicas of the same application onto the same machine is worse for reliability, since the machine is a single failure domain. Consequently, the Kubernetes scheduler tries to ensure that Pods from the same application are distributed onto different machines for reliability in the presence of such failures. Once scheduled to a node, Pods don’t move and must be explicitly destroyed and rescheduled.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B7DA01-EC88-40D4-9FAA-976DD3EB4729}"/>
                  </a:ext>
                </a:extLst>
              </p14:cNvPr>
              <p14:cNvContentPartPr/>
              <p14:nvPr/>
            </p14:nvContentPartPr>
            <p14:xfrm>
              <a:off x="0" y="2095560"/>
              <a:ext cx="7982280" cy="3067200"/>
            </p14:xfrm>
          </p:contentPart>
        </mc:Choice>
        <mc:Fallback xmlns="">
          <p:pic>
            <p:nvPicPr>
              <p:cNvPr id="4" name="Ink 3">
                <a:extLst>
                  <a:ext uri="{FF2B5EF4-FFF2-40B4-BE49-F238E27FC236}">
                    <a16:creationId xmlns:a16="http://schemas.microsoft.com/office/drawing/2014/main" id="{05B7DA01-EC88-40D4-9FAA-976DD3EB4729}"/>
                  </a:ext>
                </a:extLst>
              </p:cNvPr>
              <p:cNvPicPr/>
              <p:nvPr/>
            </p:nvPicPr>
            <p:blipFill>
              <a:blip r:embed="rId3"/>
              <a:stretch>
                <a:fillRect/>
              </a:stretch>
            </p:blipFill>
            <p:spPr>
              <a:xfrm>
                <a:off x="-9360" y="2086200"/>
                <a:ext cx="8001000" cy="3085920"/>
              </a:xfrm>
              <a:prstGeom prst="rect">
                <a:avLst/>
              </a:prstGeom>
            </p:spPr>
          </p:pic>
        </mc:Fallback>
      </mc:AlternateContent>
    </p:spTree>
    <p:extLst>
      <p:ext uri="{BB962C8B-B14F-4D97-AF65-F5344CB8AC3E}">
        <p14:creationId xmlns:p14="http://schemas.microsoft.com/office/powerpoint/2010/main" val="369634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98D-45AC-48CA-926D-9156B0DC7FB9}"/>
              </a:ext>
            </a:extLst>
          </p:cNvPr>
          <p:cNvSpPr>
            <a:spLocks noGrp="1"/>
          </p:cNvSpPr>
          <p:nvPr>
            <p:ph type="title"/>
          </p:nvPr>
        </p:nvSpPr>
        <p:spPr/>
        <p:txBody>
          <a:bodyPr/>
          <a:lstStyle/>
          <a:p>
            <a:r>
              <a:rPr lang="en-US" dirty="0"/>
              <a:t>Creating a Pod</a:t>
            </a:r>
          </a:p>
        </p:txBody>
      </p:sp>
      <p:sp>
        <p:nvSpPr>
          <p:cNvPr id="3" name="Content Placeholder 2">
            <a:extLst>
              <a:ext uri="{FF2B5EF4-FFF2-40B4-BE49-F238E27FC236}">
                <a16:creationId xmlns:a16="http://schemas.microsoft.com/office/drawing/2014/main" id="{0E3D88B4-D499-4B4F-9EF2-D53841DEE1CE}"/>
              </a:ext>
            </a:extLst>
          </p:cNvPr>
          <p:cNvSpPr>
            <a:spLocks noGrp="1"/>
          </p:cNvSpPr>
          <p:nvPr>
            <p:ph idx="1"/>
          </p:nvPr>
        </p:nvSpPr>
        <p:spPr/>
        <p:txBody>
          <a:bodyPr>
            <a:normAutofit fontScale="92500" lnSpcReduction="20000"/>
          </a:bodyPr>
          <a:lstStyle/>
          <a:p>
            <a:pPr marL="0" indent="0">
              <a:buNone/>
            </a:pPr>
            <a:r>
              <a:rPr lang="en-US" dirty="0"/>
              <a:t>The simplest way to create a Pod is via the imperative kubectl run command. </a:t>
            </a:r>
          </a:p>
          <a:p>
            <a:pPr marL="0" indent="0">
              <a:buNone/>
            </a:pPr>
            <a:r>
              <a:rPr lang="en-US" dirty="0"/>
              <a:t>For example, to run our same kured server, use:</a:t>
            </a:r>
          </a:p>
          <a:p>
            <a:pPr marL="0" indent="0">
              <a:buNone/>
            </a:pPr>
            <a:r>
              <a:rPr lang="en-US" dirty="0"/>
              <a:t>$ kubectl run kuard --generator=run-pod/v1 \--image=gcr.io/kuar-demo/kuard-amd64:blue</a:t>
            </a:r>
          </a:p>
          <a:p>
            <a:pPr marL="0" indent="0">
              <a:buNone/>
            </a:pPr>
            <a:r>
              <a:rPr lang="en-US" dirty="0"/>
              <a:t>You can see the status of this Pod by running:</a:t>
            </a:r>
          </a:p>
          <a:p>
            <a:pPr marL="0" indent="0">
              <a:buNone/>
            </a:pPr>
            <a:r>
              <a:rPr lang="en-US" dirty="0"/>
              <a:t>$ kubectl get pods</a:t>
            </a:r>
          </a:p>
          <a:p>
            <a:pPr marL="0" indent="0">
              <a:buNone/>
            </a:pPr>
            <a:r>
              <a:rPr lang="en-US" dirty="0"/>
              <a:t>You may initially see the container as Pending, but eventually you will see it transition to Running, which means that the Pod and its containers have been successfully created. </a:t>
            </a:r>
          </a:p>
          <a:p>
            <a:pPr marL="0" indent="0">
              <a:buNone/>
            </a:pPr>
            <a:r>
              <a:rPr lang="en-US" dirty="0"/>
              <a:t>For now, you can delete this Pod by running: </a:t>
            </a:r>
          </a:p>
          <a:p>
            <a:pPr marL="0" indent="0">
              <a:buNone/>
            </a:pPr>
            <a:r>
              <a:rPr lang="en-US" dirty="0"/>
              <a:t>$ kubectl delete pods/kuar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33D69CE-AD1A-4615-B8DA-B23A6BCBEA9D}"/>
                  </a:ext>
                </a:extLst>
              </p14:cNvPr>
              <p14:cNvContentPartPr/>
              <p14:nvPr/>
            </p14:nvContentPartPr>
            <p14:xfrm>
              <a:off x="2628720" y="2857680"/>
              <a:ext cx="6953760" cy="3562560"/>
            </p14:xfrm>
          </p:contentPart>
        </mc:Choice>
        <mc:Fallback xmlns="">
          <p:pic>
            <p:nvPicPr>
              <p:cNvPr id="4" name="Ink 3">
                <a:extLst>
                  <a:ext uri="{FF2B5EF4-FFF2-40B4-BE49-F238E27FC236}">
                    <a16:creationId xmlns:a16="http://schemas.microsoft.com/office/drawing/2014/main" id="{C33D69CE-AD1A-4615-B8DA-B23A6BCBEA9D}"/>
                  </a:ext>
                </a:extLst>
              </p:cNvPr>
              <p:cNvPicPr/>
              <p:nvPr/>
            </p:nvPicPr>
            <p:blipFill>
              <a:blip r:embed="rId3"/>
              <a:stretch>
                <a:fillRect/>
              </a:stretch>
            </p:blipFill>
            <p:spPr>
              <a:xfrm>
                <a:off x="2619360" y="2848320"/>
                <a:ext cx="6972480" cy="3581280"/>
              </a:xfrm>
              <a:prstGeom prst="rect">
                <a:avLst/>
              </a:prstGeom>
            </p:spPr>
          </p:pic>
        </mc:Fallback>
      </mc:AlternateContent>
    </p:spTree>
    <p:extLst>
      <p:ext uri="{BB962C8B-B14F-4D97-AF65-F5344CB8AC3E}">
        <p14:creationId xmlns:p14="http://schemas.microsoft.com/office/powerpoint/2010/main" val="338983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AC2E-5C09-4BBE-983B-8E8379EF167D}"/>
              </a:ext>
            </a:extLst>
          </p:cNvPr>
          <p:cNvSpPr>
            <a:spLocks noGrp="1"/>
          </p:cNvSpPr>
          <p:nvPr>
            <p:ph type="title"/>
          </p:nvPr>
        </p:nvSpPr>
        <p:spPr/>
        <p:txBody>
          <a:bodyPr/>
          <a:lstStyle/>
          <a:p>
            <a:r>
              <a:rPr lang="en-US" dirty="0"/>
              <a:t>Creating a Pod Manifest</a:t>
            </a:r>
          </a:p>
        </p:txBody>
      </p:sp>
      <p:sp>
        <p:nvSpPr>
          <p:cNvPr id="3" name="Content Placeholder 2">
            <a:extLst>
              <a:ext uri="{FF2B5EF4-FFF2-40B4-BE49-F238E27FC236}">
                <a16:creationId xmlns:a16="http://schemas.microsoft.com/office/drawing/2014/main" id="{E9D66A21-E9D2-43C1-9177-73AEF9316A36}"/>
              </a:ext>
            </a:extLst>
          </p:cNvPr>
          <p:cNvSpPr>
            <a:spLocks noGrp="1"/>
          </p:cNvSpPr>
          <p:nvPr>
            <p:ph idx="1"/>
          </p:nvPr>
        </p:nvSpPr>
        <p:spPr/>
        <p:txBody>
          <a:bodyPr/>
          <a:lstStyle/>
          <a:p>
            <a:pPr marL="0" indent="0">
              <a:buNone/>
            </a:pPr>
            <a:r>
              <a:rPr lang="en-US" dirty="0"/>
              <a:t>Pod manifests can be written using YAML or JSON, but YAML is generally preferred because it is slightly more human-editable and has the ability to add comments. </a:t>
            </a:r>
          </a:p>
          <a:p>
            <a:pPr marL="0" indent="0">
              <a:buNone/>
            </a:pPr>
            <a:r>
              <a:rPr lang="en-US" dirty="0"/>
              <a:t>Pod manifests include a couple of key fields and attributes: namely a metadata section for describing the Pod and its labels, a spec section for describing volumes, and a list of containers that will run in the Pod.</a:t>
            </a:r>
          </a:p>
          <a:p>
            <a:pPr marL="0" indent="0">
              <a:buNone/>
            </a:pPr>
            <a:r>
              <a:rPr lang="en-US" dirty="0"/>
              <a:t>A similar result can be achieved by instead writing a file named kuard-pod.yaml and then using kubectl commands to load that manifest to Kubernetes.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3243BE1-4AF9-4FF7-A807-3455D6F7A99D}"/>
                  </a:ext>
                </a:extLst>
              </p14:cNvPr>
              <p14:cNvContentPartPr/>
              <p14:nvPr/>
            </p14:nvContentPartPr>
            <p14:xfrm>
              <a:off x="2806560" y="2146320"/>
              <a:ext cx="6960240" cy="972000"/>
            </p14:xfrm>
          </p:contentPart>
        </mc:Choice>
        <mc:Fallback xmlns="">
          <p:pic>
            <p:nvPicPr>
              <p:cNvPr id="4" name="Ink 3">
                <a:extLst>
                  <a:ext uri="{FF2B5EF4-FFF2-40B4-BE49-F238E27FC236}">
                    <a16:creationId xmlns:a16="http://schemas.microsoft.com/office/drawing/2014/main" id="{E3243BE1-4AF9-4FF7-A807-3455D6F7A99D}"/>
                  </a:ext>
                </a:extLst>
              </p:cNvPr>
              <p:cNvPicPr/>
              <p:nvPr/>
            </p:nvPicPr>
            <p:blipFill>
              <a:blip r:embed="rId3"/>
              <a:stretch>
                <a:fillRect/>
              </a:stretch>
            </p:blipFill>
            <p:spPr>
              <a:xfrm>
                <a:off x="2797200" y="2136960"/>
                <a:ext cx="6978960" cy="990720"/>
              </a:xfrm>
              <a:prstGeom prst="rect">
                <a:avLst/>
              </a:prstGeom>
            </p:spPr>
          </p:pic>
        </mc:Fallback>
      </mc:AlternateContent>
    </p:spTree>
    <p:extLst>
      <p:ext uri="{BB962C8B-B14F-4D97-AF65-F5344CB8AC3E}">
        <p14:creationId xmlns:p14="http://schemas.microsoft.com/office/powerpoint/2010/main" val="288863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1428-8655-4858-8A3E-41294385146D}"/>
              </a:ext>
            </a:extLst>
          </p:cNvPr>
          <p:cNvSpPr>
            <a:spLocks noGrp="1"/>
          </p:cNvSpPr>
          <p:nvPr>
            <p:ph type="title"/>
          </p:nvPr>
        </p:nvSpPr>
        <p:spPr/>
        <p:txBody>
          <a:bodyPr/>
          <a:lstStyle/>
          <a:p>
            <a:r>
              <a:rPr lang="en-US" dirty="0"/>
              <a:t>kuard-pod.yaml</a:t>
            </a:r>
          </a:p>
        </p:txBody>
      </p:sp>
      <p:sp>
        <p:nvSpPr>
          <p:cNvPr id="3" name="Content Placeholder 2">
            <a:extLst>
              <a:ext uri="{FF2B5EF4-FFF2-40B4-BE49-F238E27FC236}">
                <a16:creationId xmlns:a16="http://schemas.microsoft.com/office/drawing/2014/main" id="{6CB65050-A1D7-415C-AB6C-14273104B3C2}"/>
              </a:ext>
            </a:extLst>
          </p:cNvPr>
          <p:cNvSpPr>
            <a:spLocks noGrp="1"/>
          </p:cNvSpPr>
          <p:nvPr>
            <p:ph idx="1"/>
          </p:nvPr>
        </p:nvSpPr>
        <p:spPr/>
        <p:txBody>
          <a:bodyPr>
            <a:normAutofit fontScale="77500" lnSpcReduction="20000"/>
          </a:bodyPr>
          <a:lstStyle/>
          <a:p>
            <a:pPr marL="0" indent="0">
              <a:buNone/>
            </a:pPr>
            <a:r>
              <a:rPr lang="en-US" dirty="0"/>
              <a:t>apiVersion: v1</a:t>
            </a:r>
          </a:p>
          <a:p>
            <a:pPr marL="0" indent="0">
              <a:buNone/>
            </a:pPr>
            <a:r>
              <a:rPr lang="en-US" dirty="0"/>
              <a:t>kind: Pod </a:t>
            </a:r>
          </a:p>
          <a:p>
            <a:pPr marL="0" indent="0">
              <a:buNone/>
            </a:pPr>
            <a:r>
              <a:rPr lang="en-US" dirty="0"/>
              <a:t>metadata: </a:t>
            </a:r>
          </a:p>
          <a:p>
            <a:pPr marL="0" indent="0">
              <a:buNone/>
            </a:pPr>
            <a:r>
              <a:rPr lang="en-US" dirty="0"/>
              <a:t> name: kuard</a:t>
            </a:r>
          </a:p>
          <a:p>
            <a:pPr marL="0" indent="0">
              <a:buNone/>
            </a:pPr>
            <a:r>
              <a:rPr lang="en-US" dirty="0"/>
              <a:t>spec: </a:t>
            </a:r>
          </a:p>
          <a:p>
            <a:pPr marL="0" indent="0">
              <a:buNone/>
            </a:pPr>
            <a:r>
              <a:rPr lang="en-US" dirty="0"/>
              <a:t> containers: </a:t>
            </a:r>
          </a:p>
          <a:p>
            <a:pPr marL="0" indent="0">
              <a:buNone/>
            </a:pPr>
            <a:r>
              <a:rPr lang="en-US" dirty="0"/>
              <a:t> - image: gcr.io/kuar-demo/kuard-amd64:blue</a:t>
            </a:r>
          </a:p>
          <a:p>
            <a:pPr marL="0" indent="0">
              <a:buNone/>
            </a:pPr>
            <a:r>
              <a:rPr lang="en-US" dirty="0"/>
              <a:t>   name: kuard </a:t>
            </a:r>
          </a:p>
          <a:p>
            <a:pPr marL="0" indent="0">
              <a:buNone/>
            </a:pPr>
            <a:r>
              <a:rPr lang="en-US" dirty="0"/>
              <a:t>   ports: </a:t>
            </a:r>
          </a:p>
          <a:p>
            <a:pPr marL="0" indent="0">
              <a:buNone/>
            </a:pPr>
            <a:r>
              <a:rPr lang="en-US" dirty="0"/>
              <a:t>    - containerPort: 8080 </a:t>
            </a:r>
          </a:p>
          <a:p>
            <a:pPr marL="0" indent="0">
              <a:buNone/>
            </a:pPr>
            <a:r>
              <a:rPr lang="en-US" dirty="0"/>
              <a:t>	  name: http </a:t>
            </a:r>
          </a:p>
          <a:p>
            <a:pPr marL="0" indent="0">
              <a:buNone/>
            </a:pPr>
            <a:r>
              <a:rPr lang="en-US" dirty="0"/>
              <a:t>	  protocol: TCP</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D815767-9FB5-41F2-9B9E-167644AD9323}"/>
                  </a:ext>
                </a:extLst>
              </p14:cNvPr>
              <p14:cNvContentPartPr/>
              <p14:nvPr/>
            </p14:nvContentPartPr>
            <p14:xfrm>
              <a:off x="-339541" y="365125"/>
              <a:ext cx="6623640" cy="5804280"/>
            </p14:xfrm>
          </p:contentPart>
        </mc:Choice>
        <mc:Fallback>
          <p:pic>
            <p:nvPicPr>
              <p:cNvPr id="4" name="Ink 3">
                <a:extLst>
                  <a:ext uri="{FF2B5EF4-FFF2-40B4-BE49-F238E27FC236}">
                    <a16:creationId xmlns:a16="http://schemas.microsoft.com/office/drawing/2014/main" id="{9D815767-9FB5-41F2-9B9E-167644AD9323}"/>
                  </a:ext>
                </a:extLst>
              </p:cNvPr>
              <p:cNvPicPr/>
              <p:nvPr/>
            </p:nvPicPr>
            <p:blipFill>
              <a:blip r:embed="rId3"/>
              <a:stretch>
                <a:fillRect/>
              </a:stretch>
            </p:blipFill>
            <p:spPr>
              <a:xfrm>
                <a:off x="-348901" y="355765"/>
                <a:ext cx="6642360" cy="5823000"/>
              </a:xfrm>
              <a:prstGeom prst="rect">
                <a:avLst/>
              </a:prstGeom>
            </p:spPr>
          </p:pic>
        </mc:Fallback>
      </mc:AlternateContent>
    </p:spTree>
    <p:extLst>
      <p:ext uri="{BB962C8B-B14F-4D97-AF65-F5344CB8AC3E}">
        <p14:creationId xmlns:p14="http://schemas.microsoft.com/office/powerpoint/2010/main" val="3052141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AB57D1-385A-46F9-B22B-BEB76DEC3EDA}"/>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Running Pods</a:t>
            </a:r>
          </a:p>
        </p:txBody>
      </p:sp>
      <p:sp>
        <p:nvSpPr>
          <p:cNvPr id="3" name="Content Placeholder 2">
            <a:extLst>
              <a:ext uri="{FF2B5EF4-FFF2-40B4-BE49-F238E27FC236}">
                <a16:creationId xmlns:a16="http://schemas.microsoft.com/office/drawing/2014/main" id="{C6538A27-18A2-420A-8B9D-8CC2442757DB}"/>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Use the kubectl apply command to launch a single instance of </a:t>
            </a:r>
            <a:r>
              <a:rPr lang="en-US" sz="2400" dirty="0" err="1"/>
              <a:t>kuard</a:t>
            </a:r>
            <a:r>
              <a:rPr lang="en-US" sz="2400" dirty="0"/>
              <a:t>:</a:t>
            </a:r>
          </a:p>
          <a:p>
            <a:pPr marL="0" indent="0">
              <a:buNone/>
            </a:pPr>
            <a:r>
              <a:rPr lang="en-US" sz="2400" dirty="0"/>
              <a:t>$ kubectl apply -f </a:t>
            </a:r>
            <a:r>
              <a:rPr lang="en-US" sz="2400" dirty="0" err="1"/>
              <a:t>kuard-pod.yaml</a:t>
            </a:r>
            <a:endParaRPr lang="en-US" sz="2400" dirty="0"/>
          </a:p>
          <a:p>
            <a:pPr marL="0" indent="0">
              <a:buNone/>
            </a:pPr>
            <a:endParaRPr lang="en-US" sz="2400" dirty="0"/>
          </a:p>
          <a:p>
            <a:pPr marL="0" indent="0">
              <a:buNone/>
            </a:pPr>
            <a:r>
              <a:rPr lang="en-US" sz="2400" dirty="0"/>
              <a:t>The Pod manifest will be submitted to the Kubernetes API server. The Kubernetes system will then schedule that Pod to run on a healthy node in the cluster, where it will be monitored by the </a:t>
            </a:r>
            <a:r>
              <a:rPr lang="en-US" sz="2400" dirty="0" err="1"/>
              <a:t>kubelet</a:t>
            </a:r>
            <a:r>
              <a:rPr lang="en-US" sz="2400" dirty="0"/>
              <a:t> daemon process.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148531-DE3F-4409-ACE5-2617F094FF78}"/>
                  </a:ext>
                </a:extLst>
              </p14:cNvPr>
              <p14:cNvContentPartPr/>
              <p14:nvPr/>
            </p14:nvContentPartPr>
            <p14:xfrm>
              <a:off x="1663560" y="3924360"/>
              <a:ext cx="4229640" cy="273240"/>
            </p14:xfrm>
          </p:contentPart>
        </mc:Choice>
        <mc:Fallback xmlns="">
          <p:pic>
            <p:nvPicPr>
              <p:cNvPr id="4" name="Ink 3">
                <a:extLst>
                  <a:ext uri="{FF2B5EF4-FFF2-40B4-BE49-F238E27FC236}">
                    <a16:creationId xmlns:a16="http://schemas.microsoft.com/office/drawing/2014/main" id="{D1148531-DE3F-4409-ACE5-2617F094FF78}"/>
                  </a:ext>
                </a:extLst>
              </p:cNvPr>
              <p:cNvPicPr/>
              <p:nvPr/>
            </p:nvPicPr>
            <p:blipFill>
              <a:blip r:embed="rId3"/>
              <a:stretch>
                <a:fillRect/>
              </a:stretch>
            </p:blipFill>
            <p:spPr>
              <a:xfrm>
                <a:off x="1654200" y="3915000"/>
                <a:ext cx="4248360" cy="291960"/>
              </a:xfrm>
              <a:prstGeom prst="rect">
                <a:avLst/>
              </a:prstGeom>
            </p:spPr>
          </p:pic>
        </mc:Fallback>
      </mc:AlternateContent>
    </p:spTree>
    <p:extLst>
      <p:ext uri="{BB962C8B-B14F-4D97-AF65-F5344CB8AC3E}">
        <p14:creationId xmlns:p14="http://schemas.microsoft.com/office/powerpoint/2010/main" val="4014861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2C45F7C-8E06-44D4-8525-787D5E3F0353}"/>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Listing Pods</a:t>
            </a:r>
          </a:p>
        </p:txBody>
      </p:sp>
      <p:sp>
        <p:nvSpPr>
          <p:cNvPr id="3" name="Content Placeholder 2">
            <a:extLst>
              <a:ext uri="{FF2B5EF4-FFF2-40B4-BE49-F238E27FC236}">
                <a16:creationId xmlns:a16="http://schemas.microsoft.com/office/drawing/2014/main" id="{8BF315C7-C42B-415B-8187-5519123E6DD0}"/>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Using the kubectl command-line tool, we can list all Pods running in the cluster. </a:t>
            </a:r>
          </a:p>
          <a:p>
            <a:pPr marL="0" indent="0">
              <a:buNone/>
            </a:pPr>
            <a:r>
              <a:rPr lang="en-US" sz="2400" dirty="0"/>
              <a:t>	$ kubectl get pods</a:t>
            </a:r>
          </a:p>
          <a:p>
            <a:pPr marL="0" indent="0">
              <a:buNone/>
            </a:pPr>
            <a:r>
              <a:rPr lang="en-US" sz="2400" dirty="0"/>
              <a:t>            NAME   READY   STATUS    RESTARTS   AGE</a:t>
            </a:r>
          </a:p>
          <a:p>
            <a:pPr marL="0" indent="0">
              <a:buNone/>
            </a:pPr>
            <a:r>
              <a:rPr lang="en-US" sz="2400" dirty="0"/>
              <a:t>              kuard   1/1       Running    0                  44</a:t>
            </a:r>
          </a:p>
        </p:txBody>
      </p:sp>
    </p:spTree>
    <p:extLst>
      <p:ext uri="{BB962C8B-B14F-4D97-AF65-F5344CB8AC3E}">
        <p14:creationId xmlns:p14="http://schemas.microsoft.com/office/powerpoint/2010/main" val="2746358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0A0E1C-06EA-472B-B58E-E35E52F2149B}"/>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Pod Details</a:t>
            </a:r>
          </a:p>
        </p:txBody>
      </p:sp>
      <p:sp>
        <p:nvSpPr>
          <p:cNvPr id="3" name="Content Placeholder 2">
            <a:extLst>
              <a:ext uri="{FF2B5EF4-FFF2-40B4-BE49-F238E27FC236}">
                <a16:creationId xmlns:a16="http://schemas.microsoft.com/office/drawing/2014/main" id="{4D57FC0F-CABA-497E-9E08-6EB4EC4AED1B}"/>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To find out more information about a Pod (or any Kubernetes object) you can use the kubectl describe command. </a:t>
            </a:r>
          </a:p>
          <a:p>
            <a:pPr marL="0" indent="0">
              <a:buNone/>
            </a:pPr>
            <a:r>
              <a:rPr lang="en-US" sz="2400" dirty="0"/>
              <a:t>For example, to describe the Pod we previously created, you can run:</a:t>
            </a:r>
          </a:p>
          <a:p>
            <a:pPr marL="0" indent="0">
              <a:buNone/>
            </a:pPr>
            <a:r>
              <a:rPr lang="en-US" sz="2400" dirty="0"/>
              <a:t>$ kubectl describe pods kuard</a:t>
            </a:r>
          </a:p>
          <a:p>
            <a:pPr marL="0" indent="0">
              <a:buNone/>
            </a:pPr>
            <a:r>
              <a:rPr lang="en-US" sz="2400" dirty="0"/>
              <a:t>This outputs a bunch of information about the Pod in different sections. </a:t>
            </a:r>
          </a:p>
          <a:p>
            <a:pPr marL="0" indent="0">
              <a:buNone/>
            </a:pPr>
            <a:endParaRPr lang="en-US" sz="2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C84C3B2-DC41-45E4-8781-D620C09A6279}"/>
                  </a:ext>
                </a:extLst>
              </p14:cNvPr>
              <p14:cNvContentPartPr/>
              <p14:nvPr/>
            </p14:nvContentPartPr>
            <p14:xfrm>
              <a:off x="3092400" y="4356000"/>
              <a:ext cx="2476800" cy="305280"/>
            </p14:xfrm>
          </p:contentPart>
        </mc:Choice>
        <mc:Fallback xmlns="">
          <p:pic>
            <p:nvPicPr>
              <p:cNvPr id="4" name="Ink 3">
                <a:extLst>
                  <a:ext uri="{FF2B5EF4-FFF2-40B4-BE49-F238E27FC236}">
                    <a16:creationId xmlns:a16="http://schemas.microsoft.com/office/drawing/2014/main" id="{BC84C3B2-DC41-45E4-8781-D620C09A6279}"/>
                  </a:ext>
                </a:extLst>
              </p:cNvPr>
              <p:cNvPicPr/>
              <p:nvPr/>
            </p:nvPicPr>
            <p:blipFill>
              <a:blip r:embed="rId3"/>
              <a:stretch>
                <a:fillRect/>
              </a:stretch>
            </p:blipFill>
            <p:spPr>
              <a:xfrm>
                <a:off x="3083040" y="4346640"/>
                <a:ext cx="2495520" cy="324000"/>
              </a:xfrm>
              <a:prstGeom prst="rect">
                <a:avLst/>
              </a:prstGeom>
            </p:spPr>
          </p:pic>
        </mc:Fallback>
      </mc:AlternateContent>
    </p:spTree>
    <p:extLst>
      <p:ext uri="{BB962C8B-B14F-4D97-AF65-F5344CB8AC3E}">
        <p14:creationId xmlns:p14="http://schemas.microsoft.com/office/powerpoint/2010/main" val="1158157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8C22987-4580-47FB-9A98-31942EFB641D}"/>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Deleting a Pod</a:t>
            </a:r>
          </a:p>
        </p:txBody>
      </p:sp>
      <p:sp>
        <p:nvSpPr>
          <p:cNvPr id="3" name="Content Placeholder 2">
            <a:extLst>
              <a:ext uri="{FF2B5EF4-FFF2-40B4-BE49-F238E27FC236}">
                <a16:creationId xmlns:a16="http://schemas.microsoft.com/office/drawing/2014/main" id="{60C751ED-3D5D-4691-8EA2-E12CD129755D}"/>
              </a:ext>
            </a:extLst>
          </p:cNvPr>
          <p:cNvSpPr>
            <a:spLocks noGrp="1"/>
          </p:cNvSpPr>
          <p:nvPr>
            <p:ph idx="1"/>
          </p:nvPr>
        </p:nvSpPr>
        <p:spPr>
          <a:xfrm>
            <a:off x="1367624" y="2490436"/>
            <a:ext cx="9708995" cy="3567173"/>
          </a:xfrm>
        </p:spPr>
        <p:txBody>
          <a:bodyPr anchor="ctr">
            <a:normAutofit/>
          </a:bodyPr>
          <a:lstStyle/>
          <a:p>
            <a:pPr marL="0" indent="0">
              <a:buNone/>
            </a:pPr>
            <a:r>
              <a:rPr lang="en-US" sz="2200" dirty="0"/>
              <a:t>When it is time to delete a Pod, you can delete it either by name:</a:t>
            </a:r>
          </a:p>
          <a:p>
            <a:pPr marL="0" indent="0">
              <a:buNone/>
            </a:pPr>
            <a:r>
              <a:rPr lang="en-US" sz="2200" dirty="0"/>
              <a:t>$ kubectl delete pods/</a:t>
            </a:r>
            <a:r>
              <a:rPr lang="en-US" sz="2200" dirty="0" err="1"/>
              <a:t>kuard</a:t>
            </a:r>
            <a:r>
              <a:rPr lang="en-US" sz="2200" dirty="0"/>
              <a:t> </a:t>
            </a:r>
          </a:p>
          <a:p>
            <a:pPr marL="0" indent="0">
              <a:buNone/>
            </a:pPr>
            <a:r>
              <a:rPr lang="en-US" sz="2200" dirty="0"/>
              <a:t>or </a:t>
            </a:r>
          </a:p>
          <a:p>
            <a:pPr marL="0" indent="0">
              <a:buNone/>
            </a:pPr>
            <a:r>
              <a:rPr lang="en-US" sz="2200" dirty="0"/>
              <a:t>using the same file that you used to create it:</a:t>
            </a:r>
          </a:p>
          <a:p>
            <a:pPr marL="0" indent="0">
              <a:buNone/>
            </a:pPr>
            <a:r>
              <a:rPr lang="en-US" sz="2200" dirty="0"/>
              <a:t>$ kubectl delete -f </a:t>
            </a:r>
            <a:r>
              <a:rPr lang="en-US" sz="2200" dirty="0" err="1"/>
              <a:t>kuard-pod.yaml</a:t>
            </a:r>
            <a:endParaRPr lang="en-US" sz="2200" dirty="0"/>
          </a:p>
          <a:p>
            <a:pPr marL="0" indent="0">
              <a:buNone/>
            </a:pPr>
            <a:r>
              <a:rPr lang="en-US" sz="2200" dirty="0"/>
              <a:t>When a Pod is deleted, it is not immediately killed. Instead, if you run kubectl get pods you will see that the Pod is in the Terminating state. All Pods have a termination grace period. By default, this is 30 seconds. When a Pod is transitioned to Terminating it no longer receives new requests. </a:t>
            </a:r>
          </a:p>
        </p:txBody>
      </p:sp>
    </p:spTree>
    <p:extLst>
      <p:ext uri="{BB962C8B-B14F-4D97-AF65-F5344CB8AC3E}">
        <p14:creationId xmlns:p14="http://schemas.microsoft.com/office/powerpoint/2010/main" val="3783588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AE0B780-FE5D-42F0-B105-F09307218671}"/>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Accessing Your Pod</a:t>
            </a:r>
          </a:p>
        </p:txBody>
      </p:sp>
      <p:sp>
        <p:nvSpPr>
          <p:cNvPr id="3" name="Content Placeholder 2">
            <a:extLst>
              <a:ext uri="{FF2B5EF4-FFF2-40B4-BE49-F238E27FC236}">
                <a16:creationId xmlns:a16="http://schemas.microsoft.com/office/drawing/2014/main" id="{9BDADC81-8FE1-42F9-B15E-978860A8F546}"/>
              </a:ext>
            </a:extLst>
          </p:cNvPr>
          <p:cNvSpPr>
            <a:spLocks noGrp="1"/>
          </p:cNvSpPr>
          <p:nvPr>
            <p:ph idx="1"/>
          </p:nvPr>
        </p:nvSpPr>
        <p:spPr>
          <a:xfrm>
            <a:off x="1367624" y="2490436"/>
            <a:ext cx="9708995" cy="3567173"/>
          </a:xfrm>
        </p:spPr>
        <p:txBody>
          <a:bodyPr anchor="ctr">
            <a:normAutofit/>
          </a:bodyPr>
          <a:lstStyle/>
          <a:p>
            <a:pPr marL="0" indent="0">
              <a:buNone/>
            </a:pPr>
            <a:r>
              <a:rPr lang="en-US" sz="1700" dirty="0"/>
              <a:t>Now that your Pod is running, you’re going to want to access it for a variety of rea‐sons. You may want to load the web service that is running in the Pod. You may want to view its logs to debug a problem that you are seeing, or even execute other com‐mands in the context of the Pod to help debug. </a:t>
            </a:r>
          </a:p>
          <a:p>
            <a:pPr marL="0" indent="0">
              <a:buNone/>
            </a:pPr>
            <a:r>
              <a:rPr lang="en-US" sz="1700" b="1" dirty="0"/>
              <a:t>Using Port Forwarding</a:t>
            </a:r>
          </a:p>
          <a:p>
            <a:pPr marL="0" indent="0">
              <a:buNone/>
            </a:pPr>
            <a:r>
              <a:rPr lang="en-US" sz="1700" dirty="0"/>
              <a:t>To use the port-forwarding support built into the Kubernetes API and command-line tools. When you run:</a:t>
            </a:r>
          </a:p>
          <a:p>
            <a:pPr marL="0" indent="0">
              <a:buNone/>
            </a:pPr>
            <a:r>
              <a:rPr lang="en-US" sz="1700" dirty="0"/>
              <a:t>$ kubectl port-forward kuard 8080:8080</a:t>
            </a:r>
          </a:p>
          <a:p>
            <a:pPr marL="0" indent="0">
              <a:buNone/>
            </a:pPr>
            <a:r>
              <a:rPr lang="en-US" sz="1700" dirty="0"/>
              <a:t>a secure tunnel is created from your local machine, through the Kubernetes master, to the instance of the Pod running on one of the worker nodes</a:t>
            </a:r>
          </a:p>
          <a:p>
            <a:pPr marL="0" indent="0">
              <a:buNone/>
            </a:pPr>
            <a:r>
              <a:rPr lang="en-US" sz="1700" dirty="0"/>
              <a:t>As long as the port-forward command is still running, you can access the Pod (in this case the kuard web interface) at http://localhost:8080.</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7FF78DE-6371-4B49-9E8E-BFD9BAC26BC3}"/>
                  </a:ext>
                </a:extLst>
              </p14:cNvPr>
              <p14:cNvContentPartPr/>
              <p14:nvPr/>
            </p14:nvContentPartPr>
            <p14:xfrm>
              <a:off x="1765440" y="4451400"/>
              <a:ext cx="3353040" cy="171720"/>
            </p14:xfrm>
          </p:contentPart>
        </mc:Choice>
        <mc:Fallback xmlns="">
          <p:pic>
            <p:nvPicPr>
              <p:cNvPr id="4" name="Ink 3">
                <a:extLst>
                  <a:ext uri="{FF2B5EF4-FFF2-40B4-BE49-F238E27FC236}">
                    <a16:creationId xmlns:a16="http://schemas.microsoft.com/office/drawing/2014/main" id="{27FF78DE-6371-4B49-9E8E-BFD9BAC26BC3}"/>
                  </a:ext>
                </a:extLst>
              </p:cNvPr>
              <p:cNvPicPr/>
              <p:nvPr/>
            </p:nvPicPr>
            <p:blipFill>
              <a:blip r:embed="rId3"/>
              <a:stretch>
                <a:fillRect/>
              </a:stretch>
            </p:blipFill>
            <p:spPr>
              <a:xfrm>
                <a:off x="1756080" y="4442040"/>
                <a:ext cx="3371760" cy="190440"/>
              </a:xfrm>
              <a:prstGeom prst="rect">
                <a:avLst/>
              </a:prstGeom>
            </p:spPr>
          </p:pic>
        </mc:Fallback>
      </mc:AlternateContent>
    </p:spTree>
    <p:extLst>
      <p:ext uri="{BB962C8B-B14F-4D97-AF65-F5344CB8AC3E}">
        <p14:creationId xmlns:p14="http://schemas.microsoft.com/office/powerpoint/2010/main" val="392275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E5CCC0C-EE77-4B03-8DE4-5821ABEBD0C1}"/>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Getting More Info with Logs</a:t>
            </a:r>
          </a:p>
        </p:txBody>
      </p:sp>
      <p:sp>
        <p:nvSpPr>
          <p:cNvPr id="3" name="Content Placeholder 2">
            <a:extLst>
              <a:ext uri="{FF2B5EF4-FFF2-40B4-BE49-F238E27FC236}">
                <a16:creationId xmlns:a16="http://schemas.microsoft.com/office/drawing/2014/main" id="{4BBAAA12-FB6E-482D-9900-D7F3591092F1}"/>
              </a:ext>
            </a:extLst>
          </p:cNvPr>
          <p:cNvSpPr>
            <a:spLocks noGrp="1"/>
          </p:cNvSpPr>
          <p:nvPr>
            <p:ph idx="1"/>
          </p:nvPr>
        </p:nvSpPr>
        <p:spPr>
          <a:xfrm>
            <a:off x="1367624" y="2490436"/>
            <a:ext cx="9708995" cy="3567173"/>
          </a:xfrm>
        </p:spPr>
        <p:txBody>
          <a:bodyPr anchor="ctr">
            <a:normAutofit/>
          </a:bodyPr>
          <a:lstStyle/>
          <a:p>
            <a:pPr marL="0" indent="0">
              <a:buNone/>
            </a:pPr>
            <a:r>
              <a:rPr lang="en-US" sz="2200" dirty="0"/>
              <a:t>When your application needs debugging, it’s helpful to be able to dig deeper than describe to understand what the application is doing. Kubernetes provides two com‐mands for debugging running containers. The kubectl logs command downloads the current logs from the running instance:</a:t>
            </a:r>
          </a:p>
          <a:p>
            <a:pPr marL="0" indent="0">
              <a:buNone/>
            </a:pPr>
            <a:r>
              <a:rPr lang="en-US" sz="2200" dirty="0"/>
              <a:t>$ kubectl logs </a:t>
            </a:r>
            <a:r>
              <a:rPr lang="en-US" sz="2200" dirty="0" err="1"/>
              <a:t>kuard</a:t>
            </a:r>
            <a:endParaRPr lang="en-US" sz="2200" dirty="0"/>
          </a:p>
          <a:p>
            <a:pPr marL="0" indent="0">
              <a:buNone/>
            </a:pPr>
            <a:r>
              <a:rPr lang="en-US" sz="2200" dirty="0"/>
              <a:t>Adding the -f flag will cause you to continuously stream logs.</a:t>
            </a:r>
          </a:p>
          <a:p>
            <a:pPr marL="0" indent="0">
              <a:buNone/>
            </a:pPr>
            <a:r>
              <a:rPr lang="en-US" sz="2200" dirty="0"/>
              <a:t>The kubectl logs command always tries to get logs from the currently running container. Adding the --previous flag will get logs from a previous instance of the container. This is useful, for example, if your containers are continuously restarting due to a problem at container startup.</a:t>
            </a:r>
          </a:p>
        </p:txBody>
      </p:sp>
    </p:spTree>
    <p:extLst>
      <p:ext uri="{BB962C8B-B14F-4D97-AF65-F5344CB8AC3E}">
        <p14:creationId xmlns:p14="http://schemas.microsoft.com/office/powerpoint/2010/main" val="720594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3CFCFA3-8E21-4881-95D4-0277E9D70ACE}"/>
              </a:ext>
            </a:extLst>
          </p:cNvPr>
          <p:cNvSpPr>
            <a:spLocks noGrp="1"/>
          </p:cNvSpPr>
          <p:nvPr>
            <p:ph type="title"/>
          </p:nvPr>
        </p:nvSpPr>
        <p:spPr>
          <a:xfrm>
            <a:off x="1018003" y="940067"/>
            <a:ext cx="10306520" cy="1325563"/>
          </a:xfrm>
        </p:spPr>
        <p:txBody>
          <a:bodyPr>
            <a:normAutofit/>
          </a:bodyPr>
          <a:lstStyle/>
          <a:p>
            <a:r>
              <a:rPr lang="en-US" sz="4000" b="1" u="sng" dirty="0">
                <a:solidFill>
                  <a:srgbClr val="FFFFFF"/>
                </a:solidFill>
              </a:rPr>
              <a:t>Kubernetes Architecture and Concepts</a:t>
            </a:r>
            <a:br>
              <a:rPr lang="en-US" sz="4000" b="1" dirty="0">
                <a:solidFill>
                  <a:srgbClr val="FFFFFF"/>
                </a:solidFill>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9B01D31B-D8EE-4B9F-BF50-3A30D4360BE0}"/>
              </a:ext>
            </a:extLst>
          </p:cNvPr>
          <p:cNvSpPr>
            <a:spLocks noGrp="1"/>
          </p:cNvSpPr>
          <p:nvPr>
            <p:ph idx="1"/>
          </p:nvPr>
        </p:nvSpPr>
        <p:spPr>
          <a:xfrm>
            <a:off x="1424904" y="2494450"/>
            <a:ext cx="4053545" cy="3563159"/>
          </a:xfrm>
        </p:spPr>
        <p:txBody>
          <a:bodyPr>
            <a:normAutofit/>
          </a:bodyPr>
          <a:lstStyle/>
          <a:p>
            <a:pPr marL="0" indent="0">
              <a:buNone/>
            </a:pPr>
            <a:r>
              <a:rPr lang="en-US" sz="2400" dirty="0"/>
              <a:t>From a high level, a Kubernetes environment consists of a </a:t>
            </a:r>
            <a:r>
              <a:rPr lang="en-US" sz="2400" b="1" dirty="0"/>
              <a:t>control plane (master)</a:t>
            </a:r>
            <a:r>
              <a:rPr lang="en-US" sz="2400" dirty="0"/>
              <a:t>, a </a:t>
            </a:r>
            <a:r>
              <a:rPr lang="en-US" sz="2400" b="1" dirty="0"/>
              <a:t>distributed storage system</a:t>
            </a:r>
            <a:r>
              <a:rPr lang="en-US" sz="2400" dirty="0"/>
              <a:t> for keeping the cluster state consistent (</a:t>
            </a:r>
            <a:r>
              <a:rPr lang="en-US" sz="2400" b="1" dirty="0"/>
              <a:t>etcd</a:t>
            </a:r>
            <a:r>
              <a:rPr lang="en-US" sz="2400" dirty="0"/>
              <a:t>), and a number of </a:t>
            </a:r>
            <a:r>
              <a:rPr lang="en-US" sz="2400" b="1" dirty="0"/>
              <a:t>Worker nodes.</a:t>
            </a:r>
            <a:endParaRPr lang="en-US" sz="2400" dirty="0"/>
          </a:p>
          <a:p>
            <a:pPr marL="0" indent="0">
              <a:buNone/>
            </a:pPr>
            <a:endParaRPr lang="en-US" sz="2400" dirty="0"/>
          </a:p>
        </p:txBody>
      </p:sp>
      <p:pic>
        <p:nvPicPr>
          <p:cNvPr id="17" name="Picture 16" descr="Kubernetes Architecture">
            <a:extLst>
              <a:ext uri="{FF2B5EF4-FFF2-40B4-BE49-F238E27FC236}">
                <a16:creationId xmlns:a16="http://schemas.microsoft.com/office/drawing/2014/main" id="{B090971D-51D8-483E-A482-93227AA71278}"/>
              </a:ext>
            </a:extLst>
          </p:cNvPr>
          <p:cNvPicPr/>
          <p:nvPr/>
        </p:nvPicPr>
        <p:blipFill rotWithShape="1">
          <a:blip r:embed="rId2" cstate="print">
            <a:extLst>
              <a:ext uri="{28A0092B-C50C-407E-A947-70E740481C1C}">
                <a14:useLocalDpi xmlns:a14="http://schemas.microsoft.com/office/drawing/2010/main" val="0"/>
              </a:ext>
            </a:extLst>
          </a:blip>
          <a:srcRect l="13829" r="5306" b="-3"/>
          <a:stretch/>
        </p:blipFill>
        <p:spPr bwMode="auto">
          <a:xfrm>
            <a:off x="6098892" y="2492376"/>
            <a:ext cx="4802404" cy="3563372"/>
          </a:xfrm>
          <a:prstGeom prst="rect">
            <a:avLst/>
          </a:prstGeom>
          <a:noFill/>
        </p:spPr>
      </p:pic>
    </p:spTree>
    <p:extLst>
      <p:ext uri="{BB962C8B-B14F-4D97-AF65-F5344CB8AC3E}">
        <p14:creationId xmlns:p14="http://schemas.microsoft.com/office/powerpoint/2010/main" val="3745903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1CCF44F-8108-4D0A-AED7-D3C8F2FF188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Running Commands in Your Container with exec</a:t>
            </a:r>
          </a:p>
        </p:txBody>
      </p:sp>
      <p:sp>
        <p:nvSpPr>
          <p:cNvPr id="3" name="Content Placeholder 2">
            <a:extLst>
              <a:ext uri="{FF2B5EF4-FFF2-40B4-BE49-F238E27FC236}">
                <a16:creationId xmlns:a16="http://schemas.microsoft.com/office/drawing/2014/main" id="{516FB2A4-1BC4-48BD-AB48-E45F00DC3658}"/>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Sometimes logs are insufficient, and to truly determine what’s going on you need to execute commands in the context of the container itself. To do this you can use:</a:t>
            </a:r>
          </a:p>
          <a:p>
            <a:pPr marL="0" indent="0">
              <a:buNone/>
            </a:pPr>
            <a:r>
              <a:rPr lang="en-US" sz="2400" dirty="0"/>
              <a:t>$ kubectl exec kuard date </a:t>
            </a:r>
          </a:p>
          <a:p>
            <a:pPr marL="0" indent="0">
              <a:buNone/>
            </a:pPr>
            <a:r>
              <a:rPr lang="en-US" sz="2400" dirty="0"/>
              <a:t>You can also get an interactive session by adding the -it flags:</a:t>
            </a:r>
          </a:p>
          <a:p>
            <a:pPr marL="0" indent="0">
              <a:buNone/>
            </a:pPr>
            <a:r>
              <a:rPr lang="en-US" sz="2400" dirty="0"/>
              <a:t>$ kubectl exec -it </a:t>
            </a:r>
            <a:r>
              <a:rPr lang="en-US" sz="2400" dirty="0" err="1"/>
              <a:t>kuard</a:t>
            </a:r>
            <a:r>
              <a:rPr lang="en-US" sz="2400" dirty="0"/>
              <a:t> bash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8C39D64-8F38-45E3-965B-B52EC5E0946B}"/>
                  </a:ext>
                </a:extLst>
              </p14:cNvPr>
              <p14:cNvContentPartPr/>
              <p14:nvPr/>
            </p14:nvContentPartPr>
            <p14:xfrm>
              <a:off x="1803240" y="4483080"/>
              <a:ext cx="2616840" cy="305280"/>
            </p14:xfrm>
          </p:contentPart>
        </mc:Choice>
        <mc:Fallback xmlns="">
          <p:pic>
            <p:nvPicPr>
              <p:cNvPr id="4" name="Ink 3">
                <a:extLst>
                  <a:ext uri="{FF2B5EF4-FFF2-40B4-BE49-F238E27FC236}">
                    <a16:creationId xmlns:a16="http://schemas.microsoft.com/office/drawing/2014/main" id="{28C39D64-8F38-45E3-965B-B52EC5E0946B}"/>
                  </a:ext>
                </a:extLst>
              </p:cNvPr>
              <p:cNvPicPr/>
              <p:nvPr/>
            </p:nvPicPr>
            <p:blipFill>
              <a:blip r:embed="rId3"/>
              <a:stretch>
                <a:fillRect/>
              </a:stretch>
            </p:blipFill>
            <p:spPr>
              <a:xfrm>
                <a:off x="1793880" y="4473720"/>
                <a:ext cx="2635560" cy="324000"/>
              </a:xfrm>
              <a:prstGeom prst="rect">
                <a:avLst/>
              </a:prstGeom>
            </p:spPr>
          </p:pic>
        </mc:Fallback>
      </mc:AlternateContent>
    </p:spTree>
    <p:extLst>
      <p:ext uri="{BB962C8B-B14F-4D97-AF65-F5344CB8AC3E}">
        <p14:creationId xmlns:p14="http://schemas.microsoft.com/office/powerpoint/2010/main" val="3948496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CF513F9-2E9E-4DC5-B6EE-2C84C2C9818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Copying Files to and from Containers</a:t>
            </a:r>
          </a:p>
        </p:txBody>
      </p:sp>
      <p:sp>
        <p:nvSpPr>
          <p:cNvPr id="3" name="Content Placeholder 2">
            <a:extLst>
              <a:ext uri="{FF2B5EF4-FFF2-40B4-BE49-F238E27FC236}">
                <a16:creationId xmlns:a16="http://schemas.microsoft.com/office/drawing/2014/main" id="{3D3922B8-58DB-4DAA-AB14-D0DADF48BB98}"/>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At times you may need to copy files from a remote container to a local machine for more in-depth exploration. </a:t>
            </a:r>
          </a:p>
          <a:p>
            <a:pPr marL="0" indent="0">
              <a:buNone/>
            </a:pPr>
            <a:endParaRPr lang="en-US" sz="2400" dirty="0"/>
          </a:p>
          <a:p>
            <a:pPr marL="0" indent="0">
              <a:buNone/>
            </a:pPr>
            <a:r>
              <a:rPr lang="en-US" sz="2400" dirty="0"/>
              <a:t>$ kubectl cp $HOME/config.txt &lt;pod-name&gt;:/config.txt</a:t>
            </a:r>
          </a:p>
          <a:p>
            <a:pPr marL="0" indent="0">
              <a:buNone/>
            </a:pPr>
            <a:endParaRPr lang="en-US" sz="2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A70B1A-A531-47C1-B522-C49632E9926D}"/>
                  </a:ext>
                </a:extLst>
              </p14:cNvPr>
              <p14:cNvContentPartPr/>
              <p14:nvPr/>
            </p14:nvContentPartPr>
            <p14:xfrm>
              <a:off x="1746360" y="4724280"/>
              <a:ext cx="6077160" cy="330840"/>
            </p14:xfrm>
          </p:contentPart>
        </mc:Choice>
        <mc:Fallback xmlns="">
          <p:pic>
            <p:nvPicPr>
              <p:cNvPr id="4" name="Ink 3">
                <a:extLst>
                  <a:ext uri="{FF2B5EF4-FFF2-40B4-BE49-F238E27FC236}">
                    <a16:creationId xmlns:a16="http://schemas.microsoft.com/office/drawing/2014/main" id="{7FA70B1A-A531-47C1-B522-C49632E9926D}"/>
                  </a:ext>
                </a:extLst>
              </p:cNvPr>
              <p:cNvPicPr/>
              <p:nvPr/>
            </p:nvPicPr>
            <p:blipFill>
              <a:blip r:embed="rId3"/>
              <a:stretch>
                <a:fillRect/>
              </a:stretch>
            </p:blipFill>
            <p:spPr>
              <a:xfrm>
                <a:off x="1737000" y="4714920"/>
                <a:ext cx="6095880" cy="349560"/>
              </a:xfrm>
              <a:prstGeom prst="rect">
                <a:avLst/>
              </a:prstGeom>
            </p:spPr>
          </p:pic>
        </mc:Fallback>
      </mc:AlternateContent>
    </p:spTree>
    <p:extLst>
      <p:ext uri="{BB962C8B-B14F-4D97-AF65-F5344CB8AC3E}">
        <p14:creationId xmlns:p14="http://schemas.microsoft.com/office/powerpoint/2010/main" val="440290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EC05BBD-3CAF-4BB8-831B-C9EDB978015B}"/>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Health Checks</a:t>
            </a:r>
          </a:p>
        </p:txBody>
      </p:sp>
      <p:sp>
        <p:nvSpPr>
          <p:cNvPr id="3" name="Content Placeholder 2">
            <a:extLst>
              <a:ext uri="{FF2B5EF4-FFF2-40B4-BE49-F238E27FC236}">
                <a16:creationId xmlns:a16="http://schemas.microsoft.com/office/drawing/2014/main" id="{E3EA72D7-3DCB-4529-96A3-0BF21ADF09B5}"/>
              </a:ext>
            </a:extLst>
          </p:cNvPr>
          <p:cNvSpPr>
            <a:spLocks noGrp="1"/>
          </p:cNvSpPr>
          <p:nvPr>
            <p:ph idx="1"/>
          </p:nvPr>
        </p:nvSpPr>
        <p:spPr>
          <a:xfrm>
            <a:off x="1367624" y="2490436"/>
            <a:ext cx="9708995" cy="3567173"/>
          </a:xfrm>
        </p:spPr>
        <p:txBody>
          <a:bodyPr anchor="ctr">
            <a:normAutofit/>
          </a:bodyPr>
          <a:lstStyle/>
          <a:p>
            <a:pPr marL="0" indent="0">
              <a:buNone/>
            </a:pPr>
            <a:r>
              <a:rPr lang="en-US" sz="2000"/>
              <a:t>When you run your application as a container in Kubernetes, it is automatically kept alive for you using a process health check. </a:t>
            </a:r>
          </a:p>
          <a:p>
            <a:pPr marL="0" indent="0">
              <a:buNone/>
            </a:pPr>
            <a:r>
              <a:rPr lang="en-US" sz="2000"/>
              <a:t>This health check simply ensures that the main process of your application is always running. If it isn’t, Kubernetes restarts it. However, in most cases, a simple process check is insufficient. For example, if your process has deadlocked and is unable to serve requests, a process health check will still believe that your application is healthy since its process is still running. </a:t>
            </a:r>
          </a:p>
          <a:p>
            <a:pPr marL="0" indent="0">
              <a:buNone/>
            </a:pPr>
            <a:r>
              <a:rPr lang="en-US" sz="2000"/>
              <a:t>To address this, Kubernetes introduced health checks for application liveness. </a:t>
            </a:r>
          </a:p>
          <a:p>
            <a:pPr marL="0" indent="0">
              <a:buNone/>
            </a:pPr>
            <a:r>
              <a:rPr lang="en-US" sz="2000"/>
              <a:t>Liveness health checks run application-specific logic (e.g., loading a web page) to verify that the application is not just still running, but is functioning properly. Since these liveness health checks are application-specific, you have to define them in your Pod manifest.</a:t>
            </a:r>
          </a:p>
        </p:txBody>
      </p:sp>
    </p:spTree>
    <p:extLst>
      <p:ext uri="{BB962C8B-B14F-4D97-AF65-F5344CB8AC3E}">
        <p14:creationId xmlns:p14="http://schemas.microsoft.com/office/powerpoint/2010/main" val="2030546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4731E7C-CB20-4DC5-97B4-B35E21670D76}"/>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Liveness Probe</a:t>
            </a:r>
          </a:p>
        </p:txBody>
      </p:sp>
      <p:sp>
        <p:nvSpPr>
          <p:cNvPr id="3" name="Content Placeholder 2">
            <a:extLst>
              <a:ext uri="{FF2B5EF4-FFF2-40B4-BE49-F238E27FC236}">
                <a16:creationId xmlns:a16="http://schemas.microsoft.com/office/drawing/2014/main" id="{4338BE61-26F9-4D3A-A39D-9BD12938C28B}"/>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Once the kuard process is up and running, we need a way to confirm that it is actually healthy and shouldn’t be restarted. Liveness probes are defined per container, which means each container inside a Pod is health-checked separately.</a:t>
            </a:r>
          </a:p>
          <a:p>
            <a:pPr marL="0" indent="0">
              <a:buNone/>
            </a:pPr>
            <a:r>
              <a:rPr lang="en-US" sz="2400" dirty="0"/>
              <a:t>we add a liveness probe to our kuard container, which runs an </a:t>
            </a:r>
            <a:r>
              <a:rPr lang="en-US" sz="2400" dirty="0" err="1"/>
              <a:t>HTTPrequest</a:t>
            </a:r>
            <a:r>
              <a:rPr lang="en-US" sz="2400" dirty="0"/>
              <a:t> against the /healthy path on our container.</a:t>
            </a:r>
          </a:p>
        </p:txBody>
      </p:sp>
    </p:spTree>
    <p:extLst>
      <p:ext uri="{BB962C8B-B14F-4D97-AF65-F5344CB8AC3E}">
        <p14:creationId xmlns:p14="http://schemas.microsoft.com/office/powerpoint/2010/main" val="3401695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98DE-29A3-4461-BFAF-9D646821944A}"/>
              </a:ext>
            </a:extLst>
          </p:cNvPr>
          <p:cNvSpPr>
            <a:spLocks noGrp="1"/>
          </p:cNvSpPr>
          <p:nvPr>
            <p:ph type="title"/>
          </p:nvPr>
        </p:nvSpPr>
        <p:spPr/>
        <p:txBody>
          <a:bodyPr/>
          <a:lstStyle/>
          <a:p>
            <a:r>
              <a:rPr lang="en-US" dirty="0"/>
              <a:t>kuard-pod-</a:t>
            </a:r>
            <a:r>
              <a:rPr lang="en-US" dirty="0" err="1"/>
              <a:t>health.yaml</a:t>
            </a:r>
            <a:endParaRPr lang="en-US" dirty="0"/>
          </a:p>
        </p:txBody>
      </p:sp>
      <p:sp>
        <p:nvSpPr>
          <p:cNvPr id="3" name="Content Placeholder 2">
            <a:extLst>
              <a:ext uri="{FF2B5EF4-FFF2-40B4-BE49-F238E27FC236}">
                <a16:creationId xmlns:a16="http://schemas.microsoft.com/office/drawing/2014/main" id="{6255863A-DF2B-44A6-9FDE-F470188F3889}"/>
              </a:ext>
            </a:extLst>
          </p:cNvPr>
          <p:cNvSpPr>
            <a:spLocks noGrp="1"/>
          </p:cNvSpPr>
          <p:nvPr>
            <p:ph idx="1"/>
          </p:nvPr>
        </p:nvSpPr>
        <p:spPr>
          <a:xfrm>
            <a:off x="838200" y="1825625"/>
            <a:ext cx="10515600" cy="4873126"/>
          </a:xfrm>
        </p:spPr>
        <p:txBody>
          <a:bodyPr>
            <a:noAutofit/>
          </a:bodyPr>
          <a:lstStyle/>
          <a:p>
            <a:pPr marL="0" indent="0">
              <a:buNone/>
            </a:pPr>
            <a:r>
              <a:rPr lang="en-US" sz="800" dirty="0"/>
              <a:t>apiVersion: v1</a:t>
            </a:r>
          </a:p>
          <a:p>
            <a:pPr marL="0" indent="0">
              <a:buNone/>
            </a:pPr>
            <a:r>
              <a:rPr lang="en-US" sz="800" dirty="0"/>
              <a:t>kind: Pod </a:t>
            </a:r>
          </a:p>
          <a:p>
            <a:pPr marL="0" indent="0">
              <a:buNone/>
            </a:pPr>
            <a:r>
              <a:rPr lang="en-US" sz="800" dirty="0"/>
              <a:t>metadata: </a:t>
            </a:r>
          </a:p>
          <a:p>
            <a:pPr marL="0" indent="0">
              <a:buNone/>
            </a:pPr>
            <a:r>
              <a:rPr lang="en-US" sz="800" dirty="0"/>
              <a:t> name: kuard</a:t>
            </a:r>
          </a:p>
          <a:p>
            <a:pPr marL="0" indent="0">
              <a:buNone/>
            </a:pPr>
            <a:r>
              <a:rPr lang="en-US" sz="800" dirty="0"/>
              <a:t>spec: </a:t>
            </a:r>
          </a:p>
          <a:p>
            <a:pPr marL="0" indent="0">
              <a:buNone/>
            </a:pPr>
            <a:r>
              <a:rPr lang="en-US" sz="800" dirty="0"/>
              <a:t> containers: </a:t>
            </a:r>
          </a:p>
          <a:p>
            <a:pPr marL="0" indent="0">
              <a:buNone/>
            </a:pPr>
            <a:r>
              <a:rPr lang="en-US" sz="800" dirty="0"/>
              <a:t> - image: gcr.io/kuar-demo/kuard-amd64:blue</a:t>
            </a:r>
          </a:p>
          <a:p>
            <a:pPr marL="0" indent="0">
              <a:buNone/>
            </a:pPr>
            <a:r>
              <a:rPr lang="en-US" sz="800" dirty="0"/>
              <a:t>   name: kuard </a:t>
            </a:r>
          </a:p>
          <a:p>
            <a:pPr marL="0" indent="0">
              <a:buNone/>
            </a:pPr>
            <a:r>
              <a:rPr lang="en-US" sz="800" dirty="0"/>
              <a:t>   </a:t>
            </a:r>
            <a:r>
              <a:rPr lang="en-US" sz="800" dirty="0" err="1"/>
              <a:t>livenessProbe</a:t>
            </a:r>
            <a:r>
              <a:rPr lang="en-US" sz="800" dirty="0"/>
              <a:t>:</a:t>
            </a:r>
          </a:p>
          <a:p>
            <a:pPr marL="0" indent="0">
              <a:buNone/>
            </a:pPr>
            <a:r>
              <a:rPr lang="en-US" sz="800" dirty="0"/>
              <a:t>     httpGet:</a:t>
            </a:r>
          </a:p>
          <a:p>
            <a:pPr marL="0" indent="0">
              <a:buNone/>
            </a:pPr>
            <a:r>
              <a:rPr lang="en-US" sz="800" dirty="0"/>
              <a:t>      path: /healthy</a:t>
            </a:r>
          </a:p>
          <a:p>
            <a:pPr marL="0" indent="0">
              <a:buNone/>
            </a:pPr>
            <a:r>
              <a:rPr lang="en-US" sz="800" dirty="0"/>
              <a:t>      port: 8080</a:t>
            </a:r>
          </a:p>
          <a:p>
            <a:pPr marL="0" indent="0">
              <a:buNone/>
            </a:pPr>
            <a:r>
              <a:rPr lang="en-US" sz="800" dirty="0"/>
              <a:t>     initialDelaySeconds: 5</a:t>
            </a:r>
          </a:p>
          <a:p>
            <a:pPr marL="0" indent="0">
              <a:buNone/>
            </a:pPr>
            <a:r>
              <a:rPr lang="en-US" sz="800" dirty="0"/>
              <a:t>     </a:t>
            </a:r>
            <a:r>
              <a:rPr lang="en-US" sz="800" dirty="0" err="1"/>
              <a:t>timeoutSeconds</a:t>
            </a:r>
            <a:r>
              <a:rPr lang="en-US" sz="800" dirty="0"/>
              <a:t>: 1</a:t>
            </a:r>
          </a:p>
          <a:p>
            <a:pPr marL="0" indent="0">
              <a:buNone/>
            </a:pPr>
            <a:r>
              <a:rPr lang="en-US" sz="800" dirty="0"/>
              <a:t>     </a:t>
            </a:r>
            <a:r>
              <a:rPr lang="en-US" sz="800" dirty="0" err="1"/>
              <a:t>periodSeconds</a:t>
            </a:r>
            <a:r>
              <a:rPr lang="en-US" sz="800" dirty="0"/>
              <a:t>: 10</a:t>
            </a:r>
          </a:p>
          <a:p>
            <a:pPr marL="0" indent="0">
              <a:buNone/>
            </a:pPr>
            <a:r>
              <a:rPr lang="en-US" sz="800" dirty="0"/>
              <a:t>     </a:t>
            </a:r>
            <a:r>
              <a:rPr lang="en-US" sz="800" dirty="0" err="1"/>
              <a:t>failureThreshold</a:t>
            </a:r>
            <a:r>
              <a:rPr lang="en-US" sz="800" dirty="0"/>
              <a:t>: 3</a:t>
            </a:r>
          </a:p>
          <a:p>
            <a:pPr marL="0" indent="0">
              <a:buNone/>
            </a:pPr>
            <a:r>
              <a:rPr lang="en-US" sz="800" dirty="0"/>
              <a:t>   ports: </a:t>
            </a:r>
          </a:p>
          <a:p>
            <a:pPr marL="0" indent="0">
              <a:buNone/>
            </a:pPr>
            <a:r>
              <a:rPr lang="en-US" sz="800" dirty="0"/>
              <a:t>    - containerPort: 8080 </a:t>
            </a:r>
          </a:p>
          <a:p>
            <a:pPr marL="0" indent="0">
              <a:buNone/>
            </a:pPr>
            <a:r>
              <a:rPr lang="en-US" sz="800" dirty="0"/>
              <a:t>	  name: http </a:t>
            </a:r>
          </a:p>
          <a:p>
            <a:pPr marL="0" indent="0">
              <a:buNone/>
            </a:pPr>
            <a:r>
              <a:rPr lang="en-US" sz="800" dirty="0"/>
              <a:t>	  protocol: TCP</a:t>
            </a:r>
          </a:p>
        </p:txBody>
      </p:sp>
    </p:spTree>
    <p:extLst>
      <p:ext uri="{BB962C8B-B14F-4D97-AF65-F5344CB8AC3E}">
        <p14:creationId xmlns:p14="http://schemas.microsoft.com/office/powerpoint/2010/main" val="113079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B50C7-962E-4334-86AA-4D93D21C2632}"/>
              </a:ext>
            </a:extLst>
          </p:cNvPr>
          <p:cNvSpPr>
            <a:spLocks noGrp="1"/>
          </p:cNvSpPr>
          <p:nvPr>
            <p:ph idx="1"/>
          </p:nvPr>
        </p:nvSpPr>
        <p:spPr>
          <a:xfrm>
            <a:off x="482885" y="380144"/>
            <a:ext cx="10870915" cy="5796819"/>
          </a:xfrm>
        </p:spPr>
        <p:txBody>
          <a:bodyPr/>
          <a:lstStyle/>
          <a:p>
            <a:pPr marL="0" indent="0">
              <a:buNone/>
            </a:pPr>
            <a:r>
              <a:rPr lang="en-US" dirty="0"/>
              <a:t>The preceding Pod manifest uses an httpGet probe to perform an HTTP GET request against the /healthy endpoint on port 8080 of the kuard container. The probe sets an initialDelaySeconds of 5, and thus will not be called until 5 seconds after all the containers in the Pod are created. The probe must respond within the 1-second time‐out, and the HTTP status code must be equal to or greater than 200 and less than 400to be considered successful. Kubernetes will call the probe every 10 seconds. If more than three consecutive probes fail, the container will fail and restart. </a:t>
            </a:r>
          </a:p>
          <a:p>
            <a:pPr marL="0" indent="0">
              <a:buNone/>
            </a:pPr>
            <a:r>
              <a:rPr lang="en-US" dirty="0"/>
              <a:t>Create a Pod using this manifest and then port-forward to that Pod:</a:t>
            </a:r>
          </a:p>
          <a:p>
            <a:pPr marL="0" indent="0">
              <a:buNone/>
            </a:pPr>
            <a:r>
              <a:rPr lang="en-US" dirty="0"/>
              <a:t>$ kubectl apply -f kuard-pod-health.yaml</a:t>
            </a:r>
          </a:p>
          <a:p>
            <a:pPr marL="0" indent="0">
              <a:buNone/>
            </a:pPr>
            <a:r>
              <a:rPr lang="en-US" dirty="0"/>
              <a:t>$ kubectl port-forward kuard 8080:8080</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2ED31A2-2630-41AD-9625-A5926426254E}"/>
                  </a:ext>
                </a:extLst>
              </p14:cNvPr>
              <p14:cNvContentPartPr/>
              <p14:nvPr/>
            </p14:nvContentPartPr>
            <p14:xfrm>
              <a:off x="1104840" y="730080"/>
              <a:ext cx="5842440" cy="4921920"/>
            </p14:xfrm>
          </p:contentPart>
        </mc:Choice>
        <mc:Fallback xmlns="">
          <p:pic>
            <p:nvPicPr>
              <p:cNvPr id="2" name="Ink 1">
                <a:extLst>
                  <a:ext uri="{FF2B5EF4-FFF2-40B4-BE49-F238E27FC236}">
                    <a16:creationId xmlns:a16="http://schemas.microsoft.com/office/drawing/2014/main" id="{22ED31A2-2630-41AD-9625-A5926426254E}"/>
                  </a:ext>
                </a:extLst>
              </p:cNvPr>
              <p:cNvPicPr/>
              <p:nvPr/>
            </p:nvPicPr>
            <p:blipFill>
              <a:blip r:embed="rId3"/>
              <a:stretch>
                <a:fillRect/>
              </a:stretch>
            </p:blipFill>
            <p:spPr>
              <a:xfrm>
                <a:off x="1095480" y="720720"/>
                <a:ext cx="5861160" cy="4940640"/>
              </a:xfrm>
              <a:prstGeom prst="rect">
                <a:avLst/>
              </a:prstGeom>
            </p:spPr>
          </p:pic>
        </mc:Fallback>
      </mc:AlternateContent>
    </p:spTree>
    <p:extLst>
      <p:ext uri="{BB962C8B-B14F-4D97-AF65-F5344CB8AC3E}">
        <p14:creationId xmlns:p14="http://schemas.microsoft.com/office/powerpoint/2010/main" val="3722509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35300" y="4597401"/>
            <a:ext cx="5372947" cy="1587500"/>
            <a:chOff x="2276475" y="3448050"/>
            <a:chExt cx="4029710" cy="1190625"/>
          </a:xfrm>
        </p:grpSpPr>
        <p:pic>
          <p:nvPicPr>
            <p:cNvPr id="3" name="object 3"/>
            <p:cNvPicPr/>
            <p:nvPr/>
          </p:nvPicPr>
          <p:blipFill>
            <a:blip r:embed="rId2" cstate="print"/>
            <a:stretch>
              <a:fillRect/>
            </a:stretch>
          </p:blipFill>
          <p:spPr>
            <a:xfrm>
              <a:off x="2276475" y="3448050"/>
              <a:ext cx="4029090" cy="1190625"/>
            </a:xfrm>
            <a:prstGeom prst="rect">
              <a:avLst/>
            </a:prstGeom>
          </p:spPr>
        </p:pic>
        <p:sp>
          <p:nvSpPr>
            <p:cNvPr id="4" name="object 4"/>
            <p:cNvSpPr/>
            <p:nvPr/>
          </p:nvSpPr>
          <p:spPr>
            <a:xfrm>
              <a:off x="2298192" y="3464682"/>
              <a:ext cx="3936365" cy="1097280"/>
            </a:xfrm>
            <a:custGeom>
              <a:avLst/>
              <a:gdLst/>
              <a:ahLst/>
              <a:cxnLst/>
              <a:rect l="l" t="t" r="r" b="b"/>
              <a:pathLst>
                <a:path w="3936365" h="1097279">
                  <a:moveTo>
                    <a:pt x="3753093" y="0"/>
                  </a:moveTo>
                  <a:lnTo>
                    <a:pt x="182879" y="0"/>
                  </a:lnTo>
                  <a:lnTo>
                    <a:pt x="134276" y="6535"/>
                  </a:lnTo>
                  <a:lnTo>
                    <a:pt x="90593" y="24976"/>
                  </a:lnTo>
                  <a:lnTo>
                    <a:pt x="53578" y="53578"/>
                  </a:lnTo>
                  <a:lnTo>
                    <a:pt x="24976" y="90593"/>
                  </a:lnTo>
                  <a:lnTo>
                    <a:pt x="6535" y="134276"/>
                  </a:lnTo>
                  <a:lnTo>
                    <a:pt x="0" y="182879"/>
                  </a:lnTo>
                  <a:lnTo>
                    <a:pt x="0" y="914387"/>
                  </a:lnTo>
                  <a:lnTo>
                    <a:pt x="6535" y="963003"/>
                  </a:lnTo>
                  <a:lnTo>
                    <a:pt x="24976" y="1006687"/>
                  </a:lnTo>
                  <a:lnTo>
                    <a:pt x="53578" y="1043697"/>
                  </a:lnTo>
                  <a:lnTo>
                    <a:pt x="90593" y="1072290"/>
                  </a:lnTo>
                  <a:lnTo>
                    <a:pt x="134276" y="1090723"/>
                  </a:lnTo>
                  <a:lnTo>
                    <a:pt x="182879" y="1097255"/>
                  </a:lnTo>
                  <a:lnTo>
                    <a:pt x="3753093" y="1097255"/>
                  </a:lnTo>
                  <a:lnTo>
                    <a:pt x="3801703" y="1090723"/>
                  </a:lnTo>
                  <a:lnTo>
                    <a:pt x="3845387" y="1072290"/>
                  </a:lnTo>
                  <a:lnTo>
                    <a:pt x="3882401" y="1043697"/>
                  </a:lnTo>
                  <a:lnTo>
                    <a:pt x="3911000" y="1006687"/>
                  </a:lnTo>
                  <a:lnTo>
                    <a:pt x="3929439" y="963003"/>
                  </a:lnTo>
                  <a:lnTo>
                    <a:pt x="3935973" y="914387"/>
                  </a:lnTo>
                  <a:lnTo>
                    <a:pt x="3935973" y="182879"/>
                  </a:lnTo>
                  <a:lnTo>
                    <a:pt x="3929439" y="134276"/>
                  </a:lnTo>
                  <a:lnTo>
                    <a:pt x="3911000" y="90593"/>
                  </a:lnTo>
                  <a:lnTo>
                    <a:pt x="3882401" y="53578"/>
                  </a:lnTo>
                  <a:lnTo>
                    <a:pt x="3845387" y="24976"/>
                  </a:lnTo>
                  <a:lnTo>
                    <a:pt x="3801703" y="6535"/>
                  </a:lnTo>
                  <a:lnTo>
                    <a:pt x="3753093" y="0"/>
                  </a:lnTo>
                  <a:close/>
                </a:path>
              </a:pathLst>
            </a:custGeom>
            <a:solidFill>
              <a:srgbClr val="FFFFFF"/>
            </a:solidFill>
          </p:spPr>
          <p:txBody>
            <a:bodyPr wrap="square" lIns="0" tIns="0" rIns="0" bIns="0" rtlCol="0"/>
            <a:lstStyle/>
            <a:p>
              <a:endParaRPr sz="2400"/>
            </a:p>
          </p:txBody>
        </p:sp>
        <p:sp>
          <p:nvSpPr>
            <p:cNvPr id="5" name="object 5"/>
            <p:cNvSpPr/>
            <p:nvPr/>
          </p:nvSpPr>
          <p:spPr>
            <a:xfrm>
              <a:off x="2298192" y="3464682"/>
              <a:ext cx="3936365" cy="1097280"/>
            </a:xfrm>
            <a:custGeom>
              <a:avLst/>
              <a:gdLst/>
              <a:ahLst/>
              <a:cxnLst/>
              <a:rect l="l" t="t" r="r" b="b"/>
              <a:pathLst>
                <a:path w="3936365" h="1097279">
                  <a:moveTo>
                    <a:pt x="0" y="182879"/>
                  </a:moveTo>
                  <a:lnTo>
                    <a:pt x="6535" y="134276"/>
                  </a:lnTo>
                  <a:lnTo>
                    <a:pt x="24976" y="90593"/>
                  </a:lnTo>
                  <a:lnTo>
                    <a:pt x="53578" y="53578"/>
                  </a:lnTo>
                  <a:lnTo>
                    <a:pt x="90593" y="24976"/>
                  </a:lnTo>
                  <a:lnTo>
                    <a:pt x="134276" y="6535"/>
                  </a:lnTo>
                  <a:lnTo>
                    <a:pt x="182879" y="0"/>
                  </a:lnTo>
                  <a:lnTo>
                    <a:pt x="3753093" y="0"/>
                  </a:lnTo>
                  <a:lnTo>
                    <a:pt x="3801703" y="6535"/>
                  </a:lnTo>
                  <a:lnTo>
                    <a:pt x="3845387" y="24976"/>
                  </a:lnTo>
                  <a:lnTo>
                    <a:pt x="3882401" y="53578"/>
                  </a:lnTo>
                  <a:lnTo>
                    <a:pt x="3911000" y="90593"/>
                  </a:lnTo>
                  <a:lnTo>
                    <a:pt x="3929439" y="134276"/>
                  </a:lnTo>
                  <a:lnTo>
                    <a:pt x="3935973" y="182879"/>
                  </a:lnTo>
                  <a:lnTo>
                    <a:pt x="3935973" y="914387"/>
                  </a:lnTo>
                  <a:lnTo>
                    <a:pt x="3929439" y="963003"/>
                  </a:lnTo>
                  <a:lnTo>
                    <a:pt x="3911000" y="1006687"/>
                  </a:lnTo>
                  <a:lnTo>
                    <a:pt x="3882401" y="1043697"/>
                  </a:lnTo>
                  <a:lnTo>
                    <a:pt x="3845387" y="1072290"/>
                  </a:lnTo>
                  <a:lnTo>
                    <a:pt x="3801703" y="1090723"/>
                  </a:lnTo>
                  <a:lnTo>
                    <a:pt x="3753093" y="1097255"/>
                  </a:lnTo>
                  <a:lnTo>
                    <a:pt x="182879" y="1097255"/>
                  </a:lnTo>
                  <a:lnTo>
                    <a:pt x="134276" y="1090723"/>
                  </a:lnTo>
                  <a:lnTo>
                    <a:pt x="90593" y="1072290"/>
                  </a:lnTo>
                  <a:lnTo>
                    <a:pt x="53578" y="1043697"/>
                  </a:lnTo>
                  <a:lnTo>
                    <a:pt x="24976" y="1006687"/>
                  </a:lnTo>
                  <a:lnTo>
                    <a:pt x="6535" y="963003"/>
                  </a:lnTo>
                  <a:lnTo>
                    <a:pt x="0" y="914387"/>
                  </a:lnTo>
                  <a:lnTo>
                    <a:pt x="0" y="182879"/>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194393"/>
            <a:ext cx="8237714" cy="699336"/>
          </a:xfrm>
          <a:prstGeom prst="rect">
            <a:avLst/>
          </a:prstGeom>
        </p:spPr>
        <p:txBody>
          <a:bodyPr vert="horz" wrap="square" lIns="0" tIns="22013" rIns="0" bIns="0" rtlCol="0" anchor="ctr">
            <a:spAutoFit/>
          </a:bodyPr>
          <a:lstStyle/>
          <a:p>
            <a:pPr marL="16933">
              <a:lnSpc>
                <a:spcPct val="100000"/>
              </a:lnSpc>
              <a:spcBef>
                <a:spcPts val="173"/>
              </a:spcBef>
            </a:pPr>
            <a:r>
              <a:rPr spc="7" dirty="0"/>
              <a:t>Working</a:t>
            </a:r>
            <a:r>
              <a:rPr dirty="0"/>
              <a:t> </a:t>
            </a:r>
            <a:r>
              <a:rPr spc="13" dirty="0"/>
              <a:t>of</a:t>
            </a:r>
            <a:r>
              <a:rPr spc="-13" dirty="0"/>
              <a:t> </a:t>
            </a:r>
            <a:r>
              <a:rPr spc="20" dirty="0"/>
              <a:t>Kubernetes</a:t>
            </a:r>
          </a:p>
        </p:txBody>
      </p:sp>
      <p:sp>
        <p:nvSpPr>
          <p:cNvPr id="7" name="object 7"/>
          <p:cNvSpPr txBox="1"/>
          <p:nvPr/>
        </p:nvSpPr>
        <p:spPr>
          <a:xfrm>
            <a:off x="3473542" y="4772743"/>
            <a:ext cx="4441613" cy="848950"/>
          </a:xfrm>
          <a:prstGeom prst="rect">
            <a:avLst/>
          </a:prstGeom>
        </p:spPr>
        <p:txBody>
          <a:bodyPr vert="horz" wrap="square" lIns="0" tIns="17780" rIns="0" bIns="0" rtlCol="0">
            <a:spAutoFit/>
          </a:bodyPr>
          <a:lstStyle/>
          <a:p>
            <a:pPr marL="16933" marR="6773" indent="25399" algn="just">
              <a:lnSpc>
                <a:spcPct val="99800"/>
              </a:lnSpc>
              <a:spcBef>
                <a:spcPts val="140"/>
              </a:spcBef>
            </a:pPr>
            <a:r>
              <a:rPr b="1" spc="40" dirty="0">
                <a:latin typeface="Calibri"/>
                <a:cs typeface="Calibri"/>
              </a:rPr>
              <a:t>P</a:t>
            </a:r>
            <a:r>
              <a:rPr b="1" spc="27" dirty="0">
                <a:latin typeface="Calibri"/>
                <a:cs typeface="Calibri"/>
              </a:rPr>
              <a:t>od</a:t>
            </a:r>
            <a:r>
              <a:rPr b="1" dirty="0">
                <a:latin typeface="Calibri"/>
                <a:cs typeface="Calibri"/>
              </a:rPr>
              <a:t>s</a:t>
            </a:r>
            <a:r>
              <a:rPr spc="-173" dirty="0">
                <a:latin typeface="Times New Roman"/>
                <a:cs typeface="Times New Roman"/>
              </a:rPr>
              <a:t> </a:t>
            </a:r>
            <a:r>
              <a:rPr spc="33" dirty="0">
                <a:latin typeface="Calibri"/>
                <a:cs typeface="Calibri"/>
              </a:rPr>
              <a:t>ca</a:t>
            </a:r>
            <a:r>
              <a:rPr dirty="0">
                <a:latin typeface="Calibri"/>
                <a:cs typeface="Calibri"/>
              </a:rPr>
              <a:t>n</a:t>
            </a:r>
            <a:r>
              <a:rPr spc="-193" dirty="0">
                <a:latin typeface="Times New Roman"/>
                <a:cs typeface="Times New Roman"/>
              </a:rPr>
              <a:t> </a:t>
            </a:r>
            <a:r>
              <a:rPr spc="-47" dirty="0">
                <a:latin typeface="Calibri"/>
                <a:cs typeface="Calibri"/>
              </a:rPr>
              <a:t>h</a:t>
            </a:r>
            <a:r>
              <a:rPr spc="33" dirty="0">
                <a:latin typeface="Calibri"/>
                <a:cs typeface="Calibri"/>
              </a:rPr>
              <a:t>a</a:t>
            </a:r>
            <a:r>
              <a:rPr spc="-13" dirty="0">
                <a:latin typeface="Calibri"/>
                <a:cs typeface="Calibri"/>
              </a:rPr>
              <a:t>v</a:t>
            </a:r>
            <a:r>
              <a:rPr dirty="0">
                <a:latin typeface="Calibri"/>
                <a:cs typeface="Calibri"/>
              </a:rPr>
              <a:t>e</a:t>
            </a:r>
            <a:r>
              <a:rPr spc="-47" dirty="0">
                <a:latin typeface="Times New Roman"/>
                <a:cs typeface="Times New Roman"/>
              </a:rPr>
              <a:t> </a:t>
            </a:r>
            <a:r>
              <a:rPr spc="47" dirty="0">
                <a:latin typeface="Calibri"/>
                <a:cs typeface="Calibri"/>
              </a:rPr>
              <a:t>o</a:t>
            </a:r>
            <a:r>
              <a:rPr spc="-47" dirty="0">
                <a:latin typeface="Calibri"/>
                <a:cs typeface="Calibri"/>
              </a:rPr>
              <a:t>n</a:t>
            </a:r>
            <a:r>
              <a:rPr dirty="0">
                <a:latin typeface="Calibri"/>
                <a:cs typeface="Calibri"/>
              </a:rPr>
              <a:t>e</a:t>
            </a:r>
            <a:r>
              <a:rPr spc="-47" dirty="0">
                <a:latin typeface="Times New Roman"/>
                <a:cs typeface="Times New Roman"/>
              </a:rPr>
              <a:t> </a:t>
            </a:r>
            <a:r>
              <a:rPr spc="47" dirty="0">
                <a:latin typeface="Calibri"/>
                <a:cs typeface="Calibri"/>
              </a:rPr>
              <a:t>o</a:t>
            </a:r>
            <a:r>
              <a:rPr dirty="0">
                <a:latin typeface="Calibri"/>
                <a:cs typeface="Calibri"/>
              </a:rPr>
              <a:t>r</a:t>
            </a:r>
            <a:r>
              <a:rPr spc="-73" dirty="0">
                <a:latin typeface="Times New Roman"/>
                <a:cs typeface="Times New Roman"/>
              </a:rPr>
              <a:t> </a:t>
            </a:r>
            <a:r>
              <a:rPr spc="-47" dirty="0">
                <a:latin typeface="Calibri"/>
                <a:cs typeface="Calibri"/>
              </a:rPr>
              <a:t>m</a:t>
            </a:r>
            <a:r>
              <a:rPr spc="47" dirty="0">
                <a:latin typeface="Calibri"/>
                <a:cs typeface="Calibri"/>
              </a:rPr>
              <a:t>o</a:t>
            </a:r>
            <a:r>
              <a:rPr spc="-27" dirty="0">
                <a:latin typeface="Calibri"/>
                <a:cs typeface="Calibri"/>
              </a:rPr>
              <a:t>r</a:t>
            </a:r>
            <a:r>
              <a:rPr dirty="0">
                <a:latin typeface="Calibri"/>
                <a:cs typeface="Calibri"/>
              </a:rPr>
              <a:t>e</a:t>
            </a:r>
            <a:r>
              <a:rPr spc="-47" dirty="0">
                <a:latin typeface="Times New Roman"/>
                <a:cs typeface="Times New Roman"/>
              </a:rPr>
              <a:t> </a:t>
            </a:r>
            <a:r>
              <a:rPr spc="40" dirty="0">
                <a:latin typeface="Calibri"/>
                <a:cs typeface="Calibri"/>
              </a:rPr>
              <a:t>c</a:t>
            </a:r>
            <a:r>
              <a:rPr spc="47" dirty="0">
                <a:latin typeface="Calibri"/>
                <a:cs typeface="Calibri"/>
              </a:rPr>
              <a:t>o</a:t>
            </a:r>
            <a:r>
              <a:rPr spc="-47" dirty="0">
                <a:latin typeface="Calibri"/>
                <a:cs typeface="Calibri"/>
              </a:rPr>
              <a:t>n</a:t>
            </a:r>
            <a:r>
              <a:rPr dirty="0">
                <a:latin typeface="Calibri"/>
                <a:cs typeface="Calibri"/>
              </a:rPr>
              <a:t>t</a:t>
            </a:r>
            <a:r>
              <a:rPr spc="33" dirty="0">
                <a:latin typeface="Calibri"/>
                <a:cs typeface="Calibri"/>
              </a:rPr>
              <a:t>a</a:t>
            </a:r>
            <a:r>
              <a:rPr spc="-13" dirty="0">
                <a:latin typeface="Calibri"/>
                <a:cs typeface="Calibri"/>
              </a:rPr>
              <a:t>i</a:t>
            </a:r>
            <a:r>
              <a:rPr spc="-47" dirty="0">
                <a:latin typeface="Calibri"/>
                <a:cs typeface="Calibri"/>
              </a:rPr>
              <a:t>n</a:t>
            </a:r>
            <a:r>
              <a:rPr dirty="0">
                <a:latin typeface="Calibri"/>
                <a:cs typeface="Calibri"/>
              </a:rPr>
              <a:t>e</a:t>
            </a:r>
            <a:r>
              <a:rPr spc="-27" dirty="0">
                <a:latin typeface="Calibri"/>
                <a:cs typeface="Calibri"/>
              </a:rPr>
              <a:t>r</a:t>
            </a:r>
            <a:r>
              <a:rPr dirty="0">
                <a:latin typeface="Calibri"/>
                <a:cs typeface="Calibri"/>
              </a:rPr>
              <a:t>s</a:t>
            </a:r>
            <a:r>
              <a:rPr spc="-53" dirty="0">
                <a:latin typeface="Times New Roman"/>
                <a:cs typeface="Times New Roman"/>
              </a:rPr>
              <a:t> </a:t>
            </a:r>
            <a:r>
              <a:rPr spc="33" dirty="0">
                <a:latin typeface="Calibri"/>
                <a:cs typeface="Calibri"/>
              </a:rPr>
              <a:t>c</a:t>
            </a:r>
            <a:r>
              <a:rPr spc="47" dirty="0">
                <a:latin typeface="Calibri"/>
                <a:cs typeface="Calibri"/>
              </a:rPr>
              <a:t>o</a:t>
            </a:r>
            <a:r>
              <a:rPr spc="-47" dirty="0">
                <a:latin typeface="Calibri"/>
                <a:cs typeface="Calibri"/>
              </a:rPr>
              <a:t>up</a:t>
            </a:r>
            <a:r>
              <a:rPr spc="-13" dirty="0">
                <a:latin typeface="Calibri"/>
                <a:cs typeface="Calibri"/>
              </a:rPr>
              <a:t>l</a:t>
            </a:r>
            <a:r>
              <a:rPr dirty="0">
                <a:latin typeface="Calibri"/>
                <a:cs typeface="Calibri"/>
              </a:rPr>
              <a:t>ed </a:t>
            </a:r>
            <a:r>
              <a:rPr dirty="0">
                <a:latin typeface="Times New Roman"/>
                <a:cs typeface="Times New Roman"/>
              </a:rPr>
              <a:t> </a:t>
            </a:r>
            <a:r>
              <a:rPr spc="-33" dirty="0">
                <a:latin typeface="Calibri"/>
                <a:cs typeface="Calibri"/>
              </a:rPr>
              <a:t>together. </a:t>
            </a:r>
            <a:r>
              <a:rPr spc="-7" dirty="0">
                <a:latin typeface="Calibri"/>
                <a:cs typeface="Calibri"/>
              </a:rPr>
              <a:t>They </a:t>
            </a:r>
            <a:r>
              <a:rPr dirty="0">
                <a:latin typeface="Calibri"/>
                <a:cs typeface="Calibri"/>
              </a:rPr>
              <a:t>are </a:t>
            </a:r>
            <a:r>
              <a:rPr spc="-20" dirty="0">
                <a:latin typeface="Calibri"/>
                <a:cs typeface="Calibri"/>
              </a:rPr>
              <a:t>the </a:t>
            </a:r>
            <a:r>
              <a:rPr spc="-7" dirty="0">
                <a:latin typeface="Calibri"/>
                <a:cs typeface="Calibri"/>
              </a:rPr>
              <a:t>basic </a:t>
            </a:r>
            <a:r>
              <a:rPr spc="-33" dirty="0">
                <a:latin typeface="Calibri"/>
                <a:cs typeface="Calibri"/>
              </a:rPr>
              <a:t>unit </a:t>
            </a:r>
            <a:r>
              <a:rPr spc="20" dirty="0">
                <a:latin typeface="Calibri"/>
                <a:cs typeface="Calibri"/>
              </a:rPr>
              <a:t>of </a:t>
            </a:r>
            <a:r>
              <a:rPr spc="-20" dirty="0">
                <a:latin typeface="Calibri"/>
                <a:cs typeface="Calibri"/>
              </a:rPr>
              <a:t>Kubernetes. </a:t>
            </a:r>
            <a:r>
              <a:rPr spc="-13" dirty="0">
                <a:latin typeface="Calibri"/>
                <a:cs typeface="Calibri"/>
              </a:rPr>
              <a:t> </a:t>
            </a:r>
            <a:r>
              <a:rPr spc="-93" dirty="0">
                <a:latin typeface="Calibri"/>
                <a:cs typeface="Calibri"/>
              </a:rPr>
              <a:t>To</a:t>
            </a:r>
            <a:r>
              <a:rPr spc="47" dirty="0">
                <a:latin typeface="Calibri"/>
                <a:cs typeface="Calibri"/>
              </a:rPr>
              <a:t> </a:t>
            </a:r>
            <a:r>
              <a:rPr spc="-7" dirty="0">
                <a:latin typeface="Calibri"/>
                <a:cs typeface="Calibri"/>
              </a:rPr>
              <a:t>increase</a:t>
            </a:r>
            <a:r>
              <a:rPr dirty="0">
                <a:latin typeface="Calibri"/>
                <a:cs typeface="Calibri"/>
              </a:rPr>
              <a:t> </a:t>
            </a:r>
            <a:r>
              <a:rPr spc="-27" dirty="0">
                <a:latin typeface="Calibri"/>
                <a:cs typeface="Calibri"/>
              </a:rPr>
              <a:t>high</a:t>
            </a:r>
            <a:r>
              <a:rPr spc="47" dirty="0">
                <a:latin typeface="Calibri"/>
                <a:cs typeface="Calibri"/>
              </a:rPr>
              <a:t> </a:t>
            </a:r>
            <a:r>
              <a:rPr spc="-13" dirty="0">
                <a:latin typeface="Calibri"/>
                <a:cs typeface="Calibri"/>
              </a:rPr>
              <a:t>availability,</a:t>
            </a:r>
            <a:r>
              <a:rPr spc="47" dirty="0">
                <a:latin typeface="Calibri"/>
                <a:cs typeface="Calibri"/>
              </a:rPr>
              <a:t> </a:t>
            </a:r>
            <a:r>
              <a:rPr dirty="0">
                <a:latin typeface="Calibri"/>
                <a:cs typeface="Calibri"/>
              </a:rPr>
              <a:t>we</a:t>
            </a:r>
            <a:r>
              <a:rPr spc="-100" dirty="0">
                <a:latin typeface="Calibri"/>
                <a:cs typeface="Calibri"/>
              </a:rPr>
              <a:t> </a:t>
            </a:r>
            <a:r>
              <a:rPr spc="7" dirty="0">
                <a:latin typeface="Calibri"/>
                <a:cs typeface="Calibri"/>
              </a:rPr>
              <a:t>always</a:t>
            </a:r>
            <a:r>
              <a:rPr spc="-113" dirty="0">
                <a:latin typeface="Calibri"/>
                <a:cs typeface="Calibri"/>
              </a:rPr>
              <a:t> </a:t>
            </a:r>
            <a:r>
              <a:rPr spc="-7" dirty="0">
                <a:latin typeface="Calibri"/>
                <a:cs typeface="Calibri"/>
              </a:rPr>
              <a:t>prefer</a:t>
            </a:r>
            <a:endParaRPr>
              <a:latin typeface="Calibri"/>
              <a:cs typeface="Calibri"/>
            </a:endParaRPr>
          </a:p>
        </p:txBody>
      </p:sp>
      <p:sp>
        <p:nvSpPr>
          <p:cNvPr id="8" name="object 8"/>
          <p:cNvSpPr txBox="1"/>
          <p:nvPr/>
        </p:nvSpPr>
        <p:spPr>
          <a:xfrm>
            <a:off x="4655834" y="5599847"/>
            <a:ext cx="2069253" cy="294097"/>
          </a:xfrm>
          <a:prstGeom prst="rect">
            <a:avLst/>
          </a:prstGeom>
        </p:spPr>
        <p:txBody>
          <a:bodyPr vert="horz" wrap="square" lIns="0" tIns="16933" rIns="0" bIns="0" rtlCol="0">
            <a:spAutoFit/>
          </a:bodyPr>
          <a:lstStyle/>
          <a:p>
            <a:pPr marL="16933">
              <a:spcBef>
                <a:spcPts val="133"/>
              </a:spcBef>
            </a:pPr>
            <a:r>
              <a:rPr spc="-13" dirty="0">
                <a:latin typeface="Calibri"/>
                <a:cs typeface="Calibri"/>
              </a:rPr>
              <a:t>pods</a:t>
            </a:r>
            <a:r>
              <a:rPr spc="-33" dirty="0">
                <a:latin typeface="Calibri"/>
                <a:cs typeface="Calibri"/>
              </a:rPr>
              <a:t> </a:t>
            </a:r>
            <a:r>
              <a:rPr dirty="0">
                <a:latin typeface="Calibri"/>
                <a:cs typeface="Calibri"/>
              </a:rPr>
              <a:t>to</a:t>
            </a:r>
            <a:r>
              <a:rPr spc="33" dirty="0">
                <a:latin typeface="Calibri"/>
                <a:cs typeface="Calibri"/>
              </a:rPr>
              <a:t> </a:t>
            </a:r>
            <a:r>
              <a:rPr spc="-27" dirty="0">
                <a:latin typeface="Calibri"/>
                <a:cs typeface="Calibri"/>
              </a:rPr>
              <a:t>be</a:t>
            </a:r>
            <a:r>
              <a:rPr spc="-20" dirty="0">
                <a:latin typeface="Calibri"/>
                <a:cs typeface="Calibri"/>
              </a:rPr>
              <a:t> </a:t>
            </a:r>
            <a:r>
              <a:rPr spc="-7" dirty="0">
                <a:latin typeface="Calibri"/>
                <a:cs typeface="Calibri"/>
              </a:rPr>
              <a:t>in</a:t>
            </a:r>
            <a:r>
              <a:rPr spc="33" dirty="0">
                <a:latin typeface="Calibri"/>
                <a:cs typeface="Calibri"/>
              </a:rPr>
              <a:t> </a:t>
            </a:r>
            <a:r>
              <a:rPr spc="-7" dirty="0">
                <a:latin typeface="Calibri"/>
                <a:cs typeface="Calibri"/>
              </a:rPr>
              <a:t>replicas.</a:t>
            </a:r>
            <a:endParaRPr>
              <a:latin typeface="Calibri"/>
              <a:cs typeface="Calibri"/>
            </a:endParaRPr>
          </a:p>
        </p:txBody>
      </p:sp>
      <p:grpSp>
        <p:nvGrpSpPr>
          <p:cNvPr id="9" name="object 9"/>
          <p:cNvGrpSpPr/>
          <p:nvPr/>
        </p:nvGrpSpPr>
        <p:grpSpPr>
          <a:xfrm>
            <a:off x="10261620" y="1612901"/>
            <a:ext cx="965200" cy="1206500"/>
            <a:chOff x="7696215" y="1209675"/>
            <a:chExt cx="723900" cy="904875"/>
          </a:xfrm>
        </p:grpSpPr>
        <p:pic>
          <p:nvPicPr>
            <p:cNvPr id="10" name="object 10"/>
            <p:cNvPicPr/>
            <p:nvPr/>
          </p:nvPicPr>
          <p:blipFill>
            <a:blip r:embed="rId3" cstate="print"/>
            <a:stretch>
              <a:fillRect/>
            </a:stretch>
          </p:blipFill>
          <p:spPr>
            <a:xfrm>
              <a:off x="7696215" y="1209675"/>
              <a:ext cx="723900" cy="904875"/>
            </a:xfrm>
            <a:prstGeom prst="rect">
              <a:avLst/>
            </a:prstGeom>
          </p:spPr>
        </p:pic>
        <p:sp>
          <p:nvSpPr>
            <p:cNvPr id="11" name="object 11"/>
            <p:cNvSpPr/>
            <p:nvPr/>
          </p:nvSpPr>
          <p:spPr>
            <a:xfrm>
              <a:off x="7712720" y="1231757"/>
              <a:ext cx="636270" cy="805180"/>
            </a:xfrm>
            <a:custGeom>
              <a:avLst/>
              <a:gdLst/>
              <a:ahLst/>
              <a:cxnLst/>
              <a:rect l="l" t="t" r="r" b="b"/>
              <a:pathLst>
                <a:path w="636270" h="805180">
                  <a:moveTo>
                    <a:pt x="318119" y="0"/>
                  </a:moveTo>
                  <a:lnTo>
                    <a:pt x="254026" y="2725"/>
                  </a:lnTo>
                  <a:lnTo>
                    <a:pt x="194321" y="10543"/>
                  </a:lnTo>
                  <a:lnTo>
                    <a:pt x="140285" y="22912"/>
                  </a:lnTo>
                  <a:lnTo>
                    <a:pt x="93200" y="39292"/>
                  </a:lnTo>
                  <a:lnTo>
                    <a:pt x="54347" y="59142"/>
                  </a:lnTo>
                  <a:lnTo>
                    <a:pt x="6465" y="107092"/>
                  </a:lnTo>
                  <a:lnTo>
                    <a:pt x="0" y="134111"/>
                  </a:lnTo>
                  <a:lnTo>
                    <a:pt x="0" y="670834"/>
                  </a:lnTo>
                  <a:lnTo>
                    <a:pt x="25008" y="723093"/>
                  </a:lnTo>
                  <a:lnTo>
                    <a:pt x="93200" y="765760"/>
                  </a:lnTo>
                  <a:lnTo>
                    <a:pt x="140285" y="782149"/>
                  </a:lnTo>
                  <a:lnTo>
                    <a:pt x="194321" y="794522"/>
                  </a:lnTo>
                  <a:lnTo>
                    <a:pt x="254026" y="802341"/>
                  </a:lnTo>
                  <a:lnTo>
                    <a:pt x="318119" y="805068"/>
                  </a:lnTo>
                  <a:lnTo>
                    <a:pt x="382217" y="802341"/>
                  </a:lnTo>
                  <a:lnTo>
                    <a:pt x="441916" y="794522"/>
                  </a:lnTo>
                  <a:lnTo>
                    <a:pt x="495938" y="782149"/>
                  </a:lnTo>
                  <a:lnTo>
                    <a:pt x="543004" y="765760"/>
                  </a:lnTo>
                  <a:lnTo>
                    <a:pt x="581837" y="745895"/>
                  </a:lnTo>
                  <a:lnTo>
                    <a:pt x="629687" y="697893"/>
                  </a:lnTo>
                  <a:lnTo>
                    <a:pt x="636148" y="670834"/>
                  </a:lnTo>
                  <a:lnTo>
                    <a:pt x="636148" y="134111"/>
                  </a:lnTo>
                  <a:lnTo>
                    <a:pt x="611157" y="81923"/>
                  </a:lnTo>
                  <a:lnTo>
                    <a:pt x="543004" y="39292"/>
                  </a:lnTo>
                  <a:lnTo>
                    <a:pt x="495938" y="22912"/>
                  </a:lnTo>
                  <a:lnTo>
                    <a:pt x="441916" y="10543"/>
                  </a:lnTo>
                  <a:lnTo>
                    <a:pt x="382217" y="2725"/>
                  </a:lnTo>
                  <a:lnTo>
                    <a:pt x="318119" y="0"/>
                  </a:lnTo>
                  <a:close/>
                </a:path>
              </a:pathLst>
            </a:custGeom>
            <a:solidFill>
              <a:srgbClr val="1B577B"/>
            </a:solidFill>
          </p:spPr>
          <p:txBody>
            <a:bodyPr wrap="square" lIns="0" tIns="0" rIns="0" bIns="0" rtlCol="0"/>
            <a:lstStyle/>
            <a:p>
              <a:endParaRPr sz="2400"/>
            </a:p>
          </p:txBody>
        </p:sp>
        <p:sp>
          <p:nvSpPr>
            <p:cNvPr id="12" name="object 12"/>
            <p:cNvSpPr/>
            <p:nvPr/>
          </p:nvSpPr>
          <p:spPr>
            <a:xfrm>
              <a:off x="7712720" y="1231757"/>
              <a:ext cx="636270" cy="805180"/>
            </a:xfrm>
            <a:custGeom>
              <a:avLst/>
              <a:gdLst/>
              <a:ahLst/>
              <a:cxnLst/>
              <a:rect l="l" t="t" r="r" b="b"/>
              <a:pathLst>
                <a:path w="636270" h="805180">
                  <a:moveTo>
                    <a:pt x="636148" y="134111"/>
                  </a:moveTo>
                  <a:lnTo>
                    <a:pt x="611157" y="186389"/>
                  </a:lnTo>
                  <a:lnTo>
                    <a:pt x="543004" y="229064"/>
                  </a:lnTo>
                  <a:lnTo>
                    <a:pt x="495938" y="245455"/>
                  </a:lnTo>
                  <a:lnTo>
                    <a:pt x="441916" y="257830"/>
                  </a:lnTo>
                  <a:lnTo>
                    <a:pt x="382217" y="265650"/>
                  </a:lnTo>
                  <a:lnTo>
                    <a:pt x="318119" y="268376"/>
                  </a:lnTo>
                  <a:lnTo>
                    <a:pt x="254026" y="265650"/>
                  </a:lnTo>
                  <a:lnTo>
                    <a:pt x="194321" y="257830"/>
                  </a:lnTo>
                  <a:lnTo>
                    <a:pt x="140285" y="245455"/>
                  </a:lnTo>
                  <a:lnTo>
                    <a:pt x="93200" y="229064"/>
                  </a:lnTo>
                  <a:lnTo>
                    <a:pt x="54347" y="209196"/>
                  </a:lnTo>
                  <a:lnTo>
                    <a:pt x="6465" y="161181"/>
                  </a:lnTo>
                  <a:lnTo>
                    <a:pt x="0" y="134111"/>
                  </a:lnTo>
                </a:path>
                <a:path w="636270" h="805180">
                  <a:moveTo>
                    <a:pt x="0" y="134111"/>
                  </a:moveTo>
                  <a:lnTo>
                    <a:pt x="25008" y="81923"/>
                  </a:lnTo>
                  <a:lnTo>
                    <a:pt x="93200" y="39292"/>
                  </a:lnTo>
                  <a:lnTo>
                    <a:pt x="140285" y="22912"/>
                  </a:lnTo>
                  <a:lnTo>
                    <a:pt x="194321" y="10543"/>
                  </a:lnTo>
                  <a:lnTo>
                    <a:pt x="254026" y="2725"/>
                  </a:lnTo>
                  <a:lnTo>
                    <a:pt x="318119" y="0"/>
                  </a:lnTo>
                  <a:lnTo>
                    <a:pt x="382217" y="2725"/>
                  </a:lnTo>
                  <a:lnTo>
                    <a:pt x="441916" y="10543"/>
                  </a:lnTo>
                  <a:lnTo>
                    <a:pt x="495938" y="22912"/>
                  </a:lnTo>
                  <a:lnTo>
                    <a:pt x="543004" y="39292"/>
                  </a:lnTo>
                  <a:lnTo>
                    <a:pt x="581837" y="59142"/>
                  </a:lnTo>
                  <a:lnTo>
                    <a:pt x="629687" y="107092"/>
                  </a:lnTo>
                  <a:lnTo>
                    <a:pt x="636148" y="134111"/>
                  </a:lnTo>
                  <a:lnTo>
                    <a:pt x="636148" y="670834"/>
                  </a:lnTo>
                  <a:lnTo>
                    <a:pt x="611157" y="723093"/>
                  </a:lnTo>
                  <a:lnTo>
                    <a:pt x="543004" y="765760"/>
                  </a:lnTo>
                  <a:lnTo>
                    <a:pt x="495938" y="782149"/>
                  </a:lnTo>
                  <a:lnTo>
                    <a:pt x="441916" y="794522"/>
                  </a:lnTo>
                  <a:lnTo>
                    <a:pt x="382217" y="802341"/>
                  </a:lnTo>
                  <a:lnTo>
                    <a:pt x="318119" y="805068"/>
                  </a:lnTo>
                  <a:lnTo>
                    <a:pt x="254026" y="802341"/>
                  </a:lnTo>
                  <a:lnTo>
                    <a:pt x="194321" y="794522"/>
                  </a:lnTo>
                  <a:lnTo>
                    <a:pt x="140285" y="782149"/>
                  </a:lnTo>
                  <a:lnTo>
                    <a:pt x="93200" y="765760"/>
                  </a:lnTo>
                  <a:lnTo>
                    <a:pt x="54347" y="745895"/>
                  </a:lnTo>
                  <a:lnTo>
                    <a:pt x="6465" y="697893"/>
                  </a:lnTo>
                  <a:lnTo>
                    <a:pt x="0" y="670834"/>
                  </a:lnTo>
                  <a:lnTo>
                    <a:pt x="0" y="134111"/>
                  </a:lnTo>
                  <a:close/>
                </a:path>
              </a:pathLst>
            </a:custGeom>
            <a:ln w="12700">
              <a:solidFill>
                <a:srgbClr val="FFFFFF"/>
              </a:solidFill>
            </a:ln>
          </p:spPr>
          <p:txBody>
            <a:bodyPr wrap="square" lIns="0" tIns="0" rIns="0" bIns="0" rtlCol="0"/>
            <a:lstStyle/>
            <a:p>
              <a:endParaRPr sz="2400"/>
            </a:p>
          </p:txBody>
        </p:sp>
      </p:grpSp>
      <p:grpSp>
        <p:nvGrpSpPr>
          <p:cNvPr id="13" name="object 13"/>
          <p:cNvGrpSpPr/>
          <p:nvPr/>
        </p:nvGrpSpPr>
        <p:grpSpPr>
          <a:xfrm>
            <a:off x="10261620" y="3111500"/>
            <a:ext cx="965200" cy="1193800"/>
            <a:chOff x="7696215" y="2333625"/>
            <a:chExt cx="723900" cy="895350"/>
          </a:xfrm>
        </p:grpSpPr>
        <p:pic>
          <p:nvPicPr>
            <p:cNvPr id="14" name="object 14"/>
            <p:cNvPicPr/>
            <p:nvPr/>
          </p:nvPicPr>
          <p:blipFill>
            <a:blip r:embed="rId4" cstate="print"/>
            <a:stretch>
              <a:fillRect/>
            </a:stretch>
          </p:blipFill>
          <p:spPr>
            <a:xfrm>
              <a:off x="7696215" y="2333625"/>
              <a:ext cx="723900" cy="895350"/>
            </a:xfrm>
            <a:prstGeom prst="rect">
              <a:avLst/>
            </a:prstGeom>
          </p:spPr>
        </p:pic>
        <p:sp>
          <p:nvSpPr>
            <p:cNvPr id="15" name="object 15"/>
            <p:cNvSpPr/>
            <p:nvPr/>
          </p:nvSpPr>
          <p:spPr>
            <a:xfrm>
              <a:off x="7712720" y="2348234"/>
              <a:ext cx="636270" cy="805180"/>
            </a:xfrm>
            <a:custGeom>
              <a:avLst/>
              <a:gdLst/>
              <a:ahLst/>
              <a:cxnLst/>
              <a:rect l="l" t="t" r="r" b="b"/>
              <a:pathLst>
                <a:path w="636270" h="805180">
                  <a:moveTo>
                    <a:pt x="318119" y="0"/>
                  </a:moveTo>
                  <a:lnTo>
                    <a:pt x="254026" y="2725"/>
                  </a:lnTo>
                  <a:lnTo>
                    <a:pt x="194321" y="10542"/>
                  </a:lnTo>
                  <a:lnTo>
                    <a:pt x="140285" y="22910"/>
                  </a:lnTo>
                  <a:lnTo>
                    <a:pt x="93200" y="39289"/>
                  </a:lnTo>
                  <a:lnTo>
                    <a:pt x="54347" y="59138"/>
                  </a:lnTo>
                  <a:lnTo>
                    <a:pt x="6465" y="107090"/>
                  </a:lnTo>
                  <a:lnTo>
                    <a:pt x="0" y="134111"/>
                  </a:lnTo>
                  <a:lnTo>
                    <a:pt x="0" y="670940"/>
                  </a:lnTo>
                  <a:lnTo>
                    <a:pt x="25008" y="723128"/>
                  </a:lnTo>
                  <a:lnTo>
                    <a:pt x="93200" y="765759"/>
                  </a:lnTo>
                  <a:lnTo>
                    <a:pt x="140285" y="782139"/>
                  </a:lnTo>
                  <a:lnTo>
                    <a:pt x="194321" y="794508"/>
                  </a:lnTo>
                  <a:lnTo>
                    <a:pt x="254026" y="802326"/>
                  </a:lnTo>
                  <a:lnTo>
                    <a:pt x="318119" y="805052"/>
                  </a:lnTo>
                  <a:lnTo>
                    <a:pt x="382217" y="802326"/>
                  </a:lnTo>
                  <a:lnTo>
                    <a:pt x="441916" y="794508"/>
                  </a:lnTo>
                  <a:lnTo>
                    <a:pt x="495938" y="782139"/>
                  </a:lnTo>
                  <a:lnTo>
                    <a:pt x="543004" y="765759"/>
                  </a:lnTo>
                  <a:lnTo>
                    <a:pt x="581837" y="745908"/>
                  </a:lnTo>
                  <a:lnTo>
                    <a:pt x="629687" y="697959"/>
                  </a:lnTo>
                  <a:lnTo>
                    <a:pt x="636148" y="670940"/>
                  </a:lnTo>
                  <a:lnTo>
                    <a:pt x="636148" y="134111"/>
                  </a:lnTo>
                  <a:lnTo>
                    <a:pt x="611157" y="81919"/>
                  </a:lnTo>
                  <a:lnTo>
                    <a:pt x="543004" y="39289"/>
                  </a:lnTo>
                  <a:lnTo>
                    <a:pt x="495938" y="22910"/>
                  </a:lnTo>
                  <a:lnTo>
                    <a:pt x="441916" y="10542"/>
                  </a:lnTo>
                  <a:lnTo>
                    <a:pt x="382217" y="2725"/>
                  </a:lnTo>
                  <a:lnTo>
                    <a:pt x="318119" y="0"/>
                  </a:lnTo>
                  <a:close/>
                </a:path>
              </a:pathLst>
            </a:custGeom>
            <a:solidFill>
              <a:srgbClr val="1B577B"/>
            </a:solidFill>
          </p:spPr>
          <p:txBody>
            <a:bodyPr wrap="square" lIns="0" tIns="0" rIns="0" bIns="0" rtlCol="0"/>
            <a:lstStyle/>
            <a:p>
              <a:endParaRPr sz="2400"/>
            </a:p>
          </p:txBody>
        </p:sp>
        <p:sp>
          <p:nvSpPr>
            <p:cNvPr id="16" name="object 16"/>
            <p:cNvSpPr/>
            <p:nvPr/>
          </p:nvSpPr>
          <p:spPr>
            <a:xfrm>
              <a:off x="7712720" y="2348234"/>
              <a:ext cx="636270" cy="805180"/>
            </a:xfrm>
            <a:custGeom>
              <a:avLst/>
              <a:gdLst/>
              <a:ahLst/>
              <a:cxnLst/>
              <a:rect l="l" t="t" r="r" b="b"/>
              <a:pathLst>
                <a:path w="636270" h="805180">
                  <a:moveTo>
                    <a:pt x="636148" y="134111"/>
                  </a:moveTo>
                  <a:lnTo>
                    <a:pt x="611157" y="186373"/>
                  </a:lnTo>
                  <a:lnTo>
                    <a:pt x="543004" y="229038"/>
                  </a:lnTo>
                  <a:lnTo>
                    <a:pt x="495938" y="245426"/>
                  </a:lnTo>
                  <a:lnTo>
                    <a:pt x="441916" y="257798"/>
                  </a:lnTo>
                  <a:lnTo>
                    <a:pt x="382217" y="265617"/>
                  </a:lnTo>
                  <a:lnTo>
                    <a:pt x="318119" y="268342"/>
                  </a:lnTo>
                  <a:lnTo>
                    <a:pt x="254026" y="265617"/>
                  </a:lnTo>
                  <a:lnTo>
                    <a:pt x="194321" y="257798"/>
                  </a:lnTo>
                  <a:lnTo>
                    <a:pt x="140285" y="245426"/>
                  </a:lnTo>
                  <a:lnTo>
                    <a:pt x="93200" y="229038"/>
                  </a:lnTo>
                  <a:lnTo>
                    <a:pt x="54347" y="209175"/>
                  </a:lnTo>
                  <a:lnTo>
                    <a:pt x="6465" y="161172"/>
                  </a:lnTo>
                  <a:lnTo>
                    <a:pt x="0" y="134111"/>
                  </a:lnTo>
                </a:path>
                <a:path w="636270" h="805180">
                  <a:moveTo>
                    <a:pt x="0" y="134111"/>
                  </a:moveTo>
                  <a:lnTo>
                    <a:pt x="25008" y="81919"/>
                  </a:lnTo>
                  <a:lnTo>
                    <a:pt x="93200" y="39289"/>
                  </a:lnTo>
                  <a:lnTo>
                    <a:pt x="140285" y="22910"/>
                  </a:lnTo>
                  <a:lnTo>
                    <a:pt x="194321" y="10542"/>
                  </a:lnTo>
                  <a:lnTo>
                    <a:pt x="254026" y="2725"/>
                  </a:lnTo>
                  <a:lnTo>
                    <a:pt x="318119" y="0"/>
                  </a:lnTo>
                  <a:lnTo>
                    <a:pt x="382217" y="2725"/>
                  </a:lnTo>
                  <a:lnTo>
                    <a:pt x="441916" y="10542"/>
                  </a:lnTo>
                  <a:lnTo>
                    <a:pt x="495938" y="22910"/>
                  </a:lnTo>
                  <a:lnTo>
                    <a:pt x="543004" y="39289"/>
                  </a:lnTo>
                  <a:lnTo>
                    <a:pt x="581837" y="59138"/>
                  </a:lnTo>
                  <a:lnTo>
                    <a:pt x="629687" y="107090"/>
                  </a:lnTo>
                  <a:lnTo>
                    <a:pt x="636148" y="134111"/>
                  </a:lnTo>
                  <a:lnTo>
                    <a:pt x="636148" y="670940"/>
                  </a:lnTo>
                  <a:lnTo>
                    <a:pt x="611157" y="723128"/>
                  </a:lnTo>
                  <a:lnTo>
                    <a:pt x="543004" y="765759"/>
                  </a:lnTo>
                  <a:lnTo>
                    <a:pt x="495938" y="782139"/>
                  </a:lnTo>
                  <a:lnTo>
                    <a:pt x="441916" y="794508"/>
                  </a:lnTo>
                  <a:lnTo>
                    <a:pt x="382217" y="802326"/>
                  </a:lnTo>
                  <a:lnTo>
                    <a:pt x="318119" y="805052"/>
                  </a:lnTo>
                  <a:lnTo>
                    <a:pt x="254026" y="802326"/>
                  </a:lnTo>
                  <a:lnTo>
                    <a:pt x="194321" y="794508"/>
                  </a:lnTo>
                  <a:lnTo>
                    <a:pt x="140285" y="782139"/>
                  </a:lnTo>
                  <a:lnTo>
                    <a:pt x="93200" y="765759"/>
                  </a:lnTo>
                  <a:lnTo>
                    <a:pt x="54347" y="745908"/>
                  </a:lnTo>
                  <a:lnTo>
                    <a:pt x="6465" y="697959"/>
                  </a:lnTo>
                  <a:lnTo>
                    <a:pt x="0" y="670940"/>
                  </a:lnTo>
                  <a:lnTo>
                    <a:pt x="0" y="134111"/>
                  </a:lnTo>
                  <a:close/>
                </a:path>
              </a:pathLst>
            </a:custGeom>
            <a:ln w="12700">
              <a:solidFill>
                <a:srgbClr val="FFFFFF"/>
              </a:solidFill>
            </a:ln>
          </p:spPr>
          <p:txBody>
            <a:bodyPr wrap="square" lIns="0" tIns="0" rIns="0" bIns="0" rtlCol="0"/>
            <a:lstStyle/>
            <a:p>
              <a:endParaRPr sz="2400"/>
            </a:p>
          </p:txBody>
        </p:sp>
      </p:grpSp>
      <p:grpSp>
        <p:nvGrpSpPr>
          <p:cNvPr id="17" name="object 17"/>
          <p:cNvGrpSpPr/>
          <p:nvPr/>
        </p:nvGrpSpPr>
        <p:grpSpPr>
          <a:xfrm>
            <a:off x="10261620" y="4597400"/>
            <a:ext cx="965200" cy="1193800"/>
            <a:chOff x="7696215" y="3448050"/>
            <a:chExt cx="723900" cy="895350"/>
          </a:xfrm>
        </p:grpSpPr>
        <p:pic>
          <p:nvPicPr>
            <p:cNvPr id="18" name="object 18"/>
            <p:cNvPicPr/>
            <p:nvPr/>
          </p:nvPicPr>
          <p:blipFill>
            <a:blip r:embed="rId5" cstate="print"/>
            <a:stretch>
              <a:fillRect/>
            </a:stretch>
          </p:blipFill>
          <p:spPr>
            <a:xfrm>
              <a:off x="7696215" y="3448050"/>
              <a:ext cx="723900" cy="895350"/>
            </a:xfrm>
            <a:prstGeom prst="rect">
              <a:avLst/>
            </a:prstGeom>
          </p:spPr>
        </p:pic>
        <p:sp>
          <p:nvSpPr>
            <p:cNvPr id="19" name="object 19"/>
            <p:cNvSpPr/>
            <p:nvPr/>
          </p:nvSpPr>
          <p:spPr>
            <a:xfrm>
              <a:off x="7712720" y="3464682"/>
              <a:ext cx="636270" cy="805180"/>
            </a:xfrm>
            <a:custGeom>
              <a:avLst/>
              <a:gdLst/>
              <a:ahLst/>
              <a:cxnLst/>
              <a:rect l="l" t="t" r="r" b="b"/>
              <a:pathLst>
                <a:path w="636270" h="805179">
                  <a:moveTo>
                    <a:pt x="318119" y="0"/>
                  </a:moveTo>
                  <a:lnTo>
                    <a:pt x="254026" y="2726"/>
                  </a:lnTo>
                  <a:lnTo>
                    <a:pt x="194321" y="10546"/>
                  </a:lnTo>
                  <a:lnTo>
                    <a:pt x="140285" y="22920"/>
                  </a:lnTo>
                  <a:lnTo>
                    <a:pt x="93200" y="39310"/>
                  </a:lnTo>
                  <a:lnTo>
                    <a:pt x="54347" y="59176"/>
                  </a:lnTo>
                  <a:lnTo>
                    <a:pt x="6465" y="107181"/>
                  </a:lnTo>
                  <a:lnTo>
                    <a:pt x="0" y="134243"/>
                  </a:lnTo>
                  <a:lnTo>
                    <a:pt x="0" y="670928"/>
                  </a:lnTo>
                  <a:lnTo>
                    <a:pt x="25008" y="723158"/>
                  </a:lnTo>
                  <a:lnTo>
                    <a:pt x="93200" y="765811"/>
                  </a:lnTo>
                  <a:lnTo>
                    <a:pt x="140285" y="782196"/>
                  </a:lnTo>
                  <a:lnTo>
                    <a:pt x="194321" y="794568"/>
                  </a:lnTo>
                  <a:lnTo>
                    <a:pt x="254026" y="802387"/>
                  </a:lnTo>
                  <a:lnTo>
                    <a:pt x="318119" y="805113"/>
                  </a:lnTo>
                  <a:lnTo>
                    <a:pt x="382217" y="802387"/>
                  </a:lnTo>
                  <a:lnTo>
                    <a:pt x="441916" y="794568"/>
                  </a:lnTo>
                  <a:lnTo>
                    <a:pt x="495938" y="782196"/>
                  </a:lnTo>
                  <a:lnTo>
                    <a:pt x="543004" y="765811"/>
                  </a:lnTo>
                  <a:lnTo>
                    <a:pt x="581837" y="745951"/>
                  </a:lnTo>
                  <a:lnTo>
                    <a:pt x="629687" y="697971"/>
                  </a:lnTo>
                  <a:lnTo>
                    <a:pt x="636148" y="670928"/>
                  </a:lnTo>
                  <a:lnTo>
                    <a:pt x="636148" y="134243"/>
                  </a:lnTo>
                  <a:lnTo>
                    <a:pt x="611157" y="81979"/>
                  </a:lnTo>
                  <a:lnTo>
                    <a:pt x="543004" y="39310"/>
                  </a:lnTo>
                  <a:lnTo>
                    <a:pt x="495938" y="22920"/>
                  </a:lnTo>
                  <a:lnTo>
                    <a:pt x="441916" y="10546"/>
                  </a:lnTo>
                  <a:lnTo>
                    <a:pt x="382217" y="2726"/>
                  </a:lnTo>
                  <a:lnTo>
                    <a:pt x="318119" y="0"/>
                  </a:lnTo>
                  <a:close/>
                </a:path>
              </a:pathLst>
            </a:custGeom>
            <a:solidFill>
              <a:srgbClr val="1B577B"/>
            </a:solidFill>
          </p:spPr>
          <p:txBody>
            <a:bodyPr wrap="square" lIns="0" tIns="0" rIns="0" bIns="0" rtlCol="0"/>
            <a:lstStyle/>
            <a:p>
              <a:endParaRPr sz="2400"/>
            </a:p>
          </p:txBody>
        </p:sp>
        <p:sp>
          <p:nvSpPr>
            <p:cNvPr id="20" name="object 20"/>
            <p:cNvSpPr/>
            <p:nvPr/>
          </p:nvSpPr>
          <p:spPr>
            <a:xfrm>
              <a:off x="7712720" y="3464682"/>
              <a:ext cx="636270" cy="805180"/>
            </a:xfrm>
            <a:custGeom>
              <a:avLst/>
              <a:gdLst/>
              <a:ahLst/>
              <a:cxnLst/>
              <a:rect l="l" t="t" r="r" b="b"/>
              <a:pathLst>
                <a:path w="636270" h="805179">
                  <a:moveTo>
                    <a:pt x="636148" y="134243"/>
                  </a:moveTo>
                  <a:lnTo>
                    <a:pt x="611157" y="186435"/>
                  </a:lnTo>
                  <a:lnTo>
                    <a:pt x="543004" y="229065"/>
                  </a:lnTo>
                  <a:lnTo>
                    <a:pt x="495938" y="245444"/>
                  </a:lnTo>
                  <a:lnTo>
                    <a:pt x="441916" y="257812"/>
                  </a:lnTo>
                  <a:lnTo>
                    <a:pt x="382217" y="265629"/>
                  </a:lnTo>
                  <a:lnTo>
                    <a:pt x="318119" y="268355"/>
                  </a:lnTo>
                  <a:lnTo>
                    <a:pt x="254026" y="265629"/>
                  </a:lnTo>
                  <a:lnTo>
                    <a:pt x="194321" y="257812"/>
                  </a:lnTo>
                  <a:lnTo>
                    <a:pt x="140285" y="245444"/>
                  </a:lnTo>
                  <a:lnTo>
                    <a:pt x="93200" y="229065"/>
                  </a:lnTo>
                  <a:lnTo>
                    <a:pt x="54347" y="209216"/>
                  </a:lnTo>
                  <a:lnTo>
                    <a:pt x="6465" y="161264"/>
                  </a:lnTo>
                  <a:lnTo>
                    <a:pt x="0" y="134243"/>
                  </a:lnTo>
                </a:path>
                <a:path w="636270" h="805179">
                  <a:moveTo>
                    <a:pt x="0" y="134243"/>
                  </a:moveTo>
                  <a:lnTo>
                    <a:pt x="25008" y="81979"/>
                  </a:lnTo>
                  <a:lnTo>
                    <a:pt x="93200" y="39310"/>
                  </a:lnTo>
                  <a:lnTo>
                    <a:pt x="140285" y="22920"/>
                  </a:lnTo>
                  <a:lnTo>
                    <a:pt x="194321" y="10546"/>
                  </a:lnTo>
                  <a:lnTo>
                    <a:pt x="254026" y="2726"/>
                  </a:lnTo>
                  <a:lnTo>
                    <a:pt x="318119" y="0"/>
                  </a:lnTo>
                  <a:lnTo>
                    <a:pt x="382217" y="2726"/>
                  </a:lnTo>
                  <a:lnTo>
                    <a:pt x="441916" y="10546"/>
                  </a:lnTo>
                  <a:lnTo>
                    <a:pt x="495938" y="22920"/>
                  </a:lnTo>
                  <a:lnTo>
                    <a:pt x="543004" y="39310"/>
                  </a:lnTo>
                  <a:lnTo>
                    <a:pt x="581837" y="59176"/>
                  </a:lnTo>
                  <a:lnTo>
                    <a:pt x="629687" y="107181"/>
                  </a:lnTo>
                  <a:lnTo>
                    <a:pt x="636148" y="134243"/>
                  </a:lnTo>
                  <a:lnTo>
                    <a:pt x="636148" y="670928"/>
                  </a:lnTo>
                  <a:lnTo>
                    <a:pt x="611157" y="723158"/>
                  </a:lnTo>
                  <a:lnTo>
                    <a:pt x="543004" y="765811"/>
                  </a:lnTo>
                  <a:lnTo>
                    <a:pt x="495938" y="782196"/>
                  </a:lnTo>
                  <a:lnTo>
                    <a:pt x="441916" y="794568"/>
                  </a:lnTo>
                  <a:lnTo>
                    <a:pt x="382217" y="802387"/>
                  </a:lnTo>
                  <a:lnTo>
                    <a:pt x="318119" y="805113"/>
                  </a:lnTo>
                  <a:lnTo>
                    <a:pt x="254026" y="802387"/>
                  </a:lnTo>
                  <a:lnTo>
                    <a:pt x="194321" y="794568"/>
                  </a:lnTo>
                  <a:lnTo>
                    <a:pt x="140285" y="782196"/>
                  </a:lnTo>
                  <a:lnTo>
                    <a:pt x="93200" y="765811"/>
                  </a:lnTo>
                  <a:lnTo>
                    <a:pt x="54347" y="745951"/>
                  </a:lnTo>
                  <a:lnTo>
                    <a:pt x="6465" y="697971"/>
                  </a:lnTo>
                  <a:lnTo>
                    <a:pt x="0" y="670928"/>
                  </a:lnTo>
                  <a:lnTo>
                    <a:pt x="0" y="134243"/>
                  </a:lnTo>
                  <a:close/>
                </a:path>
              </a:pathLst>
            </a:custGeom>
            <a:ln w="12700">
              <a:solidFill>
                <a:srgbClr val="FFFFFF"/>
              </a:solidFill>
            </a:ln>
          </p:spPr>
          <p:txBody>
            <a:bodyPr wrap="square" lIns="0" tIns="0" rIns="0" bIns="0" rtlCol="0"/>
            <a:lstStyle/>
            <a:p>
              <a:endParaRPr sz="2400"/>
            </a:p>
          </p:txBody>
        </p:sp>
      </p:grpSp>
      <p:sp>
        <p:nvSpPr>
          <p:cNvPr id="21" name="object 21"/>
          <p:cNvSpPr txBox="1"/>
          <p:nvPr/>
        </p:nvSpPr>
        <p:spPr>
          <a:xfrm>
            <a:off x="10330189" y="2752087"/>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1</a:t>
            </a:r>
            <a:endParaRPr sz="1067">
              <a:latin typeface="Calibri"/>
              <a:cs typeface="Calibri"/>
            </a:endParaRPr>
          </a:p>
        </p:txBody>
      </p:sp>
      <p:sp>
        <p:nvSpPr>
          <p:cNvPr id="22" name="object 22"/>
          <p:cNvSpPr txBox="1"/>
          <p:nvPr/>
        </p:nvSpPr>
        <p:spPr>
          <a:xfrm>
            <a:off x="10330189" y="4281258"/>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2</a:t>
            </a:r>
            <a:endParaRPr sz="1067">
              <a:latin typeface="Calibri"/>
              <a:cs typeface="Calibri"/>
            </a:endParaRPr>
          </a:p>
        </p:txBody>
      </p:sp>
      <p:sp>
        <p:nvSpPr>
          <p:cNvPr id="23" name="object 23"/>
          <p:cNvSpPr txBox="1"/>
          <p:nvPr/>
        </p:nvSpPr>
        <p:spPr>
          <a:xfrm>
            <a:off x="10330189" y="5772573"/>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3</a:t>
            </a:r>
            <a:endParaRPr sz="1067">
              <a:latin typeface="Calibri"/>
              <a:cs typeface="Calibri"/>
            </a:endParaRPr>
          </a:p>
        </p:txBody>
      </p:sp>
      <p:pic>
        <p:nvPicPr>
          <p:cNvPr id="24" name="object 24"/>
          <p:cNvPicPr/>
          <p:nvPr/>
        </p:nvPicPr>
        <p:blipFill>
          <a:blip r:embed="rId6" cstate="print"/>
          <a:stretch>
            <a:fillRect/>
          </a:stretch>
        </p:blipFill>
        <p:spPr>
          <a:xfrm>
            <a:off x="827734" y="3185347"/>
            <a:ext cx="1147959" cy="1166180"/>
          </a:xfrm>
          <a:prstGeom prst="rect">
            <a:avLst/>
          </a:prstGeom>
        </p:spPr>
      </p:pic>
      <p:sp>
        <p:nvSpPr>
          <p:cNvPr id="25" name="object 25" hidden="1"/>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194393"/>
            <a:ext cx="7888393" cy="699336"/>
          </a:xfrm>
          <a:prstGeom prst="rect">
            <a:avLst/>
          </a:prstGeom>
        </p:spPr>
        <p:txBody>
          <a:bodyPr vert="horz" wrap="square" lIns="0" tIns="22013" rIns="0" bIns="0" rtlCol="0" anchor="ctr">
            <a:spAutoFit/>
          </a:bodyPr>
          <a:lstStyle/>
          <a:p>
            <a:pPr marL="16933">
              <a:lnSpc>
                <a:spcPct val="100000"/>
              </a:lnSpc>
              <a:spcBef>
                <a:spcPts val="173"/>
              </a:spcBef>
            </a:pPr>
            <a:r>
              <a:rPr spc="7" dirty="0"/>
              <a:t>Working</a:t>
            </a:r>
            <a:r>
              <a:rPr dirty="0"/>
              <a:t> </a:t>
            </a:r>
            <a:r>
              <a:rPr spc="13" dirty="0"/>
              <a:t>of</a:t>
            </a:r>
            <a:r>
              <a:rPr spc="-13" dirty="0"/>
              <a:t> </a:t>
            </a:r>
            <a:r>
              <a:rPr spc="20" dirty="0"/>
              <a:t>Kubernetes</a:t>
            </a:r>
          </a:p>
        </p:txBody>
      </p:sp>
      <p:pic>
        <p:nvPicPr>
          <p:cNvPr id="3" name="object 3"/>
          <p:cNvPicPr/>
          <p:nvPr/>
        </p:nvPicPr>
        <p:blipFill>
          <a:blip r:embed="rId2" cstate="print"/>
          <a:stretch>
            <a:fillRect/>
          </a:stretch>
        </p:blipFill>
        <p:spPr>
          <a:xfrm>
            <a:off x="827734" y="3185347"/>
            <a:ext cx="1147959" cy="1166180"/>
          </a:xfrm>
          <a:prstGeom prst="rect">
            <a:avLst/>
          </a:prstGeom>
        </p:spPr>
      </p:pic>
      <p:grpSp>
        <p:nvGrpSpPr>
          <p:cNvPr id="4" name="object 4"/>
          <p:cNvGrpSpPr/>
          <p:nvPr/>
        </p:nvGrpSpPr>
        <p:grpSpPr>
          <a:xfrm>
            <a:off x="10261620" y="1612901"/>
            <a:ext cx="965200" cy="4178300"/>
            <a:chOff x="7696215" y="1209675"/>
            <a:chExt cx="723900" cy="3133725"/>
          </a:xfrm>
        </p:grpSpPr>
        <p:pic>
          <p:nvPicPr>
            <p:cNvPr id="5" name="object 5"/>
            <p:cNvPicPr/>
            <p:nvPr/>
          </p:nvPicPr>
          <p:blipFill>
            <a:blip r:embed="rId3" cstate="print"/>
            <a:stretch>
              <a:fillRect/>
            </a:stretch>
          </p:blipFill>
          <p:spPr>
            <a:xfrm>
              <a:off x="7696215" y="1209675"/>
              <a:ext cx="723900" cy="904875"/>
            </a:xfrm>
            <a:prstGeom prst="rect">
              <a:avLst/>
            </a:prstGeom>
          </p:spPr>
        </p:pic>
        <p:sp>
          <p:nvSpPr>
            <p:cNvPr id="6" name="object 6"/>
            <p:cNvSpPr/>
            <p:nvPr/>
          </p:nvSpPr>
          <p:spPr>
            <a:xfrm>
              <a:off x="7712720" y="1231757"/>
              <a:ext cx="636270" cy="805180"/>
            </a:xfrm>
            <a:custGeom>
              <a:avLst/>
              <a:gdLst/>
              <a:ahLst/>
              <a:cxnLst/>
              <a:rect l="l" t="t" r="r" b="b"/>
              <a:pathLst>
                <a:path w="636270" h="805180">
                  <a:moveTo>
                    <a:pt x="318119" y="0"/>
                  </a:moveTo>
                  <a:lnTo>
                    <a:pt x="254026" y="2725"/>
                  </a:lnTo>
                  <a:lnTo>
                    <a:pt x="194321" y="10543"/>
                  </a:lnTo>
                  <a:lnTo>
                    <a:pt x="140285" y="22912"/>
                  </a:lnTo>
                  <a:lnTo>
                    <a:pt x="93200" y="39292"/>
                  </a:lnTo>
                  <a:lnTo>
                    <a:pt x="54347" y="59142"/>
                  </a:lnTo>
                  <a:lnTo>
                    <a:pt x="6465" y="107092"/>
                  </a:lnTo>
                  <a:lnTo>
                    <a:pt x="0" y="134111"/>
                  </a:lnTo>
                  <a:lnTo>
                    <a:pt x="0" y="670834"/>
                  </a:lnTo>
                  <a:lnTo>
                    <a:pt x="25008" y="723093"/>
                  </a:lnTo>
                  <a:lnTo>
                    <a:pt x="93200" y="765760"/>
                  </a:lnTo>
                  <a:lnTo>
                    <a:pt x="140285" y="782149"/>
                  </a:lnTo>
                  <a:lnTo>
                    <a:pt x="194321" y="794522"/>
                  </a:lnTo>
                  <a:lnTo>
                    <a:pt x="254026" y="802341"/>
                  </a:lnTo>
                  <a:lnTo>
                    <a:pt x="318119" y="805068"/>
                  </a:lnTo>
                  <a:lnTo>
                    <a:pt x="382217" y="802341"/>
                  </a:lnTo>
                  <a:lnTo>
                    <a:pt x="441916" y="794522"/>
                  </a:lnTo>
                  <a:lnTo>
                    <a:pt x="495938" y="782149"/>
                  </a:lnTo>
                  <a:lnTo>
                    <a:pt x="543004" y="765760"/>
                  </a:lnTo>
                  <a:lnTo>
                    <a:pt x="581837" y="745895"/>
                  </a:lnTo>
                  <a:lnTo>
                    <a:pt x="629687" y="697893"/>
                  </a:lnTo>
                  <a:lnTo>
                    <a:pt x="636148" y="670834"/>
                  </a:lnTo>
                  <a:lnTo>
                    <a:pt x="636148" y="134111"/>
                  </a:lnTo>
                  <a:lnTo>
                    <a:pt x="611157" y="81923"/>
                  </a:lnTo>
                  <a:lnTo>
                    <a:pt x="543004" y="39292"/>
                  </a:lnTo>
                  <a:lnTo>
                    <a:pt x="495938" y="22912"/>
                  </a:lnTo>
                  <a:lnTo>
                    <a:pt x="441916" y="10543"/>
                  </a:lnTo>
                  <a:lnTo>
                    <a:pt x="382217" y="2725"/>
                  </a:lnTo>
                  <a:lnTo>
                    <a:pt x="318119" y="0"/>
                  </a:lnTo>
                  <a:close/>
                </a:path>
              </a:pathLst>
            </a:custGeom>
            <a:solidFill>
              <a:srgbClr val="1B577B"/>
            </a:solidFill>
          </p:spPr>
          <p:txBody>
            <a:bodyPr wrap="square" lIns="0" tIns="0" rIns="0" bIns="0" rtlCol="0"/>
            <a:lstStyle/>
            <a:p>
              <a:endParaRPr sz="2400"/>
            </a:p>
          </p:txBody>
        </p:sp>
        <p:sp>
          <p:nvSpPr>
            <p:cNvPr id="7" name="object 7"/>
            <p:cNvSpPr/>
            <p:nvPr/>
          </p:nvSpPr>
          <p:spPr>
            <a:xfrm>
              <a:off x="7712720" y="1231757"/>
              <a:ext cx="636270" cy="805180"/>
            </a:xfrm>
            <a:custGeom>
              <a:avLst/>
              <a:gdLst/>
              <a:ahLst/>
              <a:cxnLst/>
              <a:rect l="l" t="t" r="r" b="b"/>
              <a:pathLst>
                <a:path w="636270" h="805180">
                  <a:moveTo>
                    <a:pt x="636148" y="134111"/>
                  </a:moveTo>
                  <a:lnTo>
                    <a:pt x="611157" y="186389"/>
                  </a:lnTo>
                  <a:lnTo>
                    <a:pt x="543004" y="229064"/>
                  </a:lnTo>
                  <a:lnTo>
                    <a:pt x="495938" y="245455"/>
                  </a:lnTo>
                  <a:lnTo>
                    <a:pt x="441916" y="257830"/>
                  </a:lnTo>
                  <a:lnTo>
                    <a:pt x="382217" y="265650"/>
                  </a:lnTo>
                  <a:lnTo>
                    <a:pt x="318119" y="268376"/>
                  </a:lnTo>
                  <a:lnTo>
                    <a:pt x="254026" y="265650"/>
                  </a:lnTo>
                  <a:lnTo>
                    <a:pt x="194321" y="257830"/>
                  </a:lnTo>
                  <a:lnTo>
                    <a:pt x="140285" y="245455"/>
                  </a:lnTo>
                  <a:lnTo>
                    <a:pt x="93200" y="229064"/>
                  </a:lnTo>
                  <a:lnTo>
                    <a:pt x="54347" y="209196"/>
                  </a:lnTo>
                  <a:lnTo>
                    <a:pt x="6465" y="161181"/>
                  </a:lnTo>
                  <a:lnTo>
                    <a:pt x="0" y="134111"/>
                  </a:lnTo>
                </a:path>
                <a:path w="636270" h="805180">
                  <a:moveTo>
                    <a:pt x="0" y="134111"/>
                  </a:moveTo>
                  <a:lnTo>
                    <a:pt x="25008" y="81923"/>
                  </a:lnTo>
                  <a:lnTo>
                    <a:pt x="93200" y="39292"/>
                  </a:lnTo>
                  <a:lnTo>
                    <a:pt x="140285" y="22912"/>
                  </a:lnTo>
                  <a:lnTo>
                    <a:pt x="194321" y="10543"/>
                  </a:lnTo>
                  <a:lnTo>
                    <a:pt x="254026" y="2725"/>
                  </a:lnTo>
                  <a:lnTo>
                    <a:pt x="318119" y="0"/>
                  </a:lnTo>
                  <a:lnTo>
                    <a:pt x="382217" y="2725"/>
                  </a:lnTo>
                  <a:lnTo>
                    <a:pt x="441916" y="10543"/>
                  </a:lnTo>
                  <a:lnTo>
                    <a:pt x="495938" y="22912"/>
                  </a:lnTo>
                  <a:lnTo>
                    <a:pt x="543004" y="39292"/>
                  </a:lnTo>
                  <a:lnTo>
                    <a:pt x="581837" y="59142"/>
                  </a:lnTo>
                  <a:lnTo>
                    <a:pt x="629687" y="107092"/>
                  </a:lnTo>
                  <a:lnTo>
                    <a:pt x="636148" y="134111"/>
                  </a:lnTo>
                  <a:lnTo>
                    <a:pt x="636148" y="670834"/>
                  </a:lnTo>
                  <a:lnTo>
                    <a:pt x="611157" y="723093"/>
                  </a:lnTo>
                  <a:lnTo>
                    <a:pt x="543004" y="765760"/>
                  </a:lnTo>
                  <a:lnTo>
                    <a:pt x="495938" y="782149"/>
                  </a:lnTo>
                  <a:lnTo>
                    <a:pt x="441916" y="794522"/>
                  </a:lnTo>
                  <a:lnTo>
                    <a:pt x="382217" y="802341"/>
                  </a:lnTo>
                  <a:lnTo>
                    <a:pt x="318119" y="805068"/>
                  </a:lnTo>
                  <a:lnTo>
                    <a:pt x="254026" y="802341"/>
                  </a:lnTo>
                  <a:lnTo>
                    <a:pt x="194321" y="794522"/>
                  </a:lnTo>
                  <a:lnTo>
                    <a:pt x="140285" y="782149"/>
                  </a:lnTo>
                  <a:lnTo>
                    <a:pt x="93200" y="765760"/>
                  </a:lnTo>
                  <a:lnTo>
                    <a:pt x="54347" y="745895"/>
                  </a:lnTo>
                  <a:lnTo>
                    <a:pt x="6465" y="697893"/>
                  </a:lnTo>
                  <a:lnTo>
                    <a:pt x="0" y="670834"/>
                  </a:lnTo>
                  <a:lnTo>
                    <a:pt x="0" y="134111"/>
                  </a:lnTo>
                  <a:close/>
                </a:path>
              </a:pathLst>
            </a:custGeom>
            <a:ln w="12700">
              <a:solidFill>
                <a:srgbClr val="FFFF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7696215" y="2333625"/>
              <a:ext cx="723900" cy="895350"/>
            </a:xfrm>
            <a:prstGeom prst="rect">
              <a:avLst/>
            </a:prstGeom>
          </p:spPr>
        </p:pic>
        <p:sp>
          <p:nvSpPr>
            <p:cNvPr id="9" name="object 9"/>
            <p:cNvSpPr/>
            <p:nvPr/>
          </p:nvSpPr>
          <p:spPr>
            <a:xfrm>
              <a:off x="7712720" y="2348234"/>
              <a:ext cx="636270" cy="805180"/>
            </a:xfrm>
            <a:custGeom>
              <a:avLst/>
              <a:gdLst/>
              <a:ahLst/>
              <a:cxnLst/>
              <a:rect l="l" t="t" r="r" b="b"/>
              <a:pathLst>
                <a:path w="636270" h="805180">
                  <a:moveTo>
                    <a:pt x="318119" y="0"/>
                  </a:moveTo>
                  <a:lnTo>
                    <a:pt x="254026" y="2725"/>
                  </a:lnTo>
                  <a:lnTo>
                    <a:pt x="194321" y="10542"/>
                  </a:lnTo>
                  <a:lnTo>
                    <a:pt x="140285" y="22910"/>
                  </a:lnTo>
                  <a:lnTo>
                    <a:pt x="93200" y="39289"/>
                  </a:lnTo>
                  <a:lnTo>
                    <a:pt x="54347" y="59138"/>
                  </a:lnTo>
                  <a:lnTo>
                    <a:pt x="6465" y="107090"/>
                  </a:lnTo>
                  <a:lnTo>
                    <a:pt x="0" y="134111"/>
                  </a:lnTo>
                  <a:lnTo>
                    <a:pt x="0" y="670940"/>
                  </a:lnTo>
                  <a:lnTo>
                    <a:pt x="25008" y="723128"/>
                  </a:lnTo>
                  <a:lnTo>
                    <a:pt x="93200" y="765759"/>
                  </a:lnTo>
                  <a:lnTo>
                    <a:pt x="140285" y="782139"/>
                  </a:lnTo>
                  <a:lnTo>
                    <a:pt x="194321" y="794508"/>
                  </a:lnTo>
                  <a:lnTo>
                    <a:pt x="254026" y="802326"/>
                  </a:lnTo>
                  <a:lnTo>
                    <a:pt x="318119" y="805052"/>
                  </a:lnTo>
                  <a:lnTo>
                    <a:pt x="382217" y="802326"/>
                  </a:lnTo>
                  <a:lnTo>
                    <a:pt x="441916" y="794508"/>
                  </a:lnTo>
                  <a:lnTo>
                    <a:pt x="495938" y="782139"/>
                  </a:lnTo>
                  <a:lnTo>
                    <a:pt x="543004" y="765759"/>
                  </a:lnTo>
                  <a:lnTo>
                    <a:pt x="581837" y="745908"/>
                  </a:lnTo>
                  <a:lnTo>
                    <a:pt x="629687" y="697959"/>
                  </a:lnTo>
                  <a:lnTo>
                    <a:pt x="636148" y="670940"/>
                  </a:lnTo>
                  <a:lnTo>
                    <a:pt x="636148" y="134111"/>
                  </a:lnTo>
                  <a:lnTo>
                    <a:pt x="611157" y="81919"/>
                  </a:lnTo>
                  <a:lnTo>
                    <a:pt x="543004" y="39289"/>
                  </a:lnTo>
                  <a:lnTo>
                    <a:pt x="495938" y="22910"/>
                  </a:lnTo>
                  <a:lnTo>
                    <a:pt x="441916" y="10542"/>
                  </a:lnTo>
                  <a:lnTo>
                    <a:pt x="382217" y="2725"/>
                  </a:lnTo>
                  <a:lnTo>
                    <a:pt x="318119" y="0"/>
                  </a:lnTo>
                  <a:close/>
                </a:path>
              </a:pathLst>
            </a:custGeom>
            <a:solidFill>
              <a:srgbClr val="1B577B"/>
            </a:solidFill>
          </p:spPr>
          <p:txBody>
            <a:bodyPr wrap="square" lIns="0" tIns="0" rIns="0" bIns="0" rtlCol="0"/>
            <a:lstStyle/>
            <a:p>
              <a:endParaRPr sz="2400"/>
            </a:p>
          </p:txBody>
        </p:sp>
        <p:sp>
          <p:nvSpPr>
            <p:cNvPr id="10" name="object 10"/>
            <p:cNvSpPr/>
            <p:nvPr/>
          </p:nvSpPr>
          <p:spPr>
            <a:xfrm>
              <a:off x="7712720" y="2348234"/>
              <a:ext cx="636270" cy="805180"/>
            </a:xfrm>
            <a:custGeom>
              <a:avLst/>
              <a:gdLst/>
              <a:ahLst/>
              <a:cxnLst/>
              <a:rect l="l" t="t" r="r" b="b"/>
              <a:pathLst>
                <a:path w="636270" h="805180">
                  <a:moveTo>
                    <a:pt x="636148" y="134111"/>
                  </a:moveTo>
                  <a:lnTo>
                    <a:pt x="611157" y="186373"/>
                  </a:lnTo>
                  <a:lnTo>
                    <a:pt x="543004" y="229038"/>
                  </a:lnTo>
                  <a:lnTo>
                    <a:pt x="495938" y="245426"/>
                  </a:lnTo>
                  <a:lnTo>
                    <a:pt x="441916" y="257798"/>
                  </a:lnTo>
                  <a:lnTo>
                    <a:pt x="382217" y="265617"/>
                  </a:lnTo>
                  <a:lnTo>
                    <a:pt x="318119" y="268342"/>
                  </a:lnTo>
                  <a:lnTo>
                    <a:pt x="254026" y="265617"/>
                  </a:lnTo>
                  <a:lnTo>
                    <a:pt x="194321" y="257798"/>
                  </a:lnTo>
                  <a:lnTo>
                    <a:pt x="140285" y="245426"/>
                  </a:lnTo>
                  <a:lnTo>
                    <a:pt x="93200" y="229038"/>
                  </a:lnTo>
                  <a:lnTo>
                    <a:pt x="54347" y="209175"/>
                  </a:lnTo>
                  <a:lnTo>
                    <a:pt x="6465" y="161172"/>
                  </a:lnTo>
                  <a:lnTo>
                    <a:pt x="0" y="134111"/>
                  </a:lnTo>
                </a:path>
                <a:path w="636270" h="805180">
                  <a:moveTo>
                    <a:pt x="0" y="134111"/>
                  </a:moveTo>
                  <a:lnTo>
                    <a:pt x="25008" y="81919"/>
                  </a:lnTo>
                  <a:lnTo>
                    <a:pt x="93200" y="39289"/>
                  </a:lnTo>
                  <a:lnTo>
                    <a:pt x="140285" y="22910"/>
                  </a:lnTo>
                  <a:lnTo>
                    <a:pt x="194321" y="10542"/>
                  </a:lnTo>
                  <a:lnTo>
                    <a:pt x="254026" y="2725"/>
                  </a:lnTo>
                  <a:lnTo>
                    <a:pt x="318119" y="0"/>
                  </a:lnTo>
                  <a:lnTo>
                    <a:pt x="382217" y="2725"/>
                  </a:lnTo>
                  <a:lnTo>
                    <a:pt x="441916" y="10542"/>
                  </a:lnTo>
                  <a:lnTo>
                    <a:pt x="495938" y="22910"/>
                  </a:lnTo>
                  <a:lnTo>
                    <a:pt x="543004" y="39289"/>
                  </a:lnTo>
                  <a:lnTo>
                    <a:pt x="581837" y="59138"/>
                  </a:lnTo>
                  <a:lnTo>
                    <a:pt x="629687" y="107090"/>
                  </a:lnTo>
                  <a:lnTo>
                    <a:pt x="636148" y="134111"/>
                  </a:lnTo>
                  <a:lnTo>
                    <a:pt x="636148" y="670940"/>
                  </a:lnTo>
                  <a:lnTo>
                    <a:pt x="611157" y="723128"/>
                  </a:lnTo>
                  <a:lnTo>
                    <a:pt x="543004" y="765759"/>
                  </a:lnTo>
                  <a:lnTo>
                    <a:pt x="495938" y="782139"/>
                  </a:lnTo>
                  <a:lnTo>
                    <a:pt x="441916" y="794508"/>
                  </a:lnTo>
                  <a:lnTo>
                    <a:pt x="382217" y="802326"/>
                  </a:lnTo>
                  <a:lnTo>
                    <a:pt x="318119" y="805052"/>
                  </a:lnTo>
                  <a:lnTo>
                    <a:pt x="254026" y="802326"/>
                  </a:lnTo>
                  <a:lnTo>
                    <a:pt x="194321" y="794508"/>
                  </a:lnTo>
                  <a:lnTo>
                    <a:pt x="140285" y="782139"/>
                  </a:lnTo>
                  <a:lnTo>
                    <a:pt x="93200" y="765759"/>
                  </a:lnTo>
                  <a:lnTo>
                    <a:pt x="54347" y="745908"/>
                  </a:lnTo>
                  <a:lnTo>
                    <a:pt x="6465" y="697959"/>
                  </a:lnTo>
                  <a:lnTo>
                    <a:pt x="0" y="670940"/>
                  </a:lnTo>
                  <a:lnTo>
                    <a:pt x="0" y="134111"/>
                  </a:lnTo>
                  <a:close/>
                </a:path>
              </a:pathLst>
            </a:custGeom>
            <a:ln w="12700">
              <a:solidFill>
                <a:srgbClr val="FFFFFF"/>
              </a:solidFill>
            </a:ln>
          </p:spPr>
          <p:txBody>
            <a:bodyPr wrap="square" lIns="0" tIns="0" rIns="0" bIns="0" rtlCol="0"/>
            <a:lstStyle/>
            <a:p>
              <a:endParaRPr sz="2400"/>
            </a:p>
          </p:txBody>
        </p:sp>
        <p:pic>
          <p:nvPicPr>
            <p:cNvPr id="11" name="object 11"/>
            <p:cNvPicPr/>
            <p:nvPr/>
          </p:nvPicPr>
          <p:blipFill>
            <a:blip r:embed="rId5" cstate="print"/>
            <a:stretch>
              <a:fillRect/>
            </a:stretch>
          </p:blipFill>
          <p:spPr>
            <a:xfrm>
              <a:off x="7696215" y="3448050"/>
              <a:ext cx="723900" cy="895350"/>
            </a:xfrm>
            <a:prstGeom prst="rect">
              <a:avLst/>
            </a:prstGeom>
          </p:spPr>
        </p:pic>
        <p:sp>
          <p:nvSpPr>
            <p:cNvPr id="12" name="object 12"/>
            <p:cNvSpPr/>
            <p:nvPr/>
          </p:nvSpPr>
          <p:spPr>
            <a:xfrm>
              <a:off x="7712720" y="3464682"/>
              <a:ext cx="636270" cy="805180"/>
            </a:xfrm>
            <a:custGeom>
              <a:avLst/>
              <a:gdLst/>
              <a:ahLst/>
              <a:cxnLst/>
              <a:rect l="l" t="t" r="r" b="b"/>
              <a:pathLst>
                <a:path w="636270" h="805179">
                  <a:moveTo>
                    <a:pt x="318119" y="0"/>
                  </a:moveTo>
                  <a:lnTo>
                    <a:pt x="254026" y="2726"/>
                  </a:lnTo>
                  <a:lnTo>
                    <a:pt x="194321" y="10546"/>
                  </a:lnTo>
                  <a:lnTo>
                    <a:pt x="140285" y="22920"/>
                  </a:lnTo>
                  <a:lnTo>
                    <a:pt x="93200" y="39310"/>
                  </a:lnTo>
                  <a:lnTo>
                    <a:pt x="54347" y="59176"/>
                  </a:lnTo>
                  <a:lnTo>
                    <a:pt x="6465" y="107181"/>
                  </a:lnTo>
                  <a:lnTo>
                    <a:pt x="0" y="134243"/>
                  </a:lnTo>
                  <a:lnTo>
                    <a:pt x="0" y="670928"/>
                  </a:lnTo>
                  <a:lnTo>
                    <a:pt x="25008" y="723158"/>
                  </a:lnTo>
                  <a:lnTo>
                    <a:pt x="93200" y="765811"/>
                  </a:lnTo>
                  <a:lnTo>
                    <a:pt x="140285" y="782196"/>
                  </a:lnTo>
                  <a:lnTo>
                    <a:pt x="194321" y="794568"/>
                  </a:lnTo>
                  <a:lnTo>
                    <a:pt x="254026" y="802387"/>
                  </a:lnTo>
                  <a:lnTo>
                    <a:pt x="318119" y="805113"/>
                  </a:lnTo>
                  <a:lnTo>
                    <a:pt x="382217" y="802387"/>
                  </a:lnTo>
                  <a:lnTo>
                    <a:pt x="441916" y="794568"/>
                  </a:lnTo>
                  <a:lnTo>
                    <a:pt x="495938" y="782196"/>
                  </a:lnTo>
                  <a:lnTo>
                    <a:pt x="543004" y="765811"/>
                  </a:lnTo>
                  <a:lnTo>
                    <a:pt x="581837" y="745951"/>
                  </a:lnTo>
                  <a:lnTo>
                    <a:pt x="629687" y="697971"/>
                  </a:lnTo>
                  <a:lnTo>
                    <a:pt x="636148" y="670928"/>
                  </a:lnTo>
                  <a:lnTo>
                    <a:pt x="636148" y="134243"/>
                  </a:lnTo>
                  <a:lnTo>
                    <a:pt x="611157" y="81979"/>
                  </a:lnTo>
                  <a:lnTo>
                    <a:pt x="543004" y="39310"/>
                  </a:lnTo>
                  <a:lnTo>
                    <a:pt x="495938" y="22920"/>
                  </a:lnTo>
                  <a:lnTo>
                    <a:pt x="441916" y="10546"/>
                  </a:lnTo>
                  <a:lnTo>
                    <a:pt x="382217" y="2726"/>
                  </a:lnTo>
                  <a:lnTo>
                    <a:pt x="318119" y="0"/>
                  </a:lnTo>
                  <a:close/>
                </a:path>
              </a:pathLst>
            </a:custGeom>
            <a:solidFill>
              <a:srgbClr val="1B577B"/>
            </a:solidFill>
          </p:spPr>
          <p:txBody>
            <a:bodyPr wrap="square" lIns="0" tIns="0" rIns="0" bIns="0" rtlCol="0"/>
            <a:lstStyle/>
            <a:p>
              <a:endParaRPr sz="2400"/>
            </a:p>
          </p:txBody>
        </p:sp>
        <p:sp>
          <p:nvSpPr>
            <p:cNvPr id="13" name="object 13"/>
            <p:cNvSpPr/>
            <p:nvPr/>
          </p:nvSpPr>
          <p:spPr>
            <a:xfrm>
              <a:off x="7712720" y="3464682"/>
              <a:ext cx="636270" cy="805180"/>
            </a:xfrm>
            <a:custGeom>
              <a:avLst/>
              <a:gdLst/>
              <a:ahLst/>
              <a:cxnLst/>
              <a:rect l="l" t="t" r="r" b="b"/>
              <a:pathLst>
                <a:path w="636270" h="805179">
                  <a:moveTo>
                    <a:pt x="636148" y="134243"/>
                  </a:moveTo>
                  <a:lnTo>
                    <a:pt x="611157" y="186435"/>
                  </a:lnTo>
                  <a:lnTo>
                    <a:pt x="543004" y="229065"/>
                  </a:lnTo>
                  <a:lnTo>
                    <a:pt x="495938" y="245444"/>
                  </a:lnTo>
                  <a:lnTo>
                    <a:pt x="441916" y="257812"/>
                  </a:lnTo>
                  <a:lnTo>
                    <a:pt x="382217" y="265629"/>
                  </a:lnTo>
                  <a:lnTo>
                    <a:pt x="318119" y="268355"/>
                  </a:lnTo>
                  <a:lnTo>
                    <a:pt x="254026" y="265629"/>
                  </a:lnTo>
                  <a:lnTo>
                    <a:pt x="194321" y="257812"/>
                  </a:lnTo>
                  <a:lnTo>
                    <a:pt x="140285" y="245444"/>
                  </a:lnTo>
                  <a:lnTo>
                    <a:pt x="93200" y="229065"/>
                  </a:lnTo>
                  <a:lnTo>
                    <a:pt x="54347" y="209216"/>
                  </a:lnTo>
                  <a:lnTo>
                    <a:pt x="6465" y="161264"/>
                  </a:lnTo>
                  <a:lnTo>
                    <a:pt x="0" y="134243"/>
                  </a:lnTo>
                </a:path>
                <a:path w="636270" h="805179">
                  <a:moveTo>
                    <a:pt x="0" y="134243"/>
                  </a:moveTo>
                  <a:lnTo>
                    <a:pt x="25008" y="81979"/>
                  </a:lnTo>
                  <a:lnTo>
                    <a:pt x="93200" y="39310"/>
                  </a:lnTo>
                  <a:lnTo>
                    <a:pt x="140285" y="22920"/>
                  </a:lnTo>
                  <a:lnTo>
                    <a:pt x="194321" y="10546"/>
                  </a:lnTo>
                  <a:lnTo>
                    <a:pt x="254026" y="2726"/>
                  </a:lnTo>
                  <a:lnTo>
                    <a:pt x="318119" y="0"/>
                  </a:lnTo>
                  <a:lnTo>
                    <a:pt x="382217" y="2726"/>
                  </a:lnTo>
                  <a:lnTo>
                    <a:pt x="441916" y="10546"/>
                  </a:lnTo>
                  <a:lnTo>
                    <a:pt x="495938" y="22920"/>
                  </a:lnTo>
                  <a:lnTo>
                    <a:pt x="543004" y="39310"/>
                  </a:lnTo>
                  <a:lnTo>
                    <a:pt x="581837" y="59176"/>
                  </a:lnTo>
                  <a:lnTo>
                    <a:pt x="629687" y="107181"/>
                  </a:lnTo>
                  <a:lnTo>
                    <a:pt x="636148" y="134243"/>
                  </a:lnTo>
                  <a:lnTo>
                    <a:pt x="636148" y="670928"/>
                  </a:lnTo>
                  <a:lnTo>
                    <a:pt x="611157" y="723158"/>
                  </a:lnTo>
                  <a:lnTo>
                    <a:pt x="543004" y="765811"/>
                  </a:lnTo>
                  <a:lnTo>
                    <a:pt x="495938" y="782196"/>
                  </a:lnTo>
                  <a:lnTo>
                    <a:pt x="441916" y="794568"/>
                  </a:lnTo>
                  <a:lnTo>
                    <a:pt x="382217" y="802387"/>
                  </a:lnTo>
                  <a:lnTo>
                    <a:pt x="318119" y="805113"/>
                  </a:lnTo>
                  <a:lnTo>
                    <a:pt x="254026" y="802387"/>
                  </a:lnTo>
                  <a:lnTo>
                    <a:pt x="194321" y="794568"/>
                  </a:lnTo>
                  <a:lnTo>
                    <a:pt x="140285" y="782196"/>
                  </a:lnTo>
                  <a:lnTo>
                    <a:pt x="93200" y="765811"/>
                  </a:lnTo>
                  <a:lnTo>
                    <a:pt x="54347" y="745951"/>
                  </a:lnTo>
                  <a:lnTo>
                    <a:pt x="6465" y="697971"/>
                  </a:lnTo>
                  <a:lnTo>
                    <a:pt x="0" y="670928"/>
                  </a:lnTo>
                  <a:lnTo>
                    <a:pt x="0" y="134243"/>
                  </a:lnTo>
                  <a:close/>
                </a:path>
              </a:pathLst>
            </a:custGeom>
            <a:ln w="12700">
              <a:solidFill>
                <a:srgbClr val="FFFFFF"/>
              </a:solidFill>
            </a:ln>
          </p:spPr>
          <p:txBody>
            <a:bodyPr wrap="square" lIns="0" tIns="0" rIns="0" bIns="0" rtlCol="0"/>
            <a:lstStyle/>
            <a:p>
              <a:endParaRPr sz="2400"/>
            </a:p>
          </p:txBody>
        </p:sp>
      </p:grpSp>
      <p:sp>
        <p:nvSpPr>
          <p:cNvPr id="14" name="object 14"/>
          <p:cNvSpPr txBox="1"/>
          <p:nvPr/>
        </p:nvSpPr>
        <p:spPr>
          <a:xfrm>
            <a:off x="10330189" y="2752087"/>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1</a:t>
            </a:r>
            <a:endParaRPr sz="1067">
              <a:latin typeface="Calibri"/>
              <a:cs typeface="Calibri"/>
            </a:endParaRPr>
          </a:p>
        </p:txBody>
      </p:sp>
      <p:sp>
        <p:nvSpPr>
          <p:cNvPr id="15" name="object 15"/>
          <p:cNvSpPr txBox="1"/>
          <p:nvPr/>
        </p:nvSpPr>
        <p:spPr>
          <a:xfrm>
            <a:off x="10330189" y="4281258"/>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2</a:t>
            </a:r>
            <a:endParaRPr sz="1067">
              <a:latin typeface="Calibri"/>
              <a:cs typeface="Calibri"/>
            </a:endParaRPr>
          </a:p>
        </p:txBody>
      </p:sp>
      <p:sp>
        <p:nvSpPr>
          <p:cNvPr id="16" name="object 16"/>
          <p:cNvSpPr txBox="1"/>
          <p:nvPr/>
        </p:nvSpPr>
        <p:spPr>
          <a:xfrm>
            <a:off x="10330189" y="5772573"/>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3</a:t>
            </a:r>
            <a:endParaRPr sz="1067">
              <a:latin typeface="Calibri"/>
              <a:cs typeface="Calibri"/>
            </a:endParaRPr>
          </a:p>
        </p:txBody>
      </p:sp>
      <p:grpSp>
        <p:nvGrpSpPr>
          <p:cNvPr id="17" name="object 17"/>
          <p:cNvGrpSpPr/>
          <p:nvPr/>
        </p:nvGrpSpPr>
        <p:grpSpPr>
          <a:xfrm>
            <a:off x="5880120" y="3492500"/>
            <a:ext cx="1981200" cy="711200"/>
            <a:chOff x="4410090" y="2619375"/>
            <a:chExt cx="1485900" cy="533400"/>
          </a:xfrm>
        </p:grpSpPr>
        <p:pic>
          <p:nvPicPr>
            <p:cNvPr id="18" name="object 18"/>
            <p:cNvPicPr/>
            <p:nvPr/>
          </p:nvPicPr>
          <p:blipFill>
            <a:blip r:embed="rId6" cstate="print"/>
            <a:stretch>
              <a:fillRect/>
            </a:stretch>
          </p:blipFill>
          <p:spPr>
            <a:xfrm>
              <a:off x="4410090" y="2619375"/>
              <a:ext cx="1485900" cy="514350"/>
            </a:xfrm>
            <a:prstGeom prst="rect">
              <a:avLst/>
            </a:prstGeom>
          </p:spPr>
        </p:pic>
        <p:pic>
          <p:nvPicPr>
            <p:cNvPr id="19" name="object 19"/>
            <p:cNvPicPr/>
            <p:nvPr/>
          </p:nvPicPr>
          <p:blipFill>
            <a:blip r:embed="rId7" cstate="print"/>
            <a:stretch>
              <a:fillRect/>
            </a:stretch>
          </p:blipFill>
          <p:spPr>
            <a:xfrm>
              <a:off x="4733940" y="2657475"/>
              <a:ext cx="876300" cy="495300"/>
            </a:xfrm>
            <a:prstGeom prst="rect">
              <a:avLst/>
            </a:prstGeom>
          </p:spPr>
        </p:pic>
        <p:sp>
          <p:nvSpPr>
            <p:cNvPr id="20" name="object 20"/>
            <p:cNvSpPr/>
            <p:nvPr/>
          </p:nvSpPr>
          <p:spPr>
            <a:xfrm>
              <a:off x="4426701" y="2630887"/>
              <a:ext cx="1403985" cy="437515"/>
            </a:xfrm>
            <a:custGeom>
              <a:avLst/>
              <a:gdLst/>
              <a:ahLst/>
              <a:cxnLst/>
              <a:rect l="l" t="t" r="r" b="b"/>
              <a:pathLst>
                <a:path w="1403985" h="437514">
                  <a:moveTo>
                    <a:pt x="1403866" y="0"/>
                  </a:moveTo>
                  <a:lnTo>
                    <a:pt x="0" y="0"/>
                  </a:lnTo>
                  <a:lnTo>
                    <a:pt x="0" y="436924"/>
                  </a:lnTo>
                  <a:lnTo>
                    <a:pt x="1403866" y="436924"/>
                  </a:lnTo>
                  <a:lnTo>
                    <a:pt x="1403866" y="0"/>
                  </a:lnTo>
                  <a:close/>
                </a:path>
              </a:pathLst>
            </a:custGeom>
            <a:solidFill>
              <a:srgbClr val="1B577B"/>
            </a:solidFill>
          </p:spPr>
          <p:txBody>
            <a:bodyPr wrap="square" lIns="0" tIns="0" rIns="0" bIns="0" rtlCol="0"/>
            <a:lstStyle/>
            <a:p>
              <a:endParaRPr sz="2400"/>
            </a:p>
          </p:txBody>
        </p:sp>
      </p:grpSp>
      <p:sp>
        <p:nvSpPr>
          <p:cNvPr id="21" name="object 21"/>
          <p:cNvSpPr txBox="1"/>
          <p:nvPr/>
        </p:nvSpPr>
        <p:spPr>
          <a:xfrm>
            <a:off x="5902269" y="3507850"/>
            <a:ext cx="1871980" cy="426613"/>
          </a:xfrm>
          <a:prstGeom prst="rect">
            <a:avLst/>
          </a:prstGeom>
        </p:spPr>
        <p:txBody>
          <a:bodyPr vert="horz" wrap="square" lIns="0" tIns="148167" rIns="0" bIns="0" rtlCol="0">
            <a:spAutoFit/>
          </a:bodyPr>
          <a:lstStyle/>
          <a:p>
            <a:pPr marL="610430">
              <a:spcBef>
                <a:spcPts val="1167"/>
              </a:spcBef>
            </a:pPr>
            <a:r>
              <a:rPr spc="-13" dirty="0">
                <a:solidFill>
                  <a:srgbClr val="FFFFFF"/>
                </a:solidFill>
                <a:latin typeface="Calibri"/>
                <a:cs typeface="Calibri"/>
              </a:rPr>
              <a:t>Service</a:t>
            </a:r>
            <a:endParaRPr>
              <a:latin typeface="Calibri"/>
              <a:cs typeface="Calibri"/>
            </a:endParaRPr>
          </a:p>
        </p:txBody>
      </p:sp>
      <p:grpSp>
        <p:nvGrpSpPr>
          <p:cNvPr id="22" name="object 22"/>
          <p:cNvGrpSpPr/>
          <p:nvPr/>
        </p:nvGrpSpPr>
        <p:grpSpPr>
          <a:xfrm>
            <a:off x="7988279" y="2146300"/>
            <a:ext cx="2363047" cy="3429000"/>
            <a:chOff x="5991209" y="1609725"/>
            <a:chExt cx="1772285" cy="2571750"/>
          </a:xfrm>
        </p:grpSpPr>
        <p:pic>
          <p:nvPicPr>
            <p:cNvPr id="23" name="object 23"/>
            <p:cNvPicPr/>
            <p:nvPr/>
          </p:nvPicPr>
          <p:blipFill>
            <a:blip r:embed="rId8" cstate="print"/>
            <a:stretch>
              <a:fillRect/>
            </a:stretch>
          </p:blipFill>
          <p:spPr>
            <a:xfrm>
              <a:off x="5991209" y="1609725"/>
              <a:ext cx="1714500" cy="1047750"/>
            </a:xfrm>
            <a:prstGeom prst="rect">
              <a:avLst/>
            </a:prstGeom>
          </p:spPr>
        </p:pic>
        <p:sp>
          <p:nvSpPr>
            <p:cNvPr id="24" name="object 24"/>
            <p:cNvSpPr/>
            <p:nvPr/>
          </p:nvSpPr>
          <p:spPr>
            <a:xfrm>
              <a:off x="6027938" y="1738243"/>
              <a:ext cx="1501775" cy="825500"/>
            </a:xfrm>
            <a:custGeom>
              <a:avLst/>
              <a:gdLst/>
              <a:ahLst/>
              <a:cxnLst/>
              <a:rect l="l" t="t" r="r" b="b"/>
              <a:pathLst>
                <a:path w="1501775" h="825500">
                  <a:moveTo>
                    <a:pt x="1419311" y="28434"/>
                  </a:moveTo>
                  <a:lnTo>
                    <a:pt x="0" y="799978"/>
                  </a:lnTo>
                  <a:lnTo>
                    <a:pt x="13716" y="825124"/>
                  </a:lnTo>
                  <a:lnTo>
                    <a:pt x="1432985" y="53537"/>
                  </a:lnTo>
                  <a:lnTo>
                    <a:pt x="1419311" y="28434"/>
                  </a:lnTo>
                  <a:close/>
                </a:path>
                <a:path w="1501775" h="825500">
                  <a:moveTo>
                    <a:pt x="1486444" y="21579"/>
                  </a:moveTo>
                  <a:lnTo>
                    <a:pt x="1431919" y="21579"/>
                  </a:lnTo>
                  <a:lnTo>
                    <a:pt x="1445514" y="46725"/>
                  </a:lnTo>
                  <a:lnTo>
                    <a:pt x="1432985" y="53537"/>
                  </a:lnTo>
                  <a:lnTo>
                    <a:pt x="1446641" y="78607"/>
                  </a:lnTo>
                  <a:lnTo>
                    <a:pt x="1486444" y="21579"/>
                  </a:lnTo>
                  <a:close/>
                </a:path>
                <a:path w="1501775" h="825500">
                  <a:moveTo>
                    <a:pt x="1431919" y="21579"/>
                  </a:moveTo>
                  <a:lnTo>
                    <a:pt x="1419311" y="28434"/>
                  </a:lnTo>
                  <a:lnTo>
                    <a:pt x="1432985" y="53537"/>
                  </a:lnTo>
                  <a:lnTo>
                    <a:pt x="1445514" y="46725"/>
                  </a:lnTo>
                  <a:lnTo>
                    <a:pt x="1431919" y="21579"/>
                  </a:lnTo>
                  <a:close/>
                </a:path>
                <a:path w="1501775" h="825500">
                  <a:moveTo>
                    <a:pt x="1501505" y="0"/>
                  </a:moveTo>
                  <a:lnTo>
                    <a:pt x="1405615" y="3291"/>
                  </a:lnTo>
                  <a:lnTo>
                    <a:pt x="1419311" y="28434"/>
                  </a:lnTo>
                  <a:lnTo>
                    <a:pt x="1431919" y="21579"/>
                  </a:lnTo>
                  <a:lnTo>
                    <a:pt x="1486444" y="21579"/>
                  </a:lnTo>
                  <a:lnTo>
                    <a:pt x="1501505" y="0"/>
                  </a:lnTo>
                  <a:close/>
                </a:path>
              </a:pathLst>
            </a:custGeom>
            <a:solidFill>
              <a:srgbClr val="F07F09"/>
            </a:solidFill>
          </p:spPr>
          <p:txBody>
            <a:bodyPr wrap="square" lIns="0" tIns="0" rIns="0" bIns="0" rtlCol="0"/>
            <a:lstStyle/>
            <a:p>
              <a:endParaRPr sz="2400"/>
            </a:p>
          </p:txBody>
        </p:sp>
        <p:pic>
          <p:nvPicPr>
            <p:cNvPr id="25" name="object 25"/>
            <p:cNvPicPr/>
            <p:nvPr/>
          </p:nvPicPr>
          <p:blipFill>
            <a:blip r:embed="rId9" cstate="print"/>
            <a:stretch>
              <a:fillRect/>
            </a:stretch>
          </p:blipFill>
          <p:spPr>
            <a:xfrm>
              <a:off x="6019800" y="2724150"/>
              <a:ext cx="1743075" cy="304800"/>
            </a:xfrm>
            <a:prstGeom prst="rect">
              <a:avLst/>
            </a:prstGeom>
          </p:spPr>
        </p:pic>
        <p:sp>
          <p:nvSpPr>
            <p:cNvPr id="26" name="object 26"/>
            <p:cNvSpPr/>
            <p:nvPr/>
          </p:nvSpPr>
          <p:spPr>
            <a:xfrm>
              <a:off x="6063630" y="2806445"/>
              <a:ext cx="1517650" cy="85725"/>
            </a:xfrm>
            <a:custGeom>
              <a:avLst/>
              <a:gdLst/>
              <a:ahLst/>
              <a:cxnLst/>
              <a:rect l="l" t="t" r="r" b="b"/>
              <a:pathLst>
                <a:path w="1517650" h="85725">
                  <a:moveTo>
                    <a:pt x="1431919" y="0"/>
                  </a:moveTo>
                  <a:lnTo>
                    <a:pt x="1431919" y="85725"/>
                  </a:lnTo>
                  <a:lnTo>
                    <a:pt x="1489139" y="57150"/>
                  </a:lnTo>
                  <a:lnTo>
                    <a:pt x="1446276" y="57150"/>
                  </a:lnTo>
                  <a:lnTo>
                    <a:pt x="1446276" y="28575"/>
                  </a:lnTo>
                  <a:lnTo>
                    <a:pt x="1488980" y="28575"/>
                  </a:lnTo>
                  <a:lnTo>
                    <a:pt x="1431919" y="0"/>
                  </a:lnTo>
                  <a:close/>
                </a:path>
                <a:path w="1517650" h="85725">
                  <a:moveTo>
                    <a:pt x="1431919" y="28575"/>
                  </a:moveTo>
                  <a:lnTo>
                    <a:pt x="0" y="28575"/>
                  </a:lnTo>
                  <a:lnTo>
                    <a:pt x="0" y="57150"/>
                  </a:lnTo>
                  <a:lnTo>
                    <a:pt x="1431919" y="57150"/>
                  </a:lnTo>
                  <a:lnTo>
                    <a:pt x="1431919" y="28575"/>
                  </a:lnTo>
                  <a:close/>
                </a:path>
                <a:path w="1517650" h="85725">
                  <a:moveTo>
                    <a:pt x="1488980" y="28575"/>
                  </a:moveTo>
                  <a:lnTo>
                    <a:pt x="1446276" y="28575"/>
                  </a:lnTo>
                  <a:lnTo>
                    <a:pt x="1446276" y="57150"/>
                  </a:lnTo>
                  <a:lnTo>
                    <a:pt x="1489139" y="57150"/>
                  </a:lnTo>
                  <a:lnTo>
                    <a:pt x="1517629" y="42921"/>
                  </a:lnTo>
                  <a:lnTo>
                    <a:pt x="1488980" y="28575"/>
                  </a:lnTo>
                  <a:close/>
                </a:path>
              </a:pathLst>
            </a:custGeom>
            <a:solidFill>
              <a:srgbClr val="F07F09"/>
            </a:solidFill>
          </p:spPr>
          <p:txBody>
            <a:bodyPr wrap="square" lIns="0" tIns="0" rIns="0" bIns="0" rtlCol="0"/>
            <a:lstStyle/>
            <a:p>
              <a:endParaRPr sz="2400"/>
            </a:p>
          </p:txBody>
        </p:sp>
        <p:pic>
          <p:nvPicPr>
            <p:cNvPr id="27" name="object 27"/>
            <p:cNvPicPr/>
            <p:nvPr/>
          </p:nvPicPr>
          <p:blipFill>
            <a:blip r:embed="rId10" cstate="print"/>
            <a:stretch>
              <a:fillRect/>
            </a:stretch>
          </p:blipFill>
          <p:spPr>
            <a:xfrm>
              <a:off x="5991209" y="3095625"/>
              <a:ext cx="1714500" cy="1085850"/>
            </a:xfrm>
            <a:prstGeom prst="rect">
              <a:avLst/>
            </a:prstGeom>
          </p:spPr>
        </p:pic>
        <p:sp>
          <p:nvSpPr>
            <p:cNvPr id="28" name="object 28"/>
            <p:cNvSpPr/>
            <p:nvPr/>
          </p:nvSpPr>
          <p:spPr>
            <a:xfrm>
              <a:off x="6027664" y="3135498"/>
              <a:ext cx="1501775" cy="870585"/>
            </a:xfrm>
            <a:custGeom>
              <a:avLst/>
              <a:gdLst/>
              <a:ahLst/>
              <a:cxnLst/>
              <a:rect l="l" t="t" r="r" b="b"/>
              <a:pathLst>
                <a:path w="1501775" h="870585">
                  <a:moveTo>
                    <a:pt x="1420273" y="839682"/>
                  </a:moveTo>
                  <a:lnTo>
                    <a:pt x="1406042" y="864476"/>
                  </a:lnTo>
                  <a:lnTo>
                    <a:pt x="1501780" y="869966"/>
                  </a:lnTo>
                  <a:lnTo>
                    <a:pt x="1486394" y="846819"/>
                  </a:lnTo>
                  <a:lnTo>
                    <a:pt x="1432712" y="846819"/>
                  </a:lnTo>
                  <a:lnTo>
                    <a:pt x="1420273" y="839682"/>
                  </a:lnTo>
                  <a:close/>
                </a:path>
                <a:path w="1501775" h="870585">
                  <a:moveTo>
                    <a:pt x="1434501" y="814895"/>
                  </a:moveTo>
                  <a:lnTo>
                    <a:pt x="1420273" y="839682"/>
                  </a:lnTo>
                  <a:lnTo>
                    <a:pt x="1432712" y="846819"/>
                  </a:lnTo>
                  <a:lnTo>
                    <a:pt x="1446916" y="822018"/>
                  </a:lnTo>
                  <a:lnTo>
                    <a:pt x="1434501" y="814895"/>
                  </a:lnTo>
                  <a:close/>
                </a:path>
                <a:path w="1501775" h="870585">
                  <a:moveTo>
                    <a:pt x="1448714" y="790133"/>
                  </a:moveTo>
                  <a:lnTo>
                    <a:pt x="1434501" y="814895"/>
                  </a:lnTo>
                  <a:lnTo>
                    <a:pt x="1446916" y="822018"/>
                  </a:lnTo>
                  <a:lnTo>
                    <a:pt x="1432712" y="846819"/>
                  </a:lnTo>
                  <a:lnTo>
                    <a:pt x="1486394" y="846819"/>
                  </a:lnTo>
                  <a:lnTo>
                    <a:pt x="1448714" y="790133"/>
                  </a:lnTo>
                  <a:close/>
                </a:path>
                <a:path w="1501775" h="870585">
                  <a:moveTo>
                    <a:pt x="14234" y="0"/>
                  </a:moveTo>
                  <a:lnTo>
                    <a:pt x="0" y="24765"/>
                  </a:lnTo>
                  <a:lnTo>
                    <a:pt x="1420273" y="839682"/>
                  </a:lnTo>
                  <a:lnTo>
                    <a:pt x="1434501" y="814895"/>
                  </a:lnTo>
                  <a:lnTo>
                    <a:pt x="14234" y="0"/>
                  </a:lnTo>
                  <a:close/>
                </a:path>
              </a:pathLst>
            </a:custGeom>
            <a:solidFill>
              <a:srgbClr val="F07F09"/>
            </a:solidFill>
          </p:spPr>
          <p:txBody>
            <a:bodyPr wrap="square" lIns="0" tIns="0" rIns="0" bIns="0" rtlCol="0"/>
            <a:lstStyle/>
            <a:p>
              <a:endParaRPr sz="2400"/>
            </a:p>
          </p:txBody>
        </p:sp>
      </p:grpSp>
      <p:grpSp>
        <p:nvGrpSpPr>
          <p:cNvPr id="29" name="object 29"/>
          <p:cNvGrpSpPr/>
          <p:nvPr/>
        </p:nvGrpSpPr>
        <p:grpSpPr>
          <a:xfrm>
            <a:off x="2476500" y="3733800"/>
            <a:ext cx="3098800" cy="203200"/>
            <a:chOff x="1857375" y="2800350"/>
            <a:chExt cx="2324100" cy="152400"/>
          </a:xfrm>
        </p:grpSpPr>
        <p:pic>
          <p:nvPicPr>
            <p:cNvPr id="30" name="object 30"/>
            <p:cNvPicPr/>
            <p:nvPr/>
          </p:nvPicPr>
          <p:blipFill>
            <a:blip r:embed="rId11" cstate="print"/>
            <a:stretch>
              <a:fillRect/>
            </a:stretch>
          </p:blipFill>
          <p:spPr>
            <a:xfrm>
              <a:off x="1857375" y="2800350"/>
              <a:ext cx="2324100" cy="152400"/>
            </a:xfrm>
            <a:prstGeom prst="rect">
              <a:avLst/>
            </a:prstGeom>
          </p:spPr>
        </p:pic>
        <p:sp>
          <p:nvSpPr>
            <p:cNvPr id="31" name="object 31"/>
            <p:cNvSpPr/>
            <p:nvPr/>
          </p:nvSpPr>
          <p:spPr>
            <a:xfrm>
              <a:off x="1873377" y="2806445"/>
              <a:ext cx="2244725" cy="85725"/>
            </a:xfrm>
            <a:custGeom>
              <a:avLst/>
              <a:gdLst/>
              <a:ahLst/>
              <a:cxnLst/>
              <a:rect l="l" t="t" r="r" b="b"/>
              <a:pathLst>
                <a:path w="2244725" h="85725">
                  <a:moveTo>
                    <a:pt x="2158608" y="0"/>
                  </a:moveTo>
                  <a:lnTo>
                    <a:pt x="2158608" y="85725"/>
                  </a:lnTo>
                  <a:lnTo>
                    <a:pt x="2215848" y="57150"/>
                  </a:lnTo>
                  <a:lnTo>
                    <a:pt x="2172843" y="57150"/>
                  </a:lnTo>
                  <a:lnTo>
                    <a:pt x="2172843" y="28575"/>
                  </a:lnTo>
                  <a:lnTo>
                    <a:pt x="2215689" y="28575"/>
                  </a:lnTo>
                  <a:lnTo>
                    <a:pt x="2158608" y="0"/>
                  </a:lnTo>
                  <a:close/>
                </a:path>
                <a:path w="2244725" h="85725">
                  <a:moveTo>
                    <a:pt x="2158608" y="28575"/>
                  </a:moveTo>
                  <a:lnTo>
                    <a:pt x="0" y="28575"/>
                  </a:lnTo>
                  <a:lnTo>
                    <a:pt x="0" y="57150"/>
                  </a:lnTo>
                  <a:lnTo>
                    <a:pt x="2158608" y="57150"/>
                  </a:lnTo>
                  <a:lnTo>
                    <a:pt x="2158608" y="28575"/>
                  </a:lnTo>
                  <a:close/>
                </a:path>
                <a:path w="2244725" h="85725">
                  <a:moveTo>
                    <a:pt x="2215689" y="28575"/>
                  </a:moveTo>
                  <a:lnTo>
                    <a:pt x="2172843" y="28575"/>
                  </a:lnTo>
                  <a:lnTo>
                    <a:pt x="2172843" y="57150"/>
                  </a:lnTo>
                  <a:lnTo>
                    <a:pt x="2215848" y="57150"/>
                  </a:lnTo>
                  <a:lnTo>
                    <a:pt x="2244349" y="42921"/>
                  </a:lnTo>
                  <a:lnTo>
                    <a:pt x="2215689" y="28575"/>
                  </a:lnTo>
                  <a:close/>
                </a:path>
              </a:pathLst>
            </a:custGeom>
            <a:solidFill>
              <a:srgbClr val="F07F09"/>
            </a:solidFill>
          </p:spPr>
          <p:txBody>
            <a:bodyPr wrap="square" lIns="0" tIns="0" rIns="0" bIns="0" rtlCol="0"/>
            <a:lstStyle/>
            <a:p>
              <a:endParaRPr sz="2400"/>
            </a:p>
          </p:txBody>
        </p:sp>
      </p:grpSp>
      <p:grpSp>
        <p:nvGrpSpPr>
          <p:cNvPr id="32" name="object 32"/>
          <p:cNvGrpSpPr/>
          <p:nvPr/>
        </p:nvGrpSpPr>
        <p:grpSpPr>
          <a:xfrm>
            <a:off x="1841501" y="1308101"/>
            <a:ext cx="5372100" cy="1587500"/>
            <a:chOff x="1381125" y="981075"/>
            <a:chExt cx="4029075" cy="1190625"/>
          </a:xfrm>
        </p:grpSpPr>
        <p:pic>
          <p:nvPicPr>
            <p:cNvPr id="33" name="object 33"/>
            <p:cNvPicPr/>
            <p:nvPr/>
          </p:nvPicPr>
          <p:blipFill>
            <a:blip r:embed="rId12" cstate="print"/>
            <a:stretch>
              <a:fillRect/>
            </a:stretch>
          </p:blipFill>
          <p:spPr>
            <a:xfrm>
              <a:off x="1381125" y="981075"/>
              <a:ext cx="4029075" cy="1190625"/>
            </a:xfrm>
            <a:prstGeom prst="rect">
              <a:avLst/>
            </a:prstGeom>
          </p:spPr>
        </p:pic>
        <p:sp>
          <p:nvSpPr>
            <p:cNvPr id="34" name="object 34"/>
            <p:cNvSpPr/>
            <p:nvPr/>
          </p:nvSpPr>
          <p:spPr>
            <a:xfrm>
              <a:off x="1403735" y="1003676"/>
              <a:ext cx="3936365" cy="1097280"/>
            </a:xfrm>
            <a:custGeom>
              <a:avLst/>
              <a:gdLst/>
              <a:ahLst/>
              <a:cxnLst/>
              <a:rect l="l" t="t" r="r" b="b"/>
              <a:pathLst>
                <a:path w="3936365" h="1097280">
                  <a:moveTo>
                    <a:pt x="3752962" y="0"/>
                  </a:moveTo>
                  <a:lnTo>
                    <a:pt x="182879" y="0"/>
                  </a:lnTo>
                  <a:lnTo>
                    <a:pt x="134276" y="6536"/>
                  </a:lnTo>
                  <a:lnTo>
                    <a:pt x="90593" y="24980"/>
                  </a:lnTo>
                  <a:lnTo>
                    <a:pt x="53578" y="53583"/>
                  </a:lnTo>
                  <a:lnTo>
                    <a:pt x="24976" y="90600"/>
                  </a:lnTo>
                  <a:lnTo>
                    <a:pt x="6535" y="134281"/>
                  </a:lnTo>
                  <a:lnTo>
                    <a:pt x="0" y="182879"/>
                  </a:lnTo>
                  <a:lnTo>
                    <a:pt x="0" y="914278"/>
                  </a:lnTo>
                  <a:lnTo>
                    <a:pt x="6535" y="962929"/>
                  </a:lnTo>
                  <a:lnTo>
                    <a:pt x="24976" y="1006625"/>
                  </a:lnTo>
                  <a:lnTo>
                    <a:pt x="53578" y="1043631"/>
                  </a:lnTo>
                  <a:lnTo>
                    <a:pt x="90593" y="1072211"/>
                  </a:lnTo>
                  <a:lnTo>
                    <a:pt x="134276" y="1090632"/>
                  </a:lnTo>
                  <a:lnTo>
                    <a:pt x="182879" y="1097158"/>
                  </a:lnTo>
                  <a:lnTo>
                    <a:pt x="3752962" y="1097158"/>
                  </a:lnTo>
                  <a:lnTo>
                    <a:pt x="3801614" y="1090632"/>
                  </a:lnTo>
                  <a:lnTo>
                    <a:pt x="3845310" y="1072211"/>
                  </a:lnTo>
                  <a:lnTo>
                    <a:pt x="3882315" y="1043631"/>
                  </a:lnTo>
                  <a:lnTo>
                    <a:pt x="3910896" y="1006625"/>
                  </a:lnTo>
                  <a:lnTo>
                    <a:pt x="3929317" y="962929"/>
                  </a:lnTo>
                  <a:lnTo>
                    <a:pt x="3935842" y="914278"/>
                  </a:lnTo>
                  <a:lnTo>
                    <a:pt x="3935842" y="182879"/>
                  </a:lnTo>
                  <a:lnTo>
                    <a:pt x="3929317" y="134281"/>
                  </a:lnTo>
                  <a:lnTo>
                    <a:pt x="3910896" y="90600"/>
                  </a:lnTo>
                  <a:lnTo>
                    <a:pt x="3882315" y="53583"/>
                  </a:lnTo>
                  <a:lnTo>
                    <a:pt x="3845310" y="24980"/>
                  </a:lnTo>
                  <a:lnTo>
                    <a:pt x="3801614" y="6536"/>
                  </a:lnTo>
                  <a:lnTo>
                    <a:pt x="3752962" y="0"/>
                  </a:lnTo>
                  <a:close/>
                </a:path>
              </a:pathLst>
            </a:custGeom>
            <a:solidFill>
              <a:srgbClr val="FFFFFF"/>
            </a:solidFill>
          </p:spPr>
          <p:txBody>
            <a:bodyPr wrap="square" lIns="0" tIns="0" rIns="0" bIns="0" rtlCol="0"/>
            <a:lstStyle/>
            <a:p>
              <a:endParaRPr sz="2400"/>
            </a:p>
          </p:txBody>
        </p:sp>
        <p:sp>
          <p:nvSpPr>
            <p:cNvPr id="35" name="object 35"/>
            <p:cNvSpPr/>
            <p:nvPr/>
          </p:nvSpPr>
          <p:spPr>
            <a:xfrm>
              <a:off x="1403735" y="1003676"/>
              <a:ext cx="3936365" cy="1097280"/>
            </a:xfrm>
            <a:custGeom>
              <a:avLst/>
              <a:gdLst/>
              <a:ahLst/>
              <a:cxnLst/>
              <a:rect l="l" t="t" r="r" b="b"/>
              <a:pathLst>
                <a:path w="3936365" h="1097280">
                  <a:moveTo>
                    <a:pt x="0" y="182879"/>
                  </a:moveTo>
                  <a:lnTo>
                    <a:pt x="6535" y="134281"/>
                  </a:lnTo>
                  <a:lnTo>
                    <a:pt x="24976" y="90600"/>
                  </a:lnTo>
                  <a:lnTo>
                    <a:pt x="53578" y="53583"/>
                  </a:lnTo>
                  <a:lnTo>
                    <a:pt x="90593" y="24980"/>
                  </a:lnTo>
                  <a:lnTo>
                    <a:pt x="134276" y="6536"/>
                  </a:lnTo>
                  <a:lnTo>
                    <a:pt x="182879" y="0"/>
                  </a:lnTo>
                  <a:lnTo>
                    <a:pt x="3752962" y="0"/>
                  </a:lnTo>
                  <a:lnTo>
                    <a:pt x="3801614" y="6536"/>
                  </a:lnTo>
                  <a:lnTo>
                    <a:pt x="3845310" y="24980"/>
                  </a:lnTo>
                  <a:lnTo>
                    <a:pt x="3882315" y="53583"/>
                  </a:lnTo>
                  <a:lnTo>
                    <a:pt x="3910896" y="90600"/>
                  </a:lnTo>
                  <a:lnTo>
                    <a:pt x="3929317" y="134281"/>
                  </a:lnTo>
                  <a:lnTo>
                    <a:pt x="3935842" y="182879"/>
                  </a:lnTo>
                  <a:lnTo>
                    <a:pt x="3935842" y="914278"/>
                  </a:lnTo>
                  <a:lnTo>
                    <a:pt x="3929317" y="962929"/>
                  </a:lnTo>
                  <a:lnTo>
                    <a:pt x="3910896" y="1006625"/>
                  </a:lnTo>
                  <a:lnTo>
                    <a:pt x="3882315" y="1043631"/>
                  </a:lnTo>
                  <a:lnTo>
                    <a:pt x="3845310" y="1072211"/>
                  </a:lnTo>
                  <a:lnTo>
                    <a:pt x="3801614" y="1090632"/>
                  </a:lnTo>
                  <a:lnTo>
                    <a:pt x="3752962" y="1097158"/>
                  </a:lnTo>
                  <a:lnTo>
                    <a:pt x="182879" y="1097158"/>
                  </a:lnTo>
                  <a:lnTo>
                    <a:pt x="134276" y="1090632"/>
                  </a:lnTo>
                  <a:lnTo>
                    <a:pt x="90593" y="1072211"/>
                  </a:lnTo>
                  <a:lnTo>
                    <a:pt x="53578" y="1043631"/>
                  </a:lnTo>
                  <a:lnTo>
                    <a:pt x="24976" y="1006625"/>
                  </a:lnTo>
                  <a:lnTo>
                    <a:pt x="6535" y="962929"/>
                  </a:lnTo>
                  <a:lnTo>
                    <a:pt x="0" y="914278"/>
                  </a:lnTo>
                  <a:lnTo>
                    <a:pt x="0" y="182879"/>
                  </a:lnTo>
                  <a:close/>
                </a:path>
              </a:pathLst>
            </a:custGeom>
            <a:ln w="12700">
              <a:solidFill>
                <a:srgbClr val="AF5C04"/>
              </a:solidFill>
            </a:ln>
          </p:spPr>
          <p:txBody>
            <a:bodyPr wrap="square" lIns="0" tIns="0" rIns="0" bIns="0" rtlCol="0"/>
            <a:lstStyle/>
            <a:p>
              <a:endParaRPr sz="2400"/>
            </a:p>
          </p:txBody>
        </p:sp>
      </p:grpSp>
      <p:sp>
        <p:nvSpPr>
          <p:cNvPr id="36" name="object 36"/>
          <p:cNvSpPr txBox="1"/>
          <p:nvPr/>
        </p:nvSpPr>
        <p:spPr>
          <a:xfrm>
            <a:off x="2420622" y="1643460"/>
            <a:ext cx="4105487" cy="848950"/>
          </a:xfrm>
          <a:prstGeom prst="rect">
            <a:avLst/>
          </a:prstGeom>
        </p:spPr>
        <p:txBody>
          <a:bodyPr vert="horz" wrap="square" lIns="0" tIns="17780" rIns="0" bIns="0" rtlCol="0">
            <a:spAutoFit/>
          </a:bodyPr>
          <a:lstStyle/>
          <a:p>
            <a:pPr marL="16933" marR="6773" algn="ctr">
              <a:lnSpc>
                <a:spcPct val="99700"/>
              </a:lnSpc>
              <a:spcBef>
                <a:spcPts val="140"/>
              </a:spcBef>
            </a:pPr>
            <a:r>
              <a:rPr b="1" spc="40" dirty="0">
                <a:latin typeface="Calibri"/>
                <a:cs typeface="Calibri"/>
              </a:rPr>
              <a:t>S</a:t>
            </a:r>
            <a:r>
              <a:rPr b="1" spc="-13" dirty="0">
                <a:latin typeface="Calibri"/>
                <a:cs typeface="Calibri"/>
              </a:rPr>
              <a:t>e</a:t>
            </a:r>
            <a:r>
              <a:rPr b="1" spc="-47" dirty="0">
                <a:latin typeface="Calibri"/>
                <a:cs typeface="Calibri"/>
              </a:rPr>
              <a:t>r</a:t>
            </a:r>
            <a:r>
              <a:rPr b="1" spc="40" dirty="0">
                <a:latin typeface="Calibri"/>
                <a:cs typeface="Calibri"/>
              </a:rPr>
              <a:t>v</a:t>
            </a:r>
            <a:r>
              <a:rPr b="1" spc="-47" dirty="0">
                <a:latin typeface="Calibri"/>
                <a:cs typeface="Calibri"/>
              </a:rPr>
              <a:t>i</a:t>
            </a:r>
            <a:r>
              <a:rPr b="1" spc="40" dirty="0">
                <a:latin typeface="Calibri"/>
                <a:cs typeface="Calibri"/>
              </a:rPr>
              <a:t>c</a:t>
            </a:r>
            <a:r>
              <a:rPr b="1" spc="-13" dirty="0">
                <a:latin typeface="Calibri"/>
                <a:cs typeface="Calibri"/>
              </a:rPr>
              <a:t>e</a:t>
            </a:r>
            <a:r>
              <a:rPr b="1" dirty="0">
                <a:latin typeface="Calibri"/>
                <a:cs typeface="Calibri"/>
              </a:rPr>
              <a:t>s</a:t>
            </a:r>
            <a:r>
              <a:rPr spc="-60" dirty="0">
                <a:latin typeface="Times New Roman"/>
                <a:cs typeface="Times New Roman"/>
              </a:rPr>
              <a:t> </a:t>
            </a:r>
            <a:r>
              <a:rPr spc="33" dirty="0">
                <a:latin typeface="Calibri"/>
                <a:cs typeface="Calibri"/>
              </a:rPr>
              <a:t>a</a:t>
            </a:r>
            <a:r>
              <a:rPr spc="-33" dirty="0">
                <a:latin typeface="Calibri"/>
                <a:cs typeface="Calibri"/>
              </a:rPr>
              <a:t>r</a:t>
            </a:r>
            <a:r>
              <a:rPr dirty="0">
                <a:latin typeface="Calibri"/>
                <a:cs typeface="Calibri"/>
              </a:rPr>
              <a:t>e</a:t>
            </a:r>
            <a:r>
              <a:rPr spc="-152" dirty="0">
                <a:latin typeface="Times New Roman"/>
                <a:cs typeface="Times New Roman"/>
              </a:rPr>
              <a:t> </a:t>
            </a:r>
            <a:r>
              <a:rPr spc="-53" dirty="0">
                <a:latin typeface="Calibri"/>
                <a:cs typeface="Calibri"/>
              </a:rPr>
              <a:t>u</a:t>
            </a:r>
            <a:r>
              <a:rPr spc="-7" dirty="0">
                <a:latin typeface="Calibri"/>
                <a:cs typeface="Calibri"/>
              </a:rPr>
              <a:t>se</a:t>
            </a:r>
            <a:r>
              <a:rPr dirty="0">
                <a:latin typeface="Calibri"/>
                <a:cs typeface="Calibri"/>
              </a:rPr>
              <a:t>d</a:t>
            </a:r>
            <a:r>
              <a:rPr spc="-7" dirty="0">
                <a:latin typeface="Times New Roman"/>
                <a:cs typeface="Times New Roman"/>
              </a:rPr>
              <a:t> </a:t>
            </a:r>
            <a:r>
              <a:rPr dirty="0">
                <a:latin typeface="Calibri"/>
                <a:cs typeface="Calibri"/>
              </a:rPr>
              <a:t>to</a:t>
            </a:r>
            <a:r>
              <a:rPr spc="-7" dirty="0">
                <a:latin typeface="Times New Roman"/>
                <a:cs typeface="Times New Roman"/>
              </a:rPr>
              <a:t> </a:t>
            </a:r>
            <a:r>
              <a:rPr spc="-20" dirty="0">
                <a:latin typeface="Calibri"/>
                <a:cs typeface="Calibri"/>
              </a:rPr>
              <a:t>l</a:t>
            </a:r>
            <a:r>
              <a:rPr spc="47" dirty="0">
                <a:latin typeface="Calibri"/>
                <a:cs typeface="Calibri"/>
              </a:rPr>
              <a:t>o</a:t>
            </a:r>
            <a:r>
              <a:rPr spc="33" dirty="0">
                <a:latin typeface="Calibri"/>
                <a:cs typeface="Calibri"/>
              </a:rPr>
              <a:t>a</a:t>
            </a:r>
            <a:r>
              <a:rPr dirty="0">
                <a:latin typeface="Calibri"/>
                <a:cs typeface="Calibri"/>
              </a:rPr>
              <a:t>d</a:t>
            </a:r>
            <a:r>
              <a:rPr spc="-100" dirty="0">
                <a:latin typeface="Times New Roman"/>
                <a:cs typeface="Times New Roman"/>
              </a:rPr>
              <a:t> </a:t>
            </a:r>
            <a:r>
              <a:rPr spc="-53" dirty="0">
                <a:latin typeface="Calibri"/>
                <a:cs typeface="Calibri"/>
              </a:rPr>
              <a:t>b</a:t>
            </a:r>
            <a:r>
              <a:rPr spc="33" dirty="0">
                <a:latin typeface="Calibri"/>
                <a:cs typeface="Calibri"/>
              </a:rPr>
              <a:t>a</a:t>
            </a:r>
            <a:r>
              <a:rPr spc="-20" dirty="0">
                <a:latin typeface="Calibri"/>
                <a:cs typeface="Calibri"/>
              </a:rPr>
              <a:t>l</a:t>
            </a:r>
            <a:r>
              <a:rPr spc="33" dirty="0">
                <a:latin typeface="Calibri"/>
                <a:cs typeface="Calibri"/>
              </a:rPr>
              <a:t>a</a:t>
            </a:r>
            <a:r>
              <a:rPr spc="-53" dirty="0">
                <a:latin typeface="Calibri"/>
                <a:cs typeface="Calibri"/>
              </a:rPr>
              <a:t>n</a:t>
            </a:r>
            <a:r>
              <a:rPr spc="33" dirty="0">
                <a:latin typeface="Calibri"/>
                <a:cs typeface="Calibri"/>
              </a:rPr>
              <a:t>c</a:t>
            </a:r>
            <a:r>
              <a:rPr dirty="0">
                <a:latin typeface="Calibri"/>
                <a:cs typeface="Calibri"/>
              </a:rPr>
              <a:t>e</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dirty="0">
                <a:latin typeface="Calibri"/>
                <a:cs typeface="Calibri"/>
              </a:rPr>
              <a:t>t</a:t>
            </a:r>
            <a:r>
              <a:rPr spc="-40" dirty="0">
                <a:latin typeface="Calibri"/>
                <a:cs typeface="Calibri"/>
              </a:rPr>
              <a:t>r</a:t>
            </a:r>
            <a:r>
              <a:rPr spc="33" dirty="0">
                <a:latin typeface="Calibri"/>
                <a:cs typeface="Calibri"/>
              </a:rPr>
              <a:t>a</a:t>
            </a:r>
            <a:r>
              <a:rPr spc="47" dirty="0">
                <a:latin typeface="Calibri"/>
                <a:cs typeface="Calibri"/>
              </a:rPr>
              <a:t>ff</a:t>
            </a:r>
            <a:r>
              <a:rPr spc="-20" dirty="0">
                <a:latin typeface="Calibri"/>
                <a:cs typeface="Calibri"/>
              </a:rPr>
              <a:t>i</a:t>
            </a:r>
            <a:r>
              <a:rPr dirty="0">
                <a:latin typeface="Calibri"/>
                <a:cs typeface="Calibri"/>
              </a:rPr>
              <a:t>c </a:t>
            </a:r>
            <a:r>
              <a:rPr dirty="0">
                <a:latin typeface="Times New Roman"/>
                <a:cs typeface="Times New Roman"/>
              </a:rPr>
              <a:t> </a:t>
            </a:r>
            <a:r>
              <a:rPr spc="33" dirty="0">
                <a:latin typeface="Calibri"/>
                <a:cs typeface="Calibri"/>
              </a:rPr>
              <a:t>a</a:t>
            </a:r>
            <a:r>
              <a:rPr spc="-47" dirty="0">
                <a:latin typeface="Calibri"/>
                <a:cs typeface="Calibri"/>
              </a:rPr>
              <a:t>m</a:t>
            </a:r>
            <a:r>
              <a:rPr spc="47" dirty="0">
                <a:latin typeface="Calibri"/>
                <a:cs typeface="Calibri"/>
              </a:rPr>
              <a:t>o</a:t>
            </a:r>
            <a:r>
              <a:rPr spc="-53"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53" dirty="0">
                <a:latin typeface="Calibri"/>
                <a:cs typeface="Calibri"/>
              </a:rPr>
              <a:t>p</a:t>
            </a:r>
            <a:r>
              <a:rPr spc="47" dirty="0">
                <a:latin typeface="Calibri"/>
                <a:cs typeface="Calibri"/>
              </a:rPr>
              <a:t>o</a:t>
            </a:r>
            <a:r>
              <a:rPr spc="-53" dirty="0">
                <a:latin typeface="Calibri"/>
                <a:cs typeface="Calibri"/>
              </a:rPr>
              <a:t>d</a:t>
            </a:r>
            <a:r>
              <a:rPr spc="-7" dirty="0">
                <a:latin typeface="Calibri"/>
                <a:cs typeface="Calibri"/>
              </a:rPr>
              <a:t>s</a:t>
            </a:r>
            <a:r>
              <a:rPr dirty="0">
                <a:latin typeface="Calibri"/>
                <a:cs typeface="Calibri"/>
              </a:rPr>
              <a:t>.</a:t>
            </a:r>
            <a:r>
              <a:rPr spc="-13" dirty="0">
                <a:latin typeface="Times New Roman"/>
                <a:cs typeface="Times New Roman"/>
              </a:rPr>
              <a:t> </a:t>
            </a:r>
            <a:r>
              <a:rPr spc="40" dirty="0">
                <a:latin typeface="Calibri"/>
                <a:cs typeface="Calibri"/>
              </a:rPr>
              <a:t>I</a:t>
            </a:r>
            <a:r>
              <a:rPr dirty="0">
                <a:latin typeface="Calibri"/>
                <a:cs typeface="Calibri"/>
              </a:rPr>
              <a:t>t</a:t>
            </a:r>
            <a:r>
              <a:rPr spc="-160" dirty="0">
                <a:latin typeface="Times New Roman"/>
                <a:cs typeface="Times New Roman"/>
              </a:rPr>
              <a:t> </a:t>
            </a:r>
            <a:r>
              <a:rPr spc="47" dirty="0">
                <a:latin typeface="Calibri"/>
                <a:cs typeface="Calibri"/>
              </a:rPr>
              <a:t>fo</a:t>
            </a:r>
            <a:r>
              <a:rPr spc="-20" dirty="0">
                <a:latin typeface="Calibri"/>
                <a:cs typeface="Calibri"/>
              </a:rPr>
              <a:t>ll</a:t>
            </a:r>
            <a:r>
              <a:rPr spc="47" dirty="0">
                <a:latin typeface="Calibri"/>
                <a:cs typeface="Calibri"/>
              </a:rPr>
              <a:t>o</a:t>
            </a:r>
            <a:r>
              <a:rPr spc="7" dirty="0">
                <a:latin typeface="Calibri"/>
                <a:cs typeface="Calibri"/>
              </a:rPr>
              <a:t>w</a:t>
            </a:r>
            <a:r>
              <a:rPr dirty="0">
                <a:latin typeface="Calibri"/>
                <a:cs typeface="Calibri"/>
              </a:rPr>
              <a:t>s</a:t>
            </a:r>
            <a:r>
              <a:rPr spc="-160" dirty="0">
                <a:latin typeface="Times New Roman"/>
                <a:cs typeface="Times New Roman"/>
              </a:rPr>
              <a:t> </a:t>
            </a:r>
            <a:r>
              <a:rPr spc="-33" dirty="0">
                <a:latin typeface="Calibri"/>
                <a:cs typeface="Calibri"/>
              </a:rPr>
              <a:t>r</a:t>
            </a:r>
            <a:r>
              <a:rPr spc="47" dirty="0">
                <a:latin typeface="Calibri"/>
                <a:cs typeface="Calibri"/>
              </a:rPr>
              <a:t>o</a:t>
            </a:r>
            <a:r>
              <a:rPr spc="-53" dirty="0">
                <a:latin typeface="Calibri"/>
                <a:cs typeface="Calibri"/>
              </a:rPr>
              <a:t>un</a:t>
            </a:r>
            <a:r>
              <a:rPr spc="-13" dirty="0">
                <a:latin typeface="Calibri"/>
                <a:cs typeface="Calibri"/>
              </a:rPr>
              <a:t>d</a:t>
            </a:r>
            <a:r>
              <a:rPr spc="47" dirty="0">
                <a:latin typeface="Calibri"/>
                <a:cs typeface="Calibri"/>
              </a:rPr>
              <a:t>-</a:t>
            </a:r>
            <a:r>
              <a:rPr spc="-33" dirty="0">
                <a:latin typeface="Calibri"/>
                <a:cs typeface="Calibri"/>
              </a:rPr>
              <a:t>r</a:t>
            </a:r>
            <a:r>
              <a:rPr spc="47" dirty="0">
                <a:latin typeface="Calibri"/>
                <a:cs typeface="Calibri"/>
              </a:rPr>
              <a:t>o</a:t>
            </a:r>
            <a:r>
              <a:rPr spc="-53" dirty="0">
                <a:latin typeface="Calibri"/>
                <a:cs typeface="Calibri"/>
              </a:rPr>
              <a:t>b</a:t>
            </a:r>
            <a:r>
              <a:rPr spc="-20" dirty="0">
                <a:latin typeface="Calibri"/>
                <a:cs typeface="Calibri"/>
              </a:rPr>
              <a:t>i</a:t>
            </a:r>
            <a:r>
              <a:rPr dirty="0">
                <a:latin typeface="Calibri"/>
                <a:cs typeface="Calibri"/>
              </a:rPr>
              <a:t>n </a:t>
            </a:r>
            <a:r>
              <a:rPr dirty="0">
                <a:latin typeface="Times New Roman"/>
                <a:cs typeface="Times New Roman"/>
              </a:rPr>
              <a:t> </a:t>
            </a:r>
            <a:r>
              <a:rPr spc="-20" dirty="0">
                <a:latin typeface="Calibri"/>
                <a:cs typeface="Calibri"/>
              </a:rPr>
              <a:t>distribution</a:t>
            </a:r>
            <a:r>
              <a:rPr spc="133" dirty="0">
                <a:latin typeface="Calibri"/>
                <a:cs typeface="Calibri"/>
              </a:rPr>
              <a:t> </a:t>
            </a:r>
            <a:r>
              <a:rPr spc="-7" dirty="0">
                <a:latin typeface="Calibri"/>
                <a:cs typeface="Calibri"/>
              </a:rPr>
              <a:t>among</a:t>
            </a:r>
            <a:r>
              <a:rPr spc="33" dirty="0">
                <a:latin typeface="Calibri"/>
                <a:cs typeface="Calibri"/>
              </a:rPr>
              <a:t> </a:t>
            </a:r>
            <a:r>
              <a:rPr spc="-20" dirty="0">
                <a:latin typeface="Calibri"/>
                <a:cs typeface="Calibri"/>
              </a:rPr>
              <a:t>the</a:t>
            </a:r>
            <a:r>
              <a:rPr spc="-7" dirty="0">
                <a:latin typeface="Calibri"/>
                <a:cs typeface="Calibri"/>
              </a:rPr>
              <a:t> </a:t>
            </a:r>
            <a:r>
              <a:rPr spc="-13" dirty="0">
                <a:latin typeface="Calibri"/>
                <a:cs typeface="Calibri"/>
              </a:rPr>
              <a:t>healthy</a:t>
            </a:r>
            <a:r>
              <a:rPr spc="67" dirty="0">
                <a:latin typeface="Calibri"/>
                <a:cs typeface="Calibri"/>
              </a:rPr>
              <a:t> </a:t>
            </a:r>
            <a:r>
              <a:rPr spc="-13" dirty="0">
                <a:latin typeface="Calibri"/>
                <a:cs typeface="Calibri"/>
              </a:rPr>
              <a:t>pods.</a:t>
            </a:r>
            <a:endParaRPr>
              <a:latin typeface="Calibri"/>
              <a:cs typeface="Calibri"/>
            </a:endParaRPr>
          </a:p>
        </p:txBody>
      </p:sp>
      <p:sp>
        <p:nvSpPr>
          <p:cNvPr id="37" name="object 37" hidden="1"/>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6500" y="1181079"/>
            <a:ext cx="10083800" cy="5436447"/>
            <a:chOff x="904875" y="885809"/>
            <a:chExt cx="7562850" cy="4077335"/>
          </a:xfrm>
        </p:grpSpPr>
        <p:pic>
          <p:nvPicPr>
            <p:cNvPr id="3" name="object 3"/>
            <p:cNvPicPr/>
            <p:nvPr/>
          </p:nvPicPr>
          <p:blipFill>
            <a:blip r:embed="rId2" cstate="print"/>
            <a:stretch>
              <a:fillRect/>
            </a:stretch>
          </p:blipFill>
          <p:spPr>
            <a:xfrm>
              <a:off x="904875" y="3438525"/>
              <a:ext cx="4067190" cy="1524000"/>
            </a:xfrm>
            <a:prstGeom prst="rect">
              <a:avLst/>
            </a:prstGeom>
          </p:spPr>
        </p:pic>
        <p:sp>
          <p:nvSpPr>
            <p:cNvPr id="4" name="object 4"/>
            <p:cNvSpPr/>
            <p:nvPr/>
          </p:nvSpPr>
          <p:spPr>
            <a:xfrm>
              <a:off x="926281" y="3460110"/>
              <a:ext cx="3973195" cy="1430655"/>
            </a:xfrm>
            <a:custGeom>
              <a:avLst/>
              <a:gdLst/>
              <a:ahLst/>
              <a:cxnLst/>
              <a:rect l="l" t="t" r="r" b="b"/>
              <a:pathLst>
                <a:path w="3973195" h="1430654">
                  <a:moveTo>
                    <a:pt x="3734507" y="0"/>
                  </a:moveTo>
                  <a:lnTo>
                    <a:pt x="238411" y="0"/>
                  </a:lnTo>
                  <a:lnTo>
                    <a:pt x="190363" y="4846"/>
                  </a:lnTo>
                  <a:lnTo>
                    <a:pt x="145611" y="18745"/>
                  </a:lnTo>
                  <a:lnTo>
                    <a:pt x="105113" y="40734"/>
                  </a:lnTo>
                  <a:lnTo>
                    <a:pt x="69829" y="69852"/>
                  </a:lnTo>
                  <a:lnTo>
                    <a:pt x="40717" y="105138"/>
                  </a:lnTo>
                  <a:lnTo>
                    <a:pt x="18735" y="145630"/>
                  </a:lnTo>
                  <a:lnTo>
                    <a:pt x="4843" y="190367"/>
                  </a:lnTo>
                  <a:lnTo>
                    <a:pt x="0" y="238387"/>
                  </a:lnTo>
                  <a:lnTo>
                    <a:pt x="0" y="1192066"/>
                  </a:lnTo>
                  <a:lnTo>
                    <a:pt x="4843" y="1240114"/>
                  </a:lnTo>
                  <a:lnTo>
                    <a:pt x="18735" y="1284866"/>
                  </a:lnTo>
                  <a:lnTo>
                    <a:pt x="40717" y="1325364"/>
                  </a:lnTo>
                  <a:lnTo>
                    <a:pt x="69829" y="1360647"/>
                  </a:lnTo>
                  <a:lnTo>
                    <a:pt x="105113" y="1389759"/>
                  </a:lnTo>
                  <a:lnTo>
                    <a:pt x="145611" y="1411741"/>
                  </a:lnTo>
                  <a:lnTo>
                    <a:pt x="190363" y="1425632"/>
                  </a:lnTo>
                  <a:lnTo>
                    <a:pt x="238411" y="1430476"/>
                  </a:lnTo>
                  <a:lnTo>
                    <a:pt x="3734507" y="1430476"/>
                  </a:lnTo>
                  <a:lnTo>
                    <a:pt x="3782553" y="1425632"/>
                  </a:lnTo>
                  <a:lnTo>
                    <a:pt x="3827299" y="1411741"/>
                  </a:lnTo>
                  <a:lnTo>
                    <a:pt x="3867787" y="1389759"/>
                  </a:lnTo>
                  <a:lnTo>
                    <a:pt x="3903061" y="1360647"/>
                  </a:lnTo>
                  <a:lnTo>
                    <a:pt x="3932162" y="1325364"/>
                  </a:lnTo>
                  <a:lnTo>
                    <a:pt x="3954134" y="1284866"/>
                  </a:lnTo>
                  <a:lnTo>
                    <a:pt x="3968019" y="1240114"/>
                  </a:lnTo>
                  <a:lnTo>
                    <a:pt x="3972860" y="1192066"/>
                  </a:lnTo>
                  <a:lnTo>
                    <a:pt x="3972860" y="238387"/>
                  </a:lnTo>
                  <a:lnTo>
                    <a:pt x="3968019" y="190367"/>
                  </a:lnTo>
                  <a:lnTo>
                    <a:pt x="3954134" y="145630"/>
                  </a:lnTo>
                  <a:lnTo>
                    <a:pt x="3932162" y="105138"/>
                  </a:lnTo>
                  <a:lnTo>
                    <a:pt x="3903061" y="69852"/>
                  </a:lnTo>
                  <a:lnTo>
                    <a:pt x="3867787" y="40734"/>
                  </a:lnTo>
                  <a:lnTo>
                    <a:pt x="3827299" y="18745"/>
                  </a:lnTo>
                  <a:lnTo>
                    <a:pt x="3782553" y="4846"/>
                  </a:lnTo>
                  <a:lnTo>
                    <a:pt x="3734507" y="0"/>
                  </a:lnTo>
                  <a:close/>
                </a:path>
              </a:pathLst>
            </a:custGeom>
            <a:solidFill>
              <a:srgbClr val="FFFFFF"/>
            </a:solidFill>
          </p:spPr>
          <p:txBody>
            <a:bodyPr wrap="square" lIns="0" tIns="0" rIns="0" bIns="0" rtlCol="0"/>
            <a:lstStyle/>
            <a:p>
              <a:endParaRPr sz="2400"/>
            </a:p>
          </p:txBody>
        </p:sp>
        <p:sp>
          <p:nvSpPr>
            <p:cNvPr id="5" name="object 5"/>
            <p:cNvSpPr/>
            <p:nvPr/>
          </p:nvSpPr>
          <p:spPr>
            <a:xfrm>
              <a:off x="926281" y="3460110"/>
              <a:ext cx="3973195" cy="1430655"/>
            </a:xfrm>
            <a:custGeom>
              <a:avLst/>
              <a:gdLst/>
              <a:ahLst/>
              <a:cxnLst/>
              <a:rect l="l" t="t" r="r" b="b"/>
              <a:pathLst>
                <a:path w="3973195" h="1430654">
                  <a:moveTo>
                    <a:pt x="0" y="238387"/>
                  </a:moveTo>
                  <a:lnTo>
                    <a:pt x="4843" y="190367"/>
                  </a:lnTo>
                  <a:lnTo>
                    <a:pt x="18735" y="145630"/>
                  </a:lnTo>
                  <a:lnTo>
                    <a:pt x="40717" y="105138"/>
                  </a:lnTo>
                  <a:lnTo>
                    <a:pt x="69829" y="69852"/>
                  </a:lnTo>
                  <a:lnTo>
                    <a:pt x="105113" y="40734"/>
                  </a:lnTo>
                  <a:lnTo>
                    <a:pt x="145611" y="18745"/>
                  </a:lnTo>
                  <a:lnTo>
                    <a:pt x="190363" y="4846"/>
                  </a:lnTo>
                  <a:lnTo>
                    <a:pt x="238411" y="0"/>
                  </a:lnTo>
                  <a:lnTo>
                    <a:pt x="3734507" y="0"/>
                  </a:lnTo>
                  <a:lnTo>
                    <a:pt x="3782553" y="4846"/>
                  </a:lnTo>
                  <a:lnTo>
                    <a:pt x="3827299" y="18745"/>
                  </a:lnTo>
                  <a:lnTo>
                    <a:pt x="3867787" y="40734"/>
                  </a:lnTo>
                  <a:lnTo>
                    <a:pt x="3903061" y="69852"/>
                  </a:lnTo>
                  <a:lnTo>
                    <a:pt x="3932162" y="105138"/>
                  </a:lnTo>
                  <a:lnTo>
                    <a:pt x="3954134" y="145630"/>
                  </a:lnTo>
                  <a:lnTo>
                    <a:pt x="3968019" y="190367"/>
                  </a:lnTo>
                  <a:lnTo>
                    <a:pt x="3972860" y="238387"/>
                  </a:lnTo>
                  <a:lnTo>
                    <a:pt x="3972860" y="1192066"/>
                  </a:lnTo>
                  <a:lnTo>
                    <a:pt x="3968019" y="1240114"/>
                  </a:lnTo>
                  <a:lnTo>
                    <a:pt x="3954134" y="1284866"/>
                  </a:lnTo>
                  <a:lnTo>
                    <a:pt x="3932162" y="1325364"/>
                  </a:lnTo>
                  <a:lnTo>
                    <a:pt x="3903061" y="1360647"/>
                  </a:lnTo>
                  <a:lnTo>
                    <a:pt x="3867787" y="1389759"/>
                  </a:lnTo>
                  <a:lnTo>
                    <a:pt x="3827299" y="1411741"/>
                  </a:lnTo>
                  <a:lnTo>
                    <a:pt x="3782553" y="1425632"/>
                  </a:lnTo>
                  <a:lnTo>
                    <a:pt x="3734507" y="1430476"/>
                  </a:lnTo>
                  <a:lnTo>
                    <a:pt x="238411" y="1430476"/>
                  </a:lnTo>
                  <a:lnTo>
                    <a:pt x="190363" y="1425632"/>
                  </a:lnTo>
                  <a:lnTo>
                    <a:pt x="145611" y="1411741"/>
                  </a:lnTo>
                  <a:lnTo>
                    <a:pt x="105113" y="1389759"/>
                  </a:lnTo>
                  <a:lnTo>
                    <a:pt x="69829" y="1360647"/>
                  </a:lnTo>
                  <a:lnTo>
                    <a:pt x="40717" y="1325364"/>
                  </a:lnTo>
                  <a:lnTo>
                    <a:pt x="18735" y="1284866"/>
                  </a:lnTo>
                  <a:lnTo>
                    <a:pt x="4843" y="1240114"/>
                  </a:lnTo>
                  <a:lnTo>
                    <a:pt x="0" y="1192066"/>
                  </a:lnTo>
                  <a:lnTo>
                    <a:pt x="0" y="238387"/>
                  </a:lnTo>
                  <a:close/>
                </a:path>
              </a:pathLst>
            </a:custGeom>
            <a:ln w="12700">
              <a:solidFill>
                <a:srgbClr val="AF5C04"/>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8010525" y="885809"/>
              <a:ext cx="457200" cy="542925"/>
            </a:xfrm>
            <a:prstGeom prst="rect">
              <a:avLst/>
            </a:prstGeom>
          </p:spPr>
        </p:pic>
        <p:sp>
          <p:nvSpPr>
            <p:cNvPr id="7" name="object 7"/>
            <p:cNvSpPr/>
            <p:nvPr/>
          </p:nvSpPr>
          <p:spPr>
            <a:xfrm>
              <a:off x="8029833" y="901811"/>
              <a:ext cx="359410" cy="454659"/>
            </a:xfrm>
            <a:custGeom>
              <a:avLst/>
              <a:gdLst/>
              <a:ahLst/>
              <a:cxnLst/>
              <a:rect l="l" t="t" r="r" b="b"/>
              <a:pathLst>
                <a:path w="359409" h="454659">
                  <a:moveTo>
                    <a:pt x="179588" y="0"/>
                  </a:moveTo>
                  <a:lnTo>
                    <a:pt x="109672" y="5955"/>
                  </a:lnTo>
                  <a:lnTo>
                    <a:pt x="52589" y="22200"/>
                  </a:lnTo>
                  <a:lnTo>
                    <a:pt x="14108" y="46304"/>
                  </a:lnTo>
                  <a:lnTo>
                    <a:pt x="0" y="75834"/>
                  </a:lnTo>
                  <a:lnTo>
                    <a:pt x="0" y="378713"/>
                  </a:lnTo>
                  <a:lnTo>
                    <a:pt x="14108" y="408173"/>
                  </a:lnTo>
                  <a:lnTo>
                    <a:pt x="52589" y="432240"/>
                  </a:lnTo>
                  <a:lnTo>
                    <a:pt x="109672" y="448472"/>
                  </a:lnTo>
                  <a:lnTo>
                    <a:pt x="179588" y="454426"/>
                  </a:lnTo>
                  <a:lnTo>
                    <a:pt x="249486" y="448472"/>
                  </a:lnTo>
                  <a:lnTo>
                    <a:pt x="306560" y="432240"/>
                  </a:lnTo>
                  <a:lnTo>
                    <a:pt x="345037" y="408173"/>
                  </a:lnTo>
                  <a:lnTo>
                    <a:pt x="359145" y="378713"/>
                  </a:lnTo>
                  <a:lnTo>
                    <a:pt x="359145" y="75834"/>
                  </a:lnTo>
                  <a:lnTo>
                    <a:pt x="345037" y="46304"/>
                  </a:lnTo>
                  <a:lnTo>
                    <a:pt x="306560" y="22200"/>
                  </a:lnTo>
                  <a:lnTo>
                    <a:pt x="249486" y="5955"/>
                  </a:lnTo>
                  <a:lnTo>
                    <a:pt x="179588" y="0"/>
                  </a:lnTo>
                  <a:close/>
                </a:path>
              </a:pathLst>
            </a:custGeom>
            <a:solidFill>
              <a:srgbClr val="1B577B"/>
            </a:solidFill>
          </p:spPr>
          <p:txBody>
            <a:bodyPr wrap="square" lIns="0" tIns="0" rIns="0" bIns="0" rtlCol="0"/>
            <a:lstStyle/>
            <a:p>
              <a:endParaRPr sz="2400"/>
            </a:p>
          </p:txBody>
        </p:sp>
        <p:sp>
          <p:nvSpPr>
            <p:cNvPr id="8" name="object 8"/>
            <p:cNvSpPr/>
            <p:nvPr/>
          </p:nvSpPr>
          <p:spPr>
            <a:xfrm>
              <a:off x="8029833" y="901811"/>
              <a:ext cx="359410" cy="454659"/>
            </a:xfrm>
            <a:custGeom>
              <a:avLst/>
              <a:gdLst/>
              <a:ahLst/>
              <a:cxnLst/>
              <a:rect l="l" t="t" r="r" b="b"/>
              <a:pathLst>
                <a:path w="359409" h="454659">
                  <a:moveTo>
                    <a:pt x="359145" y="75834"/>
                  </a:moveTo>
                  <a:lnTo>
                    <a:pt x="345037" y="105288"/>
                  </a:lnTo>
                  <a:lnTo>
                    <a:pt x="306560" y="129345"/>
                  </a:lnTo>
                  <a:lnTo>
                    <a:pt x="249486" y="145567"/>
                  </a:lnTo>
                  <a:lnTo>
                    <a:pt x="179588" y="151516"/>
                  </a:lnTo>
                  <a:lnTo>
                    <a:pt x="109672" y="145567"/>
                  </a:lnTo>
                  <a:lnTo>
                    <a:pt x="52589" y="129345"/>
                  </a:lnTo>
                  <a:lnTo>
                    <a:pt x="14108" y="105288"/>
                  </a:lnTo>
                  <a:lnTo>
                    <a:pt x="0" y="75834"/>
                  </a:lnTo>
                </a:path>
                <a:path w="359409" h="454659">
                  <a:moveTo>
                    <a:pt x="0" y="75834"/>
                  </a:moveTo>
                  <a:lnTo>
                    <a:pt x="14108" y="46304"/>
                  </a:lnTo>
                  <a:lnTo>
                    <a:pt x="52589" y="22200"/>
                  </a:lnTo>
                  <a:lnTo>
                    <a:pt x="109672" y="5955"/>
                  </a:lnTo>
                  <a:lnTo>
                    <a:pt x="179588" y="0"/>
                  </a:lnTo>
                  <a:lnTo>
                    <a:pt x="249486" y="5955"/>
                  </a:lnTo>
                  <a:lnTo>
                    <a:pt x="306560" y="22200"/>
                  </a:lnTo>
                  <a:lnTo>
                    <a:pt x="345037" y="46304"/>
                  </a:lnTo>
                  <a:lnTo>
                    <a:pt x="359145" y="75834"/>
                  </a:lnTo>
                  <a:lnTo>
                    <a:pt x="359145" y="378713"/>
                  </a:lnTo>
                  <a:lnTo>
                    <a:pt x="345037" y="408173"/>
                  </a:lnTo>
                  <a:lnTo>
                    <a:pt x="306560" y="432240"/>
                  </a:lnTo>
                  <a:lnTo>
                    <a:pt x="249486" y="448472"/>
                  </a:lnTo>
                  <a:lnTo>
                    <a:pt x="179588" y="454426"/>
                  </a:lnTo>
                  <a:lnTo>
                    <a:pt x="109672" y="448472"/>
                  </a:lnTo>
                  <a:lnTo>
                    <a:pt x="52589" y="432240"/>
                  </a:lnTo>
                  <a:lnTo>
                    <a:pt x="14108" y="408173"/>
                  </a:lnTo>
                  <a:lnTo>
                    <a:pt x="0" y="378713"/>
                  </a:lnTo>
                  <a:lnTo>
                    <a:pt x="0" y="75834"/>
                  </a:lnTo>
                  <a:close/>
                </a:path>
              </a:pathLst>
            </a:custGeom>
            <a:ln w="12700">
              <a:solidFill>
                <a:srgbClr val="FFFFFF"/>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8010525" y="1524000"/>
              <a:ext cx="457200" cy="542925"/>
            </a:xfrm>
            <a:prstGeom prst="rect">
              <a:avLst/>
            </a:prstGeom>
          </p:spPr>
        </p:pic>
        <p:sp>
          <p:nvSpPr>
            <p:cNvPr id="10" name="object 10"/>
            <p:cNvSpPr/>
            <p:nvPr/>
          </p:nvSpPr>
          <p:spPr>
            <a:xfrm>
              <a:off x="8029833" y="1541769"/>
              <a:ext cx="359410" cy="454659"/>
            </a:xfrm>
            <a:custGeom>
              <a:avLst/>
              <a:gdLst/>
              <a:ahLst/>
              <a:cxnLst/>
              <a:rect l="l" t="t" r="r" b="b"/>
              <a:pathLst>
                <a:path w="359409" h="454660">
                  <a:moveTo>
                    <a:pt x="179588" y="0"/>
                  </a:moveTo>
                  <a:lnTo>
                    <a:pt x="109672" y="5953"/>
                  </a:lnTo>
                  <a:lnTo>
                    <a:pt x="52589" y="22185"/>
                  </a:lnTo>
                  <a:lnTo>
                    <a:pt x="14108" y="46252"/>
                  </a:lnTo>
                  <a:lnTo>
                    <a:pt x="0" y="75712"/>
                  </a:lnTo>
                  <a:lnTo>
                    <a:pt x="0" y="378713"/>
                  </a:lnTo>
                  <a:lnTo>
                    <a:pt x="14108" y="408173"/>
                  </a:lnTo>
                  <a:lnTo>
                    <a:pt x="52589" y="432240"/>
                  </a:lnTo>
                  <a:lnTo>
                    <a:pt x="109672" y="448472"/>
                  </a:lnTo>
                  <a:lnTo>
                    <a:pt x="179588" y="454426"/>
                  </a:lnTo>
                  <a:lnTo>
                    <a:pt x="249486" y="448472"/>
                  </a:lnTo>
                  <a:lnTo>
                    <a:pt x="306560" y="432240"/>
                  </a:lnTo>
                  <a:lnTo>
                    <a:pt x="345037" y="408173"/>
                  </a:lnTo>
                  <a:lnTo>
                    <a:pt x="359145" y="378713"/>
                  </a:lnTo>
                  <a:lnTo>
                    <a:pt x="359145" y="75712"/>
                  </a:lnTo>
                  <a:lnTo>
                    <a:pt x="345037" y="46252"/>
                  </a:lnTo>
                  <a:lnTo>
                    <a:pt x="306560" y="22185"/>
                  </a:lnTo>
                  <a:lnTo>
                    <a:pt x="249486" y="5953"/>
                  </a:lnTo>
                  <a:lnTo>
                    <a:pt x="179588" y="0"/>
                  </a:lnTo>
                  <a:close/>
                </a:path>
              </a:pathLst>
            </a:custGeom>
            <a:solidFill>
              <a:srgbClr val="1B577B"/>
            </a:solidFill>
          </p:spPr>
          <p:txBody>
            <a:bodyPr wrap="square" lIns="0" tIns="0" rIns="0" bIns="0" rtlCol="0"/>
            <a:lstStyle/>
            <a:p>
              <a:endParaRPr sz="2400"/>
            </a:p>
          </p:txBody>
        </p:sp>
        <p:sp>
          <p:nvSpPr>
            <p:cNvPr id="11" name="object 11"/>
            <p:cNvSpPr/>
            <p:nvPr/>
          </p:nvSpPr>
          <p:spPr>
            <a:xfrm>
              <a:off x="8029833" y="1541769"/>
              <a:ext cx="359410" cy="454659"/>
            </a:xfrm>
            <a:custGeom>
              <a:avLst/>
              <a:gdLst/>
              <a:ahLst/>
              <a:cxnLst/>
              <a:rect l="l" t="t" r="r" b="b"/>
              <a:pathLst>
                <a:path w="359409" h="454660">
                  <a:moveTo>
                    <a:pt x="359145" y="75712"/>
                  </a:moveTo>
                  <a:lnTo>
                    <a:pt x="345037" y="105237"/>
                  </a:lnTo>
                  <a:lnTo>
                    <a:pt x="306560" y="129330"/>
                  </a:lnTo>
                  <a:lnTo>
                    <a:pt x="249486" y="145565"/>
                  </a:lnTo>
                  <a:lnTo>
                    <a:pt x="179588" y="151516"/>
                  </a:lnTo>
                  <a:lnTo>
                    <a:pt x="109672" y="145565"/>
                  </a:lnTo>
                  <a:lnTo>
                    <a:pt x="52589" y="129330"/>
                  </a:lnTo>
                  <a:lnTo>
                    <a:pt x="14108" y="105237"/>
                  </a:lnTo>
                  <a:lnTo>
                    <a:pt x="0" y="75712"/>
                  </a:lnTo>
                </a:path>
                <a:path w="359409" h="454660">
                  <a:moveTo>
                    <a:pt x="0" y="75712"/>
                  </a:moveTo>
                  <a:lnTo>
                    <a:pt x="14108" y="46252"/>
                  </a:lnTo>
                  <a:lnTo>
                    <a:pt x="52589" y="22185"/>
                  </a:lnTo>
                  <a:lnTo>
                    <a:pt x="109672" y="5953"/>
                  </a:lnTo>
                  <a:lnTo>
                    <a:pt x="179588" y="0"/>
                  </a:lnTo>
                  <a:lnTo>
                    <a:pt x="249486" y="5953"/>
                  </a:lnTo>
                  <a:lnTo>
                    <a:pt x="306560" y="22185"/>
                  </a:lnTo>
                  <a:lnTo>
                    <a:pt x="345037" y="46252"/>
                  </a:lnTo>
                  <a:lnTo>
                    <a:pt x="359145" y="75712"/>
                  </a:lnTo>
                  <a:lnTo>
                    <a:pt x="359145" y="378713"/>
                  </a:lnTo>
                  <a:lnTo>
                    <a:pt x="345037" y="408173"/>
                  </a:lnTo>
                  <a:lnTo>
                    <a:pt x="306560" y="432240"/>
                  </a:lnTo>
                  <a:lnTo>
                    <a:pt x="249486" y="448472"/>
                  </a:lnTo>
                  <a:lnTo>
                    <a:pt x="179588" y="454426"/>
                  </a:lnTo>
                  <a:lnTo>
                    <a:pt x="109672" y="448472"/>
                  </a:lnTo>
                  <a:lnTo>
                    <a:pt x="52589" y="432240"/>
                  </a:lnTo>
                  <a:lnTo>
                    <a:pt x="14108" y="408173"/>
                  </a:lnTo>
                  <a:lnTo>
                    <a:pt x="0" y="378713"/>
                  </a:lnTo>
                  <a:lnTo>
                    <a:pt x="0" y="75712"/>
                  </a:lnTo>
                  <a:close/>
                </a:path>
              </a:pathLst>
            </a:custGeom>
            <a:ln w="12700">
              <a:solidFill>
                <a:srgbClr val="FFFFFF"/>
              </a:solidFill>
            </a:ln>
          </p:spPr>
          <p:txBody>
            <a:bodyPr wrap="square" lIns="0" tIns="0" rIns="0" bIns="0" rtlCol="0"/>
            <a:lstStyle/>
            <a:p>
              <a:endParaRPr sz="2400"/>
            </a:p>
          </p:txBody>
        </p:sp>
        <p:pic>
          <p:nvPicPr>
            <p:cNvPr id="12" name="object 12"/>
            <p:cNvPicPr/>
            <p:nvPr/>
          </p:nvPicPr>
          <p:blipFill>
            <a:blip r:embed="rId5" cstate="print"/>
            <a:stretch>
              <a:fillRect/>
            </a:stretch>
          </p:blipFill>
          <p:spPr>
            <a:xfrm>
              <a:off x="8010525" y="2162175"/>
              <a:ext cx="457200" cy="552450"/>
            </a:xfrm>
            <a:prstGeom prst="rect">
              <a:avLst/>
            </a:prstGeom>
          </p:spPr>
        </p:pic>
        <p:sp>
          <p:nvSpPr>
            <p:cNvPr id="13" name="object 13"/>
            <p:cNvSpPr/>
            <p:nvPr/>
          </p:nvSpPr>
          <p:spPr>
            <a:xfrm>
              <a:off x="8030474" y="2181737"/>
              <a:ext cx="359410" cy="454659"/>
            </a:xfrm>
            <a:custGeom>
              <a:avLst/>
              <a:gdLst/>
              <a:ahLst/>
              <a:cxnLst/>
              <a:rect l="l" t="t" r="r" b="b"/>
              <a:pathLst>
                <a:path w="359409" h="454660">
                  <a:moveTo>
                    <a:pt x="179435" y="0"/>
                  </a:moveTo>
                  <a:lnTo>
                    <a:pt x="109607" y="5951"/>
                  </a:lnTo>
                  <a:lnTo>
                    <a:pt x="52570" y="22176"/>
                  </a:lnTo>
                  <a:lnTo>
                    <a:pt x="14106" y="46236"/>
                  </a:lnTo>
                  <a:lnTo>
                    <a:pt x="0" y="75687"/>
                  </a:lnTo>
                  <a:lnTo>
                    <a:pt x="0" y="378713"/>
                  </a:lnTo>
                  <a:lnTo>
                    <a:pt x="14106" y="408165"/>
                  </a:lnTo>
                  <a:lnTo>
                    <a:pt x="52570" y="432225"/>
                  </a:lnTo>
                  <a:lnTo>
                    <a:pt x="109607" y="448450"/>
                  </a:lnTo>
                  <a:lnTo>
                    <a:pt x="179435" y="454401"/>
                  </a:lnTo>
                  <a:lnTo>
                    <a:pt x="249338" y="448450"/>
                  </a:lnTo>
                  <a:lnTo>
                    <a:pt x="306423" y="432225"/>
                  </a:lnTo>
                  <a:lnTo>
                    <a:pt x="344910" y="408165"/>
                  </a:lnTo>
                  <a:lnTo>
                    <a:pt x="359023" y="378713"/>
                  </a:lnTo>
                  <a:lnTo>
                    <a:pt x="359023" y="75687"/>
                  </a:lnTo>
                  <a:lnTo>
                    <a:pt x="344910" y="46236"/>
                  </a:lnTo>
                  <a:lnTo>
                    <a:pt x="306423" y="22176"/>
                  </a:lnTo>
                  <a:lnTo>
                    <a:pt x="249338" y="5951"/>
                  </a:lnTo>
                  <a:lnTo>
                    <a:pt x="179435" y="0"/>
                  </a:lnTo>
                  <a:close/>
                </a:path>
              </a:pathLst>
            </a:custGeom>
            <a:solidFill>
              <a:srgbClr val="1B577B"/>
            </a:solidFill>
          </p:spPr>
          <p:txBody>
            <a:bodyPr wrap="square" lIns="0" tIns="0" rIns="0" bIns="0" rtlCol="0"/>
            <a:lstStyle/>
            <a:p>
              <a:endParaRPr sz="2400"/>
            </a:p>
          </p:txBody>
        </p:sp>
        <p:sp>
          <p:nvSpPr>
            <p:cNvPr id="14" name="object 14"/>
            <p:cNvSpPr/>
            <p:nvPr/>
          </p:nvSpPr>
          <p:spPr>
            <a:xfrm>
              <a:off x="8030474" y="2181737"/>
              <a:ext cx="359410" cy="454659"/>
            </a:xfrm>
            <a:custGeom>
              <a:avLst/>
              <a:gdLst/>
              <a:ahLst/>
              <a:cxnLst/>
              <a:rect l="l" t="t" r="r" b="b"/>
              <a:pathLst>
                <a:path w="359409" h="454660">
                  <a:moveTo>
                    <a:pt x="359023" y="75687"/>
                  </a:moveTo>
                  <a:lnTo>
                    <a:pt x="344910" y="105139"/>
                  </a:lnTo>
                  <a:lnTo>
                    <a:pt x="306423" y="129199"/>
                  </a:lnTo>
                  <a:lnTo>
                    <a:pt x="249338" y="145424"/>
                  </a:lnTo>
                  <a:lnTo>
                    <a:pt x="179435" y="151375"/>
                  </a:lnTo>
                  <a:lnTo>
                    <a:pt x="109607" y="145424"/>
                  </a:lnTo>
                  <a:lnTo>
                    <a:pt x="52570" y="129199"/>
                  </a:lnTo>
                  <a:lnTo>
                    <a:pt x="14106" y="105139"/>
                  </a:lnTo>
                  <a:lnTo>
                    <a:pt x="0" y="75687"/>
                  </a:lnTo>
                </a:path>
                <a:path w="359409" h="454660">
                  <a:moveTo>
                    <a:pt x="0" y="75687"/>
                  </a:moveTo>
                  <a:lnTo>
                    <a:pt x="14106" y="46236"/>
                  </a:lnTo>
                  <a:lnTo>
                    <a:pt x="52570" y="22176"/>
                  </a:lnTo>
                  <a:lnTo>
                    <a:pt x="109607" y="5951"/>
                  </a:lnTo>
                  <a:lnTo>
                    <a:pt x="179435" y="0"/>
                  </a:lnTo>
                  <a:lnTo>
                    <a:pt x="249338" y="5951"/>
                  </a:lnTo>
                  <a:lnTo>
                    <a:pt x="306423" y="22176"/>
                  </a:lnTo>
                  <a:lnTo>
                    <a:pt x="344910" y="46236"/>
                  </a:lnTo>
                  <a:lnTo>
                    <a:pt x="359023" y="75687"/>
                  </a:lnTo>
                  <a:lnTo>
                    <a:pt x="359023" y="378713"/>
                  </a:lnTo>
                  <a:lnTo>
                    <a:pt x="344910" y="408165"/>
                  </a:lnTo>
                  <a:lnTo>
                    <a:pt x="306423" y="432225"/>
                  </a:lnTo>
                  <a:lnTo>
                    <a:pt x="249338" y="448450"/>
                  </a:lnTo>
                  <a:lnTo>
                    <a:pt x="179435" y="454401"/>
                  </a:lnTo>
                  <a:lnTo>
                    <a:pt x="109607" y="448450"/>
                  </a:lnTo>
                  <a:lnTo>
                    <a:pt x="52570" y="432225"/>
                  </a:lnTo>
                  <a:lnTo>
                    <a:pt x="14106" y="408165"/>
                  </a:lnTo>
                  <a:lnTo>
                    <a:pt x="0" y="378713"/>
                  </a:lnTo>
                  <a:lnTo>
                    <a:pt x="0" y="75687"/>
                  </a:lnTo>
                  <a:close/>
                </a:path>
              </a:pathLst>
            </a:custGeom>
            <a:ln w="12700">
              <a:solidFill>
                <a:srgbClr val="FFFFFF"/>
              </a:solidFill>
            </a:ln>
          </p:spPr>
          <p:txBody>
            <a:bodyPr wrap="square" lIns="0" tIns="0" rIns="0" bIns="0" rtlCol="0"/>
            <a:lstStyle/>
            <a:p>
              <a:endParaRPr sz="2400"/>
            </a:p>
          </p:txBody>
        </p:sp>
      </p:grpSp>
      <p:sp>
        <p:nvSpPr>
          <p:cNvPr id="15" name="object 15"/>
          <p:cNvSpPr txBox="1">
            <a:spLocks noGrp="1"/>
          </p:cNvSpPr>
          <p:nvPr>
            <p:ph type="title"/>
          </p:nvPr>
        </p:nvSpPr>
        <p:spPr>
          <a:xfrm>
            <a:off x="341207" y="194393"/>
            <a:ext cx="6852079" cy="699336"/>
          </a:xfrm>
          <a:prstGeom prst="rect">
            <a:avLst/>
          </a:prstGeom>
        </p:spPr>
        <p:txBody>
          <a:bodyPr vert="horz" wrap="square" lIns="0" tIns="22013" rIns="0" bIns="0" rtlCol="0" anchor="ctr">
            <a:spAutoFit/>
          </a:bodyPr>
          <a:lstStyle/>
          <a:p>
            <a:pPr marL="16933">
              <a:lnSpc>
                <a:spcPct val="100000"/>
              </a:lnSpc>
              <a:spcBef>
                <a:spcPts val="173"/>
              </a:spcBef>
            </a:pPr>
            <a:r>
              <a:rPr spc="7" dirty="0"/>
              <a:t>Working</a:t>
            </a:r>
            <a:r>
              <a:rPr dirty="0"/>
              <a:t> </a:t>
            </a:r>
            <a:r>
              <a:rPr spc="13" dirty="0"/>
              <a:t>of</a:t>
            </a:r>
            <a:r>
              <a:rPr spc="-13" dirty="0"/>
              <a:t> </a:t>
            </a:r>
            <a:r>
              <a:rPr spc="20" dirty="0"/>
              <a:t>Kubernetes</a:t>
            </a:r>
          </a:p>
        </p:txBody>
      </p:sp>
      <p:pic>
        <p:nvPicPr>
          <p:cNvPr id="16" name="object 16"/>
          <p:cNvPicPr/>
          <p:nvPr/>
        </p:nvPicPr>
        <p:blipFill>
          <a:blip r:embed="rId6" cstate="print"/>
          <a:stretch>
            <a:fillRect/>
          </a:stretch>
        </p:blipFill>
        <p:spPr>
          <a:xfrm>
            <a:off x="859551" y="3199234"/>
            <a:ext cx="1147959" cy="1166180"/>
          </a:xfrm>
          <a:prstGeom prst="rect">
            <a:avLst/>
          </a:prstGeom>
        </p:spPr>
      </p:pic>
      <p:sp>
        <p:nvSpPr>
          <p:cNvPr id="17" name="object 17"/>
          <p:cNvSpPr txBox="1"/>
          <p:nvPr/>
        </p:nvSpPr>
        <p:spPr>
          <a:xfrm>
            <a:off x="10578262" y="1796285"/>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1</a:t>
            </a:r>
            <a:endParaRPr sz="1067">
              <a:latin typeface="Calibri"/>
              <a:cs typeface="Calibri"/>
            </a:endParaRPr>
          </a:p>
        </p:txBody>
      </p:sp>
      <p:sp>
        <p:nvSpPr>
          <p:cNvPr id="18" name="object 18"/>
          <p:cNvSpPr txBox="1"/>
          <p:nvPr/>
        </p:nvSpPr>
        <p:spPr>
          <a:xfrm>
            <a:off x="10578262" y="2669955"/>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2</a:t>
            </a:r>
            <a:endParaRPr sz="1067">
              <a:latin typeface="Calibri"/>
              <a:cs typeface="Calibri"/>
            </a:endParaRPr>
          </a:p>
        </p:txBody>
      </p:sp>
      <p:sp>
        <p:nvSpPr>
          <p:cNvPr id="19" name="object 19"/>
          <p:cNvSpPr txBox="1"/>
          <p:nvPr/>
        </p:nvSpPr>
        <p:spPr>
          <a:xfrm>
            <a:off x="10578262" y="3511961"/>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3</a:t>
            </a:r>
            <a:endParaRPr sz="1067">
              <a:latin typeface="Calibri"/>
              <a:cs typeface="Calibri"/>
            </a:endParaRPr>
          </a:p>
        </p:txBody>
      </p:sp>
      <p:grpSp>
        <p:nvGrpSpPr>
          <p:cNvPr id="20" name="object 20"/>
          <p:cNvGrpSpPr/>
          <p:nvPr/>
        </p:nvGrpSpPr>
        <p:grpSpPr>
          <a:xfrm>
            <a:off x="8191500" y="2184400"/>
            <a:ext cx="1193800" cy="660400"/>
            <a:chOff x="6143625" y="1638300"/>
            <a:chExt cx="895350" cy="495300"/>
          </a:xfrm>
        </p:grpSpPr>
        <p:pic>
          <p:nvPicPr>
            <p:cNvPr id="21" name="object 21"/>
            <p:cNvPicPr/>
            <p:nvPr/>
          </p:nvPicPr>
          <p:blipFill>
            <a:blip r:embed="rId7" cstate="print"/>
            <a:stretch>
              <a:fillRect/>
            </a:stretch>
          </p:blipFill>
          <p:spPr>
            <a:xfrm>
              <a:off x="6143625" y="1685925"/>
              <a:ext cx="876300" cy="333375"/>
            </a:xfrm>
            <a:prstGeom prst="rect">
              <a:avLst/>
            </a:prstGeom>
          </p:spPr>
        </p:pic>
        <p:pic>
          <p:nvPicPr>
            <p:cNvPr id="22" name="object 22"/>
            <p:cNvPicPr/>
            <p:nvPr/>
          </p:nvPicPr>
          <p:blipFill>
            <a:blip r:embed="rId8" cstate="print"/>
            <a:stretch>
              <a:fillRect/>
            </a:stretch>
          </p:blipFill>
          <p:spPr>
            <a:xfrm>
              <a:off x="6162659" y="1638300"/>
              <a:ext cx="876300" cy="495300"/>
            </a:xfrm>
            <a:prstGeom prst="rect">
              <a:avLst/>
            </a:prstGeom>
          </p:spPr>
        </p:pic>
        <p:sp>
          <p:nvSpPr>
            <p:cNvPr id="23" name="object 23"/>
            <p:cNvSpPr/>
            <p:nvPr/>
          </p:nvSpPr>
          <p:spPr>
            <a:xfrm>
              <a:off x="6154155" y="1701289"/>
              <a:ext cx="792480" cy="247015"/>
            </a:xfrm>
            <a:custGeom>
              <a:avLst/>
              <a:gdLst/>
              <a:ahLst/>
              <a:cxnLst/>
              <a:rect l="l" t="t" r="r" b="b"/>
              <a:pathLst>
                <a:path w="792479" h="247014">
                  <a:moveTo>
                    <a:pt x="792455" y="0"/>
                  </a:moveTo>
                  <a:lnTo>
                    <a:pt x="0" y="0"/>
                  </a:lnTo>
                  <a:lnTo>
                    <a:pt x="0" y="246626"/>
                  </a:lnTo>
                  <a:lnTo>
                    <a:pt x="792455" y="246626"/>
                  </a:lnTo>
                  <a:lnTo>
                    <a:pt x="792455" y="0"/>
                  </a:lnTo>
                  <a:close/>
                </a:path>
              </a:pathLst>
            </a:custGeom>
            <a:solidFill>
              <a:srgbClr val="1B577B"/>
            </a:solidFill>
          </p:spPr>
          <p:txBody>
            <a:bodyPr wrap="square" lIns="0" tIns="0" rIns="0" bIns="0" rtlCol="0"/>
            <a:lstStyle/>
            <a:p>
              <a:endParaRPr sz="2400"/>
            </a:p>
          </p:txBody>
        </p:sp>
      </p:grpSp>
      <p:sp>
        <p:nvSpPr>
          <p:cNvPr id="24" name="object 24"/>
          <p:cNvSpPr txBox="1"/>
          <p:nvPr/>
        </p:nvSpPr>
        <p:spPr>
          <a:xfrm>
            <a:off x="8396400" y="2270332"/>
            <a:ext cx="694267" cy="294097"/>
          </a:xfrm>
          <a:prstGeom prst="rect">
            <a:avLst/>
          </a:prstGeom>
        </p:spPr>
        <p:txBody>
          <a:bodyPr vert="horz" wrap="square" lIns="0" tIns="16933" rIns="0" bIns="0" rtlCol="0">
            <a:spAutoFit/>
          </a:bodyPr>
          <a:lstStyle/>
          <a:p>
            <a:pPr marL="16933">
              <a:spcBef>
                <a:spcPts val="133"/>
              </a:spcBef>
            </a:pPr>
            <a:r>
              <a:rPr spc="-13" dirty="0">
                <a:solidFill>
                  <a:srgbClr val="FFFFFF"/>
                </a:solidFill>
                <a:latin typeface="Calibri"/>
                <a:cs typeface="Calibri"/>
              </a:rPr>
              <a:t>Service</a:t>
            </a:r>
            <a:endParaRPr>
              <a:latin typeface="Calibri"/>
              <a:cs typeface="Calibri"/>
            </a:endParaRPr>
          </a:p>
        </p:txBody>
      </p:sp>
      <p:grpSp>
        <p:nvGrpSpPr>
          <p:cNvPr id="25" name="object 25"/>
          <p:cNvGrpSpPr/>
          <p:nvPr/>
        </p:nvGrpSpPr>
        <p:grpSpPr>
          <a:xfrm>
            <a:off x="9347200" y="1422379"/>
            <a:ext cx="1905000" cy="4852247"/>
            <a:chOff x="7010400" y="1066784"/>
            <a:chExt cx="1428750" cy="3639185"/>
          </a:xfrm>
        </p:grpSpPr>
        <p:pic>
          <p:nvPicPr>
            <p:cNvPr id="26" name="object 26"/>
            <p:cNvPicPr/>
            <p:nvPr/>
          </p:nvPicPr>
          <p:blipFill>
            <a:blip r:embed="rId9" cstate="print"/>
            <a:stretch>
              <a:fillRect/>
            </a:stretch>
          </p:blipFill>
          <p:spPr>
            <a:xfrm>
              <a:off x="7019940" y="1066784"/>
              <a:ext cx="1066800" cy="695325"/>
            </a:xfrm>
            <a:prstGeom prst="rect">
              <a:avLst/>
            </a:prstGeom>
          </p:spPr>
        </p:pic>
        <p:sp>
          <p:nvSpPr>
            <p:cNvPr id="27" name="object 27"/>
            <p:cNvSpPr/>
            <p:nvPr/>
          </p:nvSpPr>
          <p:spPr>
            <a:xfrm>
              <a:off x="7055114" y="1197467"/>
              <a:ext cx="850900" cy="471805"/>
            </a:xfrm>
            <a:custGeom>
              <a:avLst/>
              <a:gdLst/>
              <a:ahLst/>
              <a:cxnLst/>
              <a:rect l="l" t="t" r="r" b="b"/>
              <a:pathLst>
                <a:path w="850900" h="471805">
                  <a:moveTo>
                    <a:pt x="768318" y="28463"/>
                  </a:moveTo>
                  <a:lnTo>
                    <a:pt x="0" y="446044"/>
                  </a:lnTo>
                  <a:lnTo>
                    <a:pt x="13594" y="471190"/>
                  </a:lnTo>
                  <a:lnTo>
                    <a:pt x="781935" y="53461"/>
                  </a:lnTo>
                  <a:lnTo>
                    <a:pt x="768318" y="28463"/>
                  </a:lnTo>
                  <a:close/>
                </a:path>
                <a:path w="850900" h="471805">
                  <a:moveTo>
                    <a:pt x="835436" y="21610"/>
                  </a:moveTo>
                  <a:lnTo>
                    <a:pt x="780928" y="21610"/>
                  </a:lnTo>
                  <a:lnTo>
                    <a:pt x="794491" y="46634"/>
                  </a:lnTo>
                  <a:lnTo>
                    <a:pt x="781935" y="53461"/>
                  </a:lnTo>
                  <a:lnTo>
                    <a:pt x="795649" y="78638"/>
                  </a:lnTo>
                  <a:lnTo>
                    <a:pt x="835436" y="21610"/>
                  </a:lnTo>
                  <a:close/>
                </a:path>
                <a:path w="850900" h="471805">
                  <a:moveTo>
                    <a:pt x="780928" y="21610"/>
                  </a:moveTo>
                  <a:lnTo>
                    <a:pt x="768318" y="28463"/>
                  </a:lnTo>
                  <a:lnTo>
                    <a:pt x="781935" y="53461"/>
                  </a:lnTo>
                  <a:lnTo>
                    <a:pt x="794491" y="46634"/>
                  </a:lnTo>
                  <a:lnTo>
                    <a:pt x="780928" y="21610"/>
                  </a:lnTo>
                  <a:close/>
                </a:path>
                <a:path w="850900" h="471805">
                  <a:moveTo>
                    <a:pt x="850513" y="0"/>
                  </a:moveTo>
                  <a:lnTo>
                    <a:pt x="754623" y="3322"/>
                  </a:lnTo>
                  <a:lnTo>
                    <a:pt x="768318" y="28463"/>
                  </a:lnTo>
                  <a:lnTo>
                    <a:pt x="780928" y="21610"/>
                  </a:lnTo>
                  <a:lnTo>
                    <a:pt x="835436" y="21610"/>
                  </a:lnTo>
                  <a:lnTo>
                    <a:pt x="850513" y="0"/>
                  </a:lnTo>
                  <a:close/>
                </a:path>
              </a:pathLst>
            </a:custGeom>
            <a:solidFill>
              <a:srgbClr val="F07F09"/>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7038990" y="1695450"/>
              <a:ext cx="1076325" cy="304800"/>
            </a:xfrm>
            <a:prstGeom prst="rect">
              <a:avLst/>
            </a:prstGeom>
          </p:spPr>
        </p:pic>
        <p:sp>
          <p:nvSpPr>
            <p:cNvPr id="29" name="object 29"/>
            <p:cNvSpPr/>
            <p:nvPr/>
          </p:nvSpPr>
          <p:spPr>
            <a:xfrm>
              <a:off x="7078096" y="1781799"/>
              <a:ext cx="857250" cy="86360"/>
            </a:xfrm>
            <a:custGeom>
              <a:avLst/>
              <a:gdLst/>
              <a:ahLst/>
              <a:cxnLst/>
              <a:rect l="l" t="t" r="r" b="b"/>
              <a:pathLst>
                <a:path w="857250" h="86360">
                  <a:moveTo>
                    <a:pt x="771022" y="0"/>
                  </a:moveTo>
                  <a:lnTo>
                    <a:pt x="771022" y="85740"/>
                  </a:lnTo>
                  <a:lnTo>
                    <a:pt x="828050" y="57165"/>
                  </a:lnTo>
                  <a:lnTo>
                    <a:pt x="785372" y="57165"/>
                  </a:lnTo>
                  <a:lnTo>
                    <a:pt x="785372" y="28590"/>
                  </a:lnTo>
                  <a:lnTo>
                    <a:pt x="828284" y="28590"/>
                  </a:lnTo>
                  <a:lnTo>
                    <a:pt x="771022" y="0"/>
                  </a:lnTo>
                  <a:close/>
                </a:path>
                <a:path w="857250" h="86360">
                  <a:moveTo>
                    <a:pt x="771022" y="28590"/>
                  </a:moveTo>
                  <a:lnTo>
                    <a:pt x="0" y="28590"/>
                  </a:lnTo>
                  <a:lnTo>
                    <a:pt x="0" y="57165"/>
                  </a:lnTo>
                  <a:lnTo>
                    <a:pt x="771022" y="57165"/>
                  </a:lnTo>
                  <a:lnTo>
                    <a:pt x="771022" y="28590"/>
                  </a:lnTo>
                  <a:close/>
                </a:path>
                <a:path w="857250" h="86360">
                  <a:moveTo>
                    <a:pt x="828284" y="28590"/>
                  </a:moveTo>
                  <a:lnTo>
                    <a:pt x="785372" y="28590"/>
                  </a:lnTo>
                  <a:lnTo>
                    <a:pt x="785372" y="57165"/>
                  </a:lnTo>
                  <a:lnTo>
                    <a:pt x="828050" y="57165"/>
                  </a:lnTo>
                  <a:lnTo>
                    <a:pt x="856731" y="42793"/>
                  </a:lnTo>
                  <a:lnTo>
                    <a:pt x="828284" y="28590"/>
                  </a:lnTo>
                  <a:close/>
                </a:path>
              </a:pathLst>
            </a:custGeom>
            <a:solidFill>
              <a:srgbClr val="F07F09"/>
            </a:solidFill>
          </p:spPr>
          <p:txBody>
            <a:bodyPr wrap="square" lIns="0" tIns="0" rIns="0" bIns="0" rtlCol="0"/>
            <a:lstStyle/>
            <a:p>
              <a:endParaRPr sz="2400"/>
            </a:p>
          </p:txBody>
        </p:sp>
        <p:pic>
          <p:nvPicPr>
            <p:cNvPr id="30" name="object 30"/>
            <p:cNvPicPr/>
            <p:nvPr/>
          </p:nvPicPr>
          <p:blipFill>
            <a:blip r:embed="rId11" cstate="print"/>
            <a:stretch>
              <a:fillRect/>
            </a:stretch>
          </p:blipFill>
          <p:spPr>
            <a:xfrm>
              <a:off x="7010400" y="1943100"/>
              <a:ext cx="1076325" cy="714375"/>
            </a:xfrm>
            <a:prstGeom prst="rect">
              <a:avLst/>
            </a:prstGeom>
          </p:spPr>
        </p:pic>
        <p:sp>
          <p:nvSpPr>
            <p:cNvPr id="31" name="object 31"/>
            <p:cNvSpPr/>
            <p:nvPr/>
          </p:nvSpPr>
          <p:spPr>
            <a:xfrm>
              <a:off x="7054718" y="1980803"/>
              <a:ext cx="851535" cy="496570"/>
            </a:xfrm>
            <a:custGeom>
              <a:avLst/>
              <a:gdLst/>
              <a:ahLst/>
              <a:cxnLst/>
              <a:rect l="l" t="t" r="r" b="b"/>
              <a:pathLst>
                <a:path w="851534" h="496569">
                  <a:moveTo>
                    <a:pt x="769413" y="466105"/>
                  </a:moveTo>
                  <a:lnTo>
                    <a:pt x="755142" y="490993"/>
                  </a:lnTo>
                  <a:lnTo>
                    <a:pt x="850910" y="496458"/>
                  </a:lnTo>
                  <a:lnTo>
                    <a:pt x="835461" y="473217"/>
                  </a:lnTo>
                  <a:lnTo>
                    <a:pt x="781812" y="473217"/>
                  </a:lnTo>
                  <a:lnTo>
                    <a:pt x="769413" y="466105"/>
                  </a:lnTo>
                  <a:close/>
                </a:path>
                <a:path w="851534" h="496569">
                  <a:moveTo>
                    <a:pt x="783623" y="441326"/>
                  </a:moveTo>
                  <a:lnTo>
                    <a:pt x="769413" y="466105"/>
                  </a:lnTo>
                  <a:lnTo>
                    <a:pt x="781812" y="473217"/>
                  </a:lnTo>
                  <a:lnTo>
                    <a:pt x="796046" y="448452"/>
                  </a:lnTo>
                  <a:lnTo>
                    <a:pt x="783623" y="441326"/>
                  </a:lnTo>
                  <a:close/>
                </a:path>
                <a:path w="851534" h="496569">
                  <a:moveTo>
                    <a:pt x="797814" y="416579"/>
                  </a:moveTo>
                  <a:lnTo>
                    <a:pt x="783623" y="441326"/>
                  </a:lnTo>
                  <a:lnTo>
                    <a:pt x="796046" y="448452"/>
                  </a:lnTo>
                  <a:lnTo>
                    <a:pt x="781812" y="473217"/>
                  </a:lnTo>
                  <a:lnTo>
                    <a:pt x="835461" y="473217"/>
                  </a:lnTo>
                  <a:lnTo>
                    <a:pt x="797814" y="416579"/>
                  </a:lnTo>
                  <a:close/>
                </a:path>
                <a:path w="851534" h="496569">
                  <a:moveTo>
                    <a:pt x="14234" y="0"/>
                  </a:moveTo>
                  <a:lnTo>
                    <a:pt x="0" y="24780"/>
                  </a:lnTo>
                  <a:lnTo>
                    <a:pt x="769413" y="466105"/>
                  </a:lnTo>
                  <a:lnTo>
                    <a:pt x="783623" y="441326"/>
                  </a:lnTo>
                  <a:lnTo>
                    <a:pt x="14234" y="0"/>
                  </a:lnTo>
                  <a:close/>
                </a:path>
              </a:pathLst>
            </a:custGeom>
            <a:solidFill>
              <a:srgbClr val="F07F09"/>
            </a:solidFill>
          </p:spPr>
          <p:txBody>
            <a:bodyPr wrap="square" lIns="0" tIns="0" rIns="0" bIns="0" rtlCol="0"/>
            <a:lstStyle/>
            <a:p>
              <a:endParaRPr sz="2400"/>
            </a:p>
          </p:txBody>
        </p:sp>
        <p:pic>
          <p:nvPicPr>
            <p:cNvPr id="32" name="object 32"/>
            <p:cNvPicPr/>
            <p:nvPr/>
          </p:nvPicPr>
          <p:blipFill>
            <a:blip r:embed="rId12" cstate="print"/>
            <a:stretch>
              <a:fillRect/>
            </a:stretch>
          </p:blipFill>
          <p:spPr>
            <a:xfrm>
              <a:off x="7991475" y="2895600"/>
              <a:ext cx="447675" cy="542925"/>
            </a:xfrm>
            <a:prstGeom prst="rect">
              <a:avLst/>
            </a:prstGeom>
          </p:spPr>
        </p:pic>
        <p:sp>
          <p:nvSpPr>
            <p:cNvPr id="33" name="object 33"/>
            <p:cNvSpPr/>
            <p:nvPr/>
          </p:nvSpPr>
          <p:spPr>
            <a:xfrm>
              <a:off x="8009016" y="2913888"/>
              <a:ext cx="359410" cy="454659"/>
            </a:xfrm>
            <a:custGeom>
              <a:avLst/>
              <a:gdLst/>
              <a:ahLst/>
              <a:cxnLst/>
              <a:rect l="l" t="t" r="r" b="b"/>
              <a:pathLst>
                <a:path w="359409" h="454660">
                  <a:moveTo>
                    <a:pt x="179557" y="0"/>
                  </a:moveTo>
                  <a:lnTo>
                    <a:pt x="109659" y="5951"/>
                  </a:lnTo>
                  <a:lnTo>
                    <a:pt x="52585" y="22176"/>
                  </a:lnTo>
                  <a:lnTo>
                    <a:pt x="14108" y="46236"/>
                  </a:lnTo>
                  <a:lnTo>
                    <a:pt x="0" y="75687"/>
                  </a:lnTo>
                  <a:lnTo>
                    <a:pt x="0" y="378713"/>
                  </a:lnTo>
                  <a:lnTo>
                    <a:pt x="14108" y="408165"/>
                  </a:lnTo>
                  <a:lnTo>
                    <a:pt x="52585" y="432225"/>
                  </a:lnTo>
                  <a:lnTo>
                    <a:pt x="109659" y="448450"/>
                  </a:lnTo>
                  <a:lnTo>
                    <a:pt x="179557" y="454401"/>
                  </a:lnTo>
                  <a:lnTo>
                    <a:pt x="249460" y="448450"/>
                  </a:lnTo>
                  <a:lnTo>
                    <a:pt x="306544" y="432225"/>
                  </a:lnTo>
                  <a:lnTo>
                    <a:pt x="345032" y="408165"/>
                  </a:lnTo>
                  <a:lnTo>
                    <a:pt x="359145" y="378713"/>
                  </a:lnTo>
                  <a:lnTo>
                    <a:pt x="359145" y="75687"/>
                  </a:lnTo>
                  <a:lnTo>
                    <a:pt x="345032" y="46236"/>
                  </a:lnTo>
                  <a:lnTo>
                    <a:pt x="306544" y="22176"/>
                  </a:lnTo>
                  <a:lnTo>
                    <a:pt x="249460" y="5951"/>
                  </a:lnTo>
                  <a:lnTo>
                    <a:pt x="179557" y="0"/>
                  </a:lnTo>
                  <a:close/>
                </a:path>
              </a:pathLst>
            </a:custGeom>
            <a:solidFill>
              <a:srgbClr val="5F4778"/>
            </a:solidFill>
          </p:spPr>
          <p:txBody>
            <a:bodyPr wrap="square" lIns="0" tIns="0" rIns="0" bIns="0" rtlCol="0"/>
            <a:lstStyle/>
            <a:p>
              <a:endParaRPr sz="2400"/>
            </a:p>
          </p:txBody>
        </p:sp>
        <p:sp>
          <p:nvSpPr>
            <p:cNvPr id="34" name="object 34"/>
            <p:cNvSpPr/>
            <p:nvPr/>
          </p:nvSpPr>
          <p:spPr>
            <a:xfrm>
              <a:off x="8009016" y="2913888"/>
              <a:ext cx="359410" cy="454659"/>
            </a:xfrm>
            <a:custGeom>
              <a:avLst/>
              <a:gdLst/>
              <a:ahLst/>
              <a:cxnLst/>
              <a:rect l="l" t="t" r="r" b="b"/>
              <a:pathLst>
                <a:path w="359409" h="454660">
                  <a:moveTo>
                    <a:pt x="359145" y="75687"/>
                  </a:moveTo>
                  <a:lnTo>
                    <a:pt x="345032" y="105215"/>
                  </a:lnTo>
                  <a:lnTo>
                    <a:pt x="306544" y="129313"/>
                  </a:lnTo>
                  <a:lnTo>
                    <a:pt x="249460" y="145553"/>
                  </a:lnTo>
                  <a:lnTo>
                    <a:pt x="179557" y="151506"/>
                  </a:lnTo>
                  <a:lnTo>
                    <a:pt x="109659" y="145553"/>
                  </a:lnTo>
                  <a:lnTo>
                    <a:pt x="52585" y="129313"/>
                  </a:lnTo>
                  <a:lnTo>
                    <a:pt x="14108" y="105215"/>
                  </a:lnTo>
                  <a:lnTo>
                    <a:pt x="0" y="75687"/>
                  </a:lnTo>
                </a:path>
                <a:path w="359409" h="454660">
                  <a:moveTo>
                    <a:pt x="0" y="75687"/>
                  </a:moveTo>
                  <a:lnTo>
                    <a:pt x="14108" y="46236"/>
                  </a:lnTo>
                  <a:lnTo>
                    <a:pt x="52585" y="22176"/>
                  </a:lnTo>
                  <a:lnTo>
                    <a:pt x="109659" y="5951"/>
                  </a:lnTo>
                  <a:lnTo>
                    <a:pt x="179557" y="0"/>
                  </a:lnTo>
                  <a:lnTo>
                    <a:pt x="249460" y="5951"/>
                  </a:lnTo>
                  <a:lnTo>
                    <a:pt x="306544" y="22176"/>
                  </a:lnTo>
                  <a:lnTo>
                    <a:pt x="345032" y="46236"/>
                  </a:lnTo>
                  <a:lnTo>
                    <a:pt x="359145" y="75687"/>
                  </a:lnTo>
                  <a:lnTo>
                    <a:pt x="359145" y="378713"/>
                  </a:lnTo>
                  <a:lnTo>
                    <a:pt x="345032" y="408165"/>
                  </a:lnTo>
                  <a:lnTo>
                    <a:pt x="306544" y="432225"/>
                  </a:lnTo>
                  <a:lnTo>
                    <a:pt x="249460" y="448450"/>
                  </a:lnTo>
                  <a:lnTo>
                    <a:pt x="179557" y="454401"/>
                  </a:lnTo>
                  <a:lnTo>
                    <a:pt x="109659" y="448450"/>
                  </a:lnTo>
                  <a:lnTo>
                    <a:pt x="52585" y="432225"/>
                  </a:lnTo>
                  <a:lnTo>
                    <a:pt x="14108" y="408165"/>
                  </a:lnTo>
                  <a:lnTo>
                    <a:pt x="0" y="378713"/>
                  </a:lnTo>
                  <a:lnTo>
                    <a:pt x="0" y="75687"/>
                  </a:lnTo>
                  <a:close/>
                </a:path>
              </a:pathLst>
            </a:custGeom>
            <a:ln w="12700">
              <a:solidFill>
                <a:srgbClr val="FFFFFF"/>
              </a:solidFill>
            </a:ln>
          </p:spPr>
          <p:txBody>
            <a:bodyPr wrap="square" lIns="0" tIns="0" rIns="0" bIns="0" rtlCol="0"/>
            <a:lstStyle/>
            <a:p>
              <a:endParaRPr sz="2400"/>
            </a:p>
          </p:txBody>
        </p:sp>
        <p:pic>
          <p:nvPicPr>
            <p:cNvPr id="35" name="object 35"/>
            <p:cNvPicPr/>
            <p:nvPr/>
          </p:nvPicPr>
          <p:blipFill>
            <a:blip r:embed="rId13" cstate="print"/>
            <a:stretch>
              <a:fillRect/>
            </a:stretch>
          </p:blipFill>
          <p:spPr>
            <a:xfrm>
              <a:off x="7991475" y="3524250"/>
              <a:ext cx="447675" cy="552450"/>
            </a:xfrm>
            <a:prstGeom prst="rect">
              <a:avLst/>
            </a:prstGeom>
          </p:spPr>
        </p:pic>
        <p:sp>
          <p:nvSpPr>
            <p:cNvPr id="36" name="object 36"/>
            <p:cNvSpPr/>
            <p:nvPr/>
          </p:nvSpPr>
          <p:spPr>
            <a:xfrm>
              <a:off x="8009016" y="3544062"/>
              <a:ext cx="359410" cy="454659"/>
            </a:xfrm>
            <a:custGeom>
              <a:avLst/>
              <a:gdLst/>
              <a:ahLst/>
              <a:cxnLst/>
              <a:rect l="l" t="t" r="r" b="b"/>
              <a:pathLst>
                <a:path w="359409" h="454660">
                  <a:moveTo>
                    <a:pt x="179557" y="0"/>
                  </a:moveTo>
                  <a:lnTo>
                    <a:pt x="109659" y="5953"/>
                  </a:lnTo>
                  <a:lnTo>
                    <a:pt x="52585" y="22193"/>
                  </a:lnTo>
                  <a:lnTo>
                    <a:pt x="14108" y="46291"/>
                  </a:lnTo>
                  <a:lnTo>
                    <a:pt x="0" y="75818"/>
                  </a:lnTo>
                  <a:lnTo>
                    <a:pt x="0" y="378738"/>
                  </a:lnTo>
                  <a:lnTo>
                    <a:pt x="14108" y="408216"/>
                  </a:lnTo>
                  <a:lnTo>
                    <a:pt x="52585" y="432289"/>
                  </a:lnTo>
                  <a:lnTo>
                    <a:pt x="109659" y="448520"/>
                  </a:lnTo>
                  <a:lnTo>
                    <a:pt x="179557" y="454472"/>
                  </a:lnTo>
                  <a:lnTo>
                    <a:pt x="249460" y="448520"/>
                  </a:lnTo>
                  <a:lnTo>
                    <a:pt x="306544" y="432289"/>
                  </a:lnTo>
                  <a:lnTo>
                    <a:pt x="345032" y="408216"/>
                  </a:lnTo>
                  <a:lnTo>
                    <a:pt x="359145" y="378738"/>
                  </a:lnTo>
                  <a:lnTo>
                    <a:pt x="359145" y="75818"/>
                  </a:lnTo>
                  <a:lnTo>
                    <a:pt x="345032" y="46291"/>
                  </a:lnTo>
                  <a:lnTo>
                    <a:pt x="306544" y="22193"/>
                  </a:lnTo>
                  <a:lnTo>
                    <a:pt x="249460" y="5953"/>
                  </a:lnTo>
                  <a:lnTo>
                    <a:pt x="179557" y="0"/>
                  </a:lnTo>
                  <a:close/>
                </a:path>
              </a:pathLst>
            </a:custGeom>
            <a:solidFill>
              <a:srgbClr val="5F4778"/>
            </a:solidFill>
          </p:spPr>
          <p:txBody>
            <a:bodyPr wrap="square" lIns="0" tIns="0" rIns="0" bIns="0" rtlCol="0"/>
            <a:lstStyle/>
            <a:p>
              <a:endParaRPr sz="2400"/>
            </a:p>
          </p:txBody>
        </p:sp>
        <p:sp>
          <p:nvSpPr>
            <p:cNvPr id="37" name="object 37"/>
            <p:cNvSpPr/>
            <p:nvPr/>
          </p:nvSpPr>
          <p:spPr>
            <a:xfrm>
              <a:off x="8009016" y="3544062"/>
              <a:ext cx="359410" cy="454659"/>
            </a:xfrm>
            <a:custGeom>
              <a:avLst/>
              <a:gdLst/>
              <a:ahLst/>
              <a:cxnLst/>
              <a:rect l="l" t="t" r="r" b="b"/>
              <a:pathLst>
                <a:path w="359409" h="454660">
                  <a:moveTo>
                    <a:pt x="359145" y="75818"/>
                  </a:moveTo>
                  <a:lnTo>
                    <a:pt x="345032" y="105270"/>
                  </a:lnTo>
                  <a:lnTo>
                    <a:pt x="306544" y="129330"/>
                  </a:lnTo>
                  <a:lnTo>
                    <a:pt x="249460" y="145555"/>
                  </a:lnTo>
                  <a:lnTo>
                    <a:pt x="179557" y="151506"/>
                  </a:lnTo>
                  <a:lnTo>
                    <a:pt x="109659" y="145555"/>
                  </a:lnTo>
                  <a:lnTo>
                    <a:pt x="52585" y="129330"/>
                  </a:lnTo>
                  <a:lnTo>
                    <a:pt x="14108" y="105270"/>
                  </a:lnTo>
                  <a:lnTo>
                    <a:pt x="0" y="75818"/>
                  </a:lnTo>
                </a:path>
                <a:path w="359409" h="454660">
                  <a:moveTo>
                    <a:pt x="0" y="75818"/>
                  </a:moveTo>
                  <a:lnTo>
                    <a:pt x="14108" y="46291"/>
                  </a:lnTo>
                  <a:lnTo>
                    <a:pt x="52585" y="22193"/>
                  </a:lnTo>
                  <a:lnTo>
                    <a:pt x="109659" y="5953"/>
                  </a:lnTo>
                  <a:lnTo>
                    <a:pt x="179557" y="0"/>
                  </a:lnTo>
                  <a:lnTo>
                    <a:pt x="249460" y="5953"/>
                  </a:lnTo>
                  <a:lnTo>
                    <a:pt x="306544" y="22193"/>
                  </a:lnTo>
                  <a:lnTo>
                    <a:pt x="345032" y="46291"/>
                  </a:lnTo>
                  <a:lnTo>
                    <a:pt x="359145" y="75818"/>
                  </a:lnTo>
                  <a:lnTo>
                    <a:pt x="359145" y="378738"/>
                  </a:lnTo>
                  <a:lnTo>
                    <a:pt x="345032" y="408216"/>
                  </a:lnTo>
                  <a:lnTo>
                    <a:pt x="306544" y="432289"/>
                  </a:lnTo>
                  <a:lnTo>
                    <a:pt x="249460" y="448520"/>
                  </a:lnTo>
                  <a:lnTo>
                    <a:pt x="179557" y="454472"/>
                  </a:lnTo>
                  <a:lnTo>
                    <a:pt x="109659" y="448520"/>
                  </a:lnTo>
                  <a:lnTo>
                    <a:pt x="52585" y="432289"/>
                  </a:lnTo>
                  <a:lnTo>
                    <a:pt x="14108" y="408216"/>
                  </a:lnTo>
                  <a:lnTo>
                    <a:pt x="0" y="378738"/>
                  </a:lnTo>
                  <a:lnTo>
                    <a:pt x="0" y="75818"/>
                  </a:lnTo>
                  <a:close/>
                </a:path>
              </a:pathLst>
            </a:custGeom>
            <a:ln w="12700">
              <a:solidFill>
                <a:srgbClr val="FFFFFF"/>
              </a:solidFill>
            </a:ln>
          </p:spPr>
          <p:txBody>
            <a:bodyPr wrap="square" lIns="0" tIns="0" rIns="0" bIns="0" rtlCol="0"/>
            <a:lstStyle/>
            <a:p>
              <a:endParaRPr sz="2400"/>
            </a:p>
          </p:txBody>
        </p:sp>
        <p:pic>
          <p:nvPicPr>
            <p:cNvPr id="38" name="object 38"/>
            <p:cNvPicPr/>
            <p:nvPr/>
          </p:nvPicPr>
          <p:blipFill>
            <a:blip r:embed="rId14" cstate="print"/>
            <a:stretch>
              <a:fillRect/>
            </a:stretch>
          </p:blipFill>
          <p:spPr>
            <a:xfrm>
              <a:off x="7991475" y="4152900"/>
              <a:ext cx="447675" cy="552450"/>
            </a:xfrm>
            <a:prstGeom prst="rect">
              <a:avLst/>
            </a:prstGeom>
          </p:spPr>
        </p:pic>
        <p:sp>
          <p:nvSpPr>
            <p:cNvPr id="39" name="object 39"/>
            <p:cNvSpPr/>
            <p:nvPr/>
          </p:nvSpPr>
          <p:spPr>
            <a:xfrm>
              <a:off x="8009016" y="4174318"/>
              <a:ext cx="359410" cy="454659"/>
            </a:xfrm>
            <a:custGeom>
              <a:avLst/>
              <a:gdLst/>
              <a:ahLst/>
              <a:cxnLst/>
              <a:rect l="l" t="t" r="r" b="b"/>
              <a:pathLst>
                <a:path w="359409" h="454660">
                  <a:moveTo>
                    <a:pt x="179557" y="0"/>
                  </a:moveTo>
                  <a:lnTo>
                    <a:pt x="109659" y="5952"/>
                  </a:lnTo>
                  <a:lnTo>
                    <a:pt x="52585" y="22184"/>
                  </a:lnTo>
                  <a:lnTo>
                    <a:pt x="14108" y="46261"/>
                  </a:lnTo>
                  <a:lnTo>
                    <a:pt x="0" y="75748"/>
                  </a:lnTo>
                  <a:lnTo>
                    <a:pt x="0" y="378701"/>
                  </a:lnTo>
                  <a:lnTo>
                    <a:pt x="14108" y="408188"/>
                  </a:lnTo>
                  <a:lnTo>
                    <a:pt x="52585" y="432266"/>
                  </a:lnTo>
                  <a:lnTo>
                    <a:pt x="109659" y="448498"/>
                  </a:lnTo>
                  <a:lnTo>
                    <a:pt x="179557" y="454450"/>
                  </a:lnTo>
                  <a:lnTo>
                    <a:pt x="249460" y="448498"/>
                  </a:lnTo>
                  <a:lnTo>
                    <a:pt x="306544" y="432266"/>
                  </a:lnTo>
                  <a:lnTo>
                    <a:pt x="345032" y="408188"/>
                  </a:lnTo>
                  <a:lnTo>
                    <a:pt x="359145" y="378701"/>
                  </a:lnTo>
                  <a:lnTo>
                    <a:pt x="359145" y="75748"/>
                  </a:lnTo>
                  <a:lnTo>
                    <a:pt x="345032" y="46261"/>
                  </a:lnTo>
                  <a:lnTo>
                    <a:pt x="306544" y="22184"/>
                  </a:lnTo>
                  <a:lnTo>
                    <a:pt x="249460" y="5952"/>
                  </a:lnTo>
                  <a:lnTo>
                    <a:pt x="179557" y="0"/>
                  </a:lnTo>
                  <a:close/>
                </a:path>
              </a:pathLst>
            </a:custGeom>
            <a:solidFill>
              <a:srgbClr val="5F4778"/>
            </a:solidFill>
          </p:spPr>
          <p:txBody>
            <a:bodyPr wrap="square" lIns="0" tIns="0" rIns="0" bIns="0" rtlCol="0"/>
            <a:lstStyle/>
            <a:p>
              <a:endParaRPr sz="2400"/>
            </a:p>
          </p:txBody>
        </p:sp>
        <p:sp>
          <p:nvSpPr>
            <p:cNvPr id="40" name="object 40"/>
            <p:cNvSpPr/>
            <p:nvPr/>
          </p:nvSpPr>
          <p:spPr>
            <a:xfrm>
              <a:off x="8009016" y="4174318"/>
              <a:ext cx="359410" cy="454659"/>
            </a:xfrm>
            <a:custGeom>
              <a:avLst/>
              <a:gdLst/>
              <a:ahLst/>
              <a:cxnLst/>
              <a:rect l="l" t="t" r="r" b="b"/>
              <a:pathLst>
                <a:path w="359409" h="454660">
                  <a:moveTo>
                    <a:pt x="359145" y="75748"/>
                  </a:moveTo>
                  <a:lnTo>
                    <a:pt x="345032" y="105234"/>
                  </a:lnTo>
                  <a:lnTo>
                    <a:pt x="306544" y="129310"/>
                  </a:lnTo>
                  <a:lnTo>
                    <a:pt x="249460" y="145542"/>
                  </a:lnTo>
                  <a:lnTo>
                    <a:pt x="179557" y="151494"/>
                  </a:lnTo>
                  <a:lnTo>
                    <a:pt x="109659" y="145542"/>
                  </a:lnTo>
                  <a:lnTo>
                    <a:pt x="52585" y="129310"/>
                  </a:lnTo>
                  <a:lnTo>
                    <a:pt x="14108" y="105234"/>
                  </a:lnTo>
                  <a:lnTo>
                    <a:pt x="0" y="75748"/>
                  </a:lnTo>
                </a:path>
                <a:path w="359409" h="454660">
                  <a:moveTo>
                    <a:pt x="0" y="75748"/>
                  </a:moveTo>
                  <a:lnTo>
                    <a:pt x="14108" y="46261"/>
                  </a:lnTo>
                  <a:lnTo>
                    <a:pt x="52585" y="22184"/>
                  </a:lnTo>
                  <a:lnTo>
                    <a:pt x="109659" y="5952"/>
                  </a:lnTo>
                  <a:lnTo>
                    <a:pt x="179557" y="0"/>
                  </a:lnTo>
                  <a:lnTo>
                    <a:pt x="249460" y="5952"/>
                  </a:lnTo>
                  <a:lnTo>
                    <a:pt x="306544" y="22184"/>
                  </a:lnTo>
                  <a:lnTo>
                    <a:pt x="345032" y="46261"/>
                  </a:lnTo>
                  <a:lnTo>
                    <a:pt x="359145" y="75748"/>
                  </a:lnTo>
                  <a:lnTo>
                    <a:pt x="359145" y="378701"/>
                  </a:lnTo>
                  <a:lnTo>
                    <a:pt x="345032" y="408188"/>
                  </a:lnTo>
                  <a:lnTo>
                    <a:pt x="306544" y="432266"/>
                  </a:lnTo>
                  <a:lnTo>
                    <a:pt x="249460" y="448498"/>
                  </a:lnTo>
                  <a:lnTo>
                    <a:pt x="179557" y="454450"/>
                  </a:lnTo>
                  <a:lnTo>
                    <a:pt x="109659" y="448498"/>
                  </a:lnTo>
                  <a:lnTo>
                    <a:pt x="52585" y="432266"/>
                  </a:lnTo>
                  <a:lnTo>
                    <a:pt x="14108" y="408188"/>
                  </a:lnTo>
                  <a:lnTo>
                    <a:pt x="0" y="378701"/>
                  </a:lnTo>
                  <a:lnTo>
                    <a:pt x="0" y="75748"/>
                  </a:lnTo>
                  <a:close/>
                </a:path>
              </a:pathLst>
            </a:custGeom>
            <a:ln w="12700">
              <a:solidFill>
                <a:srgbClr val="FFFFFF"/>
              </a:solidFill>
            </a:ln>
          </p:spPr>
          <p:txBody>
            <a:bodyPr wrap="square" lIns="0" tIns="0" rIns="0" bIns="0" rtlCol="0"/>
            <a:lstStyle/>
            <a:p>
              <a:endParaRPr sz="2400"/>
            </a:p>
          </p:txBody>
        </p:sp>
      </p:grpSp>
      <p:sp>
        <p:nvSpPr>
          <p:cNvPr id="41" name="object 41"/>
          <p:cNvSpPr txBox="1"/>
          <p:nvPr/>
        </p:nvSpPr>
        <p:spPr>
          <a:xfrm>
            <a:off x="10528817" y="4527549"/>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1</a:t>
            </a:r>
            <a:endParaRPr sz="1067">
              <a:latin typeface="Calibri"/>
              <a:cs typeface="Calibri"/>
            </a:endParaRPr>
          </a:p>
        </p:txBody>
      </p:sp>
      <p:sp>
        <p:nvSpPr>
          <p:cNvPr id="42" name="object 42"/>
          <p:cNvSpPr txBox="1"/>
          <p:nvPr/>
        </p:nvSpPr>
        <p:spPr>
          <a:xfrm>
            <a:off x="10528816" y="5358981"/>
            <a:ext cx="904240"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2</a:t>
            </a:r>
            <a:endParaRPr sz="1067">
              <a:latin typeface="Calibri"/>
              <a:cs typeface="Calibri"/>
            </a:endParaRPr>
          </a:p>
        </p:txBody>
      </p:sp>
      <p:sp>
        <p:nvSpPr>
          <p:cNvPr id="43" name="object 43"/>
          <p:cNvSpPr txBox="1"/>
          <p:nvPr/>
        </p:nvSpPr>
        <p:spPr>
          <a:xfrm>
            <a:off x="10541850" y="6189979"/>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3</a:t>
            </a:r>
            <a:endParaRPr sz="1067">
              <a:latin typeface="Calibri"/>
              <a:cs typeface="Calibri"/>
            </a:endParaRPr>
          </a:p>
        </p:txBody>
      </p:sp>
      <p:grpSp>
        <p:nvGrpSpPr>
          <p:cNvPr id="44" name="object 44"/>
          <p:cNvGrpSpPr/>
          <p:nvPr/>
        </p:nvGrpSpPr>
        <p:grpSpPr>
          <a:xfrm>
            <a:off x="8191500" y="4851400"/>
            <a:ext cx="1193800" cy="660400"/>
            <a:chOff x="6143625" y="3638550"/>
            <a:chExt cx="895350" cy="495300"/>
          </a:xfrm>
        </p:grpSpPr>
        <p:pic>
          <p:nvPicPr>
            <p:cNvPr id="45" name="object 45"/>
            <p:cNvPicPr/>
            <p:nvPr/>
          </p:nvPicPr>
          <p:blipFill>
            <a:blip r:embed="rId15" cstate="print"/>
            <a:stretch>
              <a:fillRect/>
            </a:stretch>
          </p:blipFill>
          <p:spPr>
            <a:xfrm>
              <a:off x="6143625" y="3686175"/>
              <a:ext cx="876300" cy="333375"/>
            </a:xfrm>
            <a:prstGeom prst="rect">
              <a:avLst/>
            </a:prstGeom>
          </p:spPr>
        </p:pic>
        <p:pic>
          <p:nvPicPr>
            <p:cNvPr id="46" name="object 46"/>
            <p:cNvPicPr/>
            <p:nvPr/>
          </p:nvPicPr>
          <p:blipFill>
            <a:blip r:embed="rId16" cstate="print"/>
            <a:stretch>
              <a:fillRect/>
            </a:stretch>
          </p:blipFill>
          <p:spPr>
            <a:xfrm>
              <a:off x="6162659" y="3638550"/>
              <a:ext cx="876300" cy="495300"/>
            </a:xfrm>
            <a:prstGeom prst="rect">
              <a:avLst/>
            </a:prstGeom>
          </p:spPr>
        </p:pic>
        <p:sp>
          <p:nvSpPr>
            <p:cNvPr id="47" name="object 47"/>
            <p:cNvSpPr/>
            <p:nvPr/>
          </p:nvSpPr>
          <p:spPr>
            <a:xfrm>
              <a:off x="6154155" y="3703642"/>
              <a:ext cx="792480" cy="247015"/>
            </a:xfrm>
            <a:custGeom>
              <a:avLst/>
              <a:gdLst/>
              <a:ahLst/>
              <a:cxnLst/>
              <a:rect l="l" t="t" r="r" b="b"/>
              <a:pathLst>
                <a:path w="792479" h="247014">
                  <a:moveTo>
                    <a:pt x="792455" y="0"/>
                  </a:moveTo>
                  <a:lnTo>
                    <a:pt x="0" y="0"/>
                  </a:lnTo>
                  <a:lnTo>
                    <a:pt x="0" y="246626"/>
                  </a:lnTo>
                  <a:lnTo>
                    <a:pt x="792455" y="246626"/>
                  </a:lnTo>
                  <a:lnTo>
                    <a:pt x="792455" y="0"/>
                  </a:lnTo>
                  <a:close/>
                </a:path>
              </a:pathLst>
            </a:custGeom>
            <a:solidFill>
              <a:srgbClr val="5F4778"/>
            </a:solidFill>
          </p:spPr>
          <p:txBody>
            <a:bodyPr wrap="square" lIns="0" tIns="0" rIns="0" bIns="0" rtlCol="0"/>
            <a:lstStyle/>
            <a:p>
              <a:endParaRPr sz="2400"/>
            </a:p>
          </p:txBody>
        </p:sp>
      </p:grpSp>
      <p:sp>
        <p:nvSpPr>
          <p:cNvPr id="48" name="object 48"/>
          <p:cNvSpPr txBox="1"/>
          <p:nvPr/>
        </p:nvSpPr>
        <p:spPr>
          <a:xfrm>
            <a:off x="8205540" y="4938190"/>
            <a:ext cx="1056640" cy="300937"/>
          </a:xfrm>
          <a:prstGeom prst="rect">
            <a:avLst/>
          </a:prstGeom>
        </p:spPr>
        <p:txBody>
          <a:bodyPr vert="horz" wrap="square" lIns="0" tIns="23707" rIns="0" bIns="0" rtlCol="0">
            <a:spAutoFit/>
          </a:bodyPr>
          <a:lstStyle/>
          <a:p>
            <a:pPr marL="207428">
              <a:spcBef>
                <a:spcPts val="187"/>
              </a:spcBef>
            </a:pPr>
            <a:r>
              <a:rPr spc="-13" dirty="0">
                <a:solidFill>
                  <a:srgbClr val="FFFFFF"/>
                </a:solidFill>
                <a:latin typeface="Calibri"/>
                <a:cs typeface="Calibri"/>
              </a:rPr>
              <a:t>Service</a:t>
            </a:r>
            <a:endParaRPr>
              <a:latin typeface="Calibri"/>
              <a:cs typeface="Calibri"/>
            </a:endParaRPr>
          </a:p>
        </p:txBody>
      </p:sp>
      <p:grpSp>
        <p:nvGrpSpPr>
          <p:cNvPr id="49" name="object 49"/>
          <p:cNvGrpSpPr/>
          <p:nvPr/>
        </p:nvGrpSpPr>
        <p:grpSpPr>
          <a:xfrm>
            <a:off x="9347201" y="4102100"/>
            <a:ext cx="1474047" cy="2108200"/>
            <a:chOff x="7010400" y="3076575"/>
            <a:chExt cx="1105535" cy="1581150"/>
          </a:xfrm>
        </p:grpSpPr>
        <p:pic>
          <p:nvPicPr>
            <p:cNvPr id="50" name="object 50"/>
            <p:cNvPicPr/>
            <p:nvPr/>
          </p:nvPicPr>
          <p:blipFill>
            <a:blip r:embed="rId17" cstate="print"/>
            <a:stretch>
              <a:fillRect/>
            </a:stretch>
          </p:blipFill>
          <p:spPr>
            <a:xfrm>
              <a:off x="7019940" y="3076575"/>
              <a:ext cx="1066800" cy="685800"/>
            </a:xfrm>
            <a:prstGeom prst="rect">
              <a:avLst/>
            </a:prstGeom>
          </p:spPr>
        </p:pic>
        <p:sp>
          <p:nvSpPr>
            <p:cNvPr id="51" name="object 51"/>
            <p:cNvSpPr/>
            <p:nvPr/>
          </p:nvSpPr>
          <p:spPr>
            <a:xfrm>
              <a:off x="7055114" y="3199769"/>
              <a:ext cx="850900" cy="471170"/>
            </a:xfrm>
            <a:custGeom>
              <a:avLst/>
              <a:gdLst/>
              <a:ahLst/>
              <a:cxnLst/>
              <a:rect l="l" t="t" r="r" b="b"/>
              <a:pathLst>
                <a:path w="850900" h="471170">
                  <a:moveTo>
                    <a:pt x="768320" y="28440"/>
                  </a:moveTo>
                  <a:lnTo>
                    <a:pt x="0" y="446151"/>
                  </a:lnTo>
                  <a:lnTo>
                    <a:pt x="13594" y="471165"/>
                  </a:lnTo>
                  <a:lnTo>
                    <a:pt x="781988" y="53527"/>
                  </a:lnTo>
                  <a:lnTo>
                    <a:pt x="768320" y="28440"/>
                  </a:lnTo>
                  <a:close/>
                </a:path>
                <a:path w="850900" h="471170">
                  <a:moveTo>
                    <a:pt x="835447" y="21585"/>
                  </a:moveTo>
                  <a:lnTo>
                    <a:pt x="780928" y="21585"/>
                  </a:lnTo>
                  <a:lnTo>
                    <a:pt x="794491" y="46731"/>
                  </a:lnTo>
                  <a:lnTo>
                    <a:pt x="781988" y="53527"/>
                  </a:lnTo>
                  <a:lnTo>
                    <a:pt x="795649" y="78604"/>
                  </a:lnTo>
                  <a:lnTo>
                    <a:pt x="835447" y="21585"/>
                  </a:lnTo>
                  <a:close/>
                </a:path>
                <a:path w="850900" h="471170">
                  <a:moveTo>
                    <a:pt x="780928" y="21585"/>
                  </a:moveTo>
                  <a:lnTo>
                    <a:pt x="768320" y="28440"/>
                  </a:lnTo>
                  <a:lnTo>
                    <a:pt x="781988" y="53527"/>
                  </a:lnTo>
                  <a:lnTo>
                    <a:pt x="794491" y="46731"/>
                  </a:lnTo>
                  <a:lnTo>
                    <a:pt x="780928" y="21585"/>
                  </a:lnTo>
                  <a:close/>
                </a:path>
                <a:path w="850900" h="471170">
                  <a:moveTo>
                    <a:pt x="850513" y="0"/>
                  </a:moveTo>
                  <a:lnTo>
                    <a:pt x="754623" y="3297"/>
                  </a:lnTo>
                  <a:lnTo>
                    <a:pt x="768320" y="28440"/>
                  </a:lnTo>
                  <a:lnTo>
                    <a:pt x="780928" y="21585"/>
                  </a:lnTo>
                  <a:lnTo>
                    <a:pt x="835447" y="21585"/>
                  </a:lnTo>
                  <a:lnTo>
                    <a:pt x="850513" y="0"/>
                  </a:lnTo>
                  <a:close/>
                </a:path>
              </a:pathLst>
            </a:custGeom>
            <a:solidFill>
              <a:srgbClr val="F07F09"/>
            </a:solidFill>
          </p:spPr>
          <p:txBody>
            <a:bodyPr wrap="square" lIns="0" tIns="0" rIns="0" bIns="0" rtlCol="0"/>
            <a:lstStyle/>
            <a:p>
              <a:endParaRPr sz="2400"/>
            </a:p>
          </p:txBody>
        </p:sp>
        <p:pic>
          <p:nvPicPr>
            <p:cNvPr id="52" name="object 52"/>
            <p:cNvPicPr/>
            <p:nvPr/>
          </p:nvPicPr>
          <p:blipFill>
            <a:blip r:embed="rId18" cstate="print"/>
            <a:stretch>
              <a:fillRect/>
            </a:stretch>
          </p:blipFill>
          <p:spPr>
            <a:xfrm>
              <a:off x="7038990" y="3705225"/>
              <a:ext cx="1076325" cy="304800"/>
            </a:xfrm>
            <a:prstGeom prst="rect">
              <a:avLst/>
            </a:prstGeom>
          </p:spPr>
        </p:pic>
        <p:sp>
          <p:nvSpPr>
            <p:cNvPr id="53" name="object 53"/>
            <p:cNvSpPr/>
            <p:nvPr/>
          </p:nvSpPr>
          <p:spPr>
            <a:xfrm>
              <a:off x="7078096" y="3784091"/>
              <a:ext cx="857250" cy="85725"/>
            </a:xfrm>
            <a:custGeom>
              <a:avLst/>
              <a:gdLst/>
              <a:ahLst/>
              <a:cxnLst/>
              <a:rect l="l" t="t" r="r" b="b"/>
              <a:pathLst>
                <a:path w="857250" h="85725">
                  <a:moveTo>
                    <a:pt x="771022" y="0"/>
                  </a:moveTo>
                  <a:lnTo>
                    <a:pt x="771022" y="85725"/>
                  </a:lnTo>
                  <a:lnTo>
                    <a:pt x="828082" y="57150"/>
                  </a:lnTo>
                  <a:lnTo>
                    <a:pt x="785372" y="57150"/>
                  </a:lnTo>
                  <a:lnTo>
                    <a:pt x="785372" y="28575"/>
                  </a:lnTo>
                  <a:lnTo>
                    <a:pt x="828241" y="28575"/>
                  </a:lnTo>
                  <a:lnTo>
                    <a:pt x="771022" y="0"/>
                  </a:lnTo>
                  <a:close/>
                </a:path>
                <a:path w="857250" h="85725">
                  <a:moveTo>
                    <a:pt x="771022" y="28575"/>
                  </a:moveTo>
                  <a:lnTo>
                    <a:pt x="0" y="28575"/>
                  </a:lnTo>
                  <a:lnTo>
                    <a:pt x="0" y="57150"/>
                  </a:lnTo>
                  <a:lnTo>
                    <a:pt x="771022" y="57150"/>
                  </a:lnTo>
                  <a:lnTo>
                    <a:pt x="771022" y="28575"/>
                  </a:lnTo>
                  <a:close/>
                </a:path>
                <a:path w="857250" h="85725">
                  <a:moveTo>
                    <a:pt x="828241" y="28575"/>
                  </a:moveTo>
                  <a:lnTo>
                    <a:pt x="785372" y="28575"/>
                  </a:lnTo>
                  <a:lnTo>
                    <a:pt x="785372" y="57150"/>
                  </a:lnTo>
                  <a:lnTo>
                    <a:pt x="828082" y="57150"/>
                  </a:lnTo>
                  <a:lnTo>
                    <a:pt x="856731" y="42803"/>
                  </a:lnTo>
                  <a:lnTo>
                    <a:pt x="828241" y="28575"/>
                  </a:lnTo>
                  <a:close/>
                </a:path>
              </a:pathLst>
            </a:custGeom>
            <a:solidFill>
              <a:srgbClr val="F07F09"/>
            </a:solidFill>
          </p:spPr>
          <p:txBody>
            <a:bodyPr wrap="square" lIns="0" tIns="0" rIns="0" bIns="0" rtlCol="0"/>
            <a:lstStyle/>
            <a:p>
              <a:endParaRPr sz="2400"/>
            </a:p>
          </p:txBody>
        </p:sp>
        <p:pic>
          <p:nvPicPr>
            <p:cNvPr id="54" name="object 54"/>
            <p:cNvPicPr/>
            <p:nvPr/>
          </p:nvPicPr>
          <p:blipFill>
            <a:blip r:embed="rId19" cstate="print"/>
            <a:stretch>
              <a:fillRect/>
            </a:stretch>
          </p:blipFill>
          <p:spPr>
            <a:xfrm>
              <a:off x="7010400" y="3943350"/>
              <a:ext cx="1076325" cy="714375"/>
            </a:xfrm>
            <a:prstGeom prst="rect">
              <a:avLst/>
            </a:prstGeom>
          </p:spPr>
        </p:pic>
        <p:sp>
          <p:nvSpPr>
            <p:cNvPr id="55" name="object 55"/>
            <p:cNvSpPr/>
            <p:nvPr/>
          </p:nvSpPr>
          <p:spPr>
            <a:xfrm>
              <a:off x="7054718" y="3983080"/>
              <a:ext cx="851535" cy="496570"/>
            </a:xfrm>
            <a:custGeom>
              <a:avLst/>
              <a:gdLst/>
              <a:ahLst/>
              <a:cxnLst/>
              <a:rect l="l" t="t" r="r" b="b"/>
              <a:pathLst>
                <a:path w="851534" h="496570">
                  <a:moveTo>
                    <a:pt x="769381" y="466189"/>
                  </a:moveTo>
                  <a:lnTo>
                    <a:pt x="755142" y="491002"/>
                  </a:lnTo>
                  <a:lnTo>
                    <a:pt x="850910" y="496491"/>
                  </a:lnTo>
                  <a:lnTo>
                    <a:pt x="835501" y="473320"/>
                  </a:lnTo>
                  <a:lnTo>
                    <a:pt x="781812" y="473320"/>
                  </a:lnTo>
                  <a:lnTo>
                    <a:pt x="769381" y="466189"/>
                  </a:lnTo>
                  <a:close/>
                </a:path>
                <a:path w="851534" h="496570">
                  <a:moveTo>
                    <a:pt x="783610" y="441396"/>
                  </a:moveTo>
                  <a:lnTo>
                    <a:pt x="769381" y="466189"/>
                  </a:lnTo>
                  <a:lnTo>
                    <a:pt x="781812" y="473320"/>
                  </a:lnTo>
                  <a:lnTo>
                    <a:pt x="796046" y="448531"/>
                  </a:lnTo>
                  <a:lnTo>
                    <a:pt x="783610" y="441396"/>
                  </a:lnTo>
                  <a:close/>
                </a:path>
                <a:path w="851534" h="496570">
                  <a:moveTo>
                    <a:pt x="797814" y="416646"/>
                  </a:moveTo>
                  <a:lnTo>
                    <a:pt x="783610" y="441396"/>
                  </a:lnTo>
                  <a:lnTo>
                    <a:pt x="796046" y="448531"/>
                  </a:lnTo>
                  <a:lnTo>
                    <a:pt x="781812" y="473320"/>
                  </a:lnTo>
                  <a:lnTo>
                    <a:pt x="835501" y="473320"/>
                  </a:lnTo>
                  <a:lnTo>
                    <a:pt x="797814" y="416646"/>
                  </a:lnTo>
                  <a:close/>
                </a:path>
                <a:path w="851534" h="496570">
                  <a:moveTo>
                    <a:pt x="14234" y="0"/>
                  </a:moveTo>
                  <a:lnTo>
                    <a:pt x="0" y="24789"/>
                  </a:lnTo>
                  <a:lnTo>
                    <a:pt x="769381" y="466189"/>
                  </a:lnTo>
                  <a:lnTo>
                    <a:pt x="783610" y="441396"/>
                  </a:lnTo>
                  <a:lnTo>
                    <a:pt x="14234" y="0"/>
                  </a:lnTo>
                  <a:close/>
                </a:path>
              </a:pathLst>
            </a:custGeom>
            <a:solidFill>
              <a:srgbClr val="F07F09"/>
            </a:solidFill>
          </p:spPr>
          <p:txBody>
            <a:bodyPr wrap="square" lIns="0" tIns="0" rIns="0" bIns="0" rtlCol="0"/>
            <a:lstStyle/>
            <a:p>
              <a:endParaRPr sz="2400"/>
            </a:p>
          </p:txBody>
        </p:sp>
      </p:grpSp>
      <p:sp>
        <p:nvSpPr>
          <p:cNvPr id="56" name="object 56"/>
          <p:cNvSpPr txBox="1"/>
          <p:nvPr/>
        </p:nvSpPr>
        <p:spPr>
          <a:xfrm>
            <a:off x="7193286" y="1975270"/>
            <a:ext cx="1038860" cy="185586"/>
          </a:xfrm>
          <a:prstGeom prst="rect">
            <a:avLst/>
          </a:prstGeom>
        </p:spPr>
        <p:txBody>
          <a:bodyPr vert="horz" wrap="square" lIns="0" tIns="21167" rIns="0" bIns="0" rtlCol="0">
            <a:spAutoFit/>
          </a:bodyPr>
          <a:lstStyle/>
          <a:p>
            <a:pPr marL="16933">
              <a:spcBef>
                <a:spcPts val="167"/>
              </a:spcBef>
            </a:pPr>
            <a:r>
              <a:rPr sz="1067" b="1" dirty="0">
                <a:latin typeface="Calibri"/>
                <a:cs typeface="Calibri"/>
              </a:rPr>
              <a:t>Image</a:t>
            </a:r>
            <a:r>
              <a:rPr sz="1067" b="1" spc="-40" dirty="0">
                <a:latin typeface="Calibri"/>
                <a:cs typeface="Calibri"/>
              </a:rPr>
              <a:t> </a:t>
            </a:r>
            <a:r>
              <a:rPr sz="1067" b="1" spc="13" dirty="0">
                <a:latin typeface="Calibri"/>
                <a:cs typeface="Calibri"/>
              </a:rPr>
              <a:t>Processing</a:t>
            </a:r>
            <a:endParaRPr sz="1067">
              <a:latin typeface="Calibri"/>
              <a:cs typeface="Calibri"/>
            </a:endParaRPr>
          </a:p>
        </p:txBody>
      </p:sp>
      <p:sp>
        <p:nvSpPr>
          <p:cNvPr id="57" name="object 57"/>
          <p:cNvSpPr txBox="1"/>
          <p:nvPr/>
        </p:nvSpPr>
        <p:spPr>
          <a:xfrm>
            <a:off x="7254579" y="5296322"/>
            <a:ext cx="1026160" cy="185586"/>
          </a:xfrm>
          <a:prstGeom prst="rect">
            <a:avLst/>
          </a:prstGeom>
        </p:spPr>
        <p:txBody>
          <a:bodyPr vert="horz" wrap="square" lIns="0" tIns="21167" rIns="0" bIns="0" rtlCol="0">
            <a:spAutoFit/>
          </a:bodyPr>
          <a:lstStyle/>
          <a:p>
            <a:pPr marL="16933">
              <a:spcBef>
                <a:spcPts val="167"/>
              </a:spcBef>
            </a:pPr>
            <a:r>
              <a:rPr sz="1067" b="1" spc="60" dirty="0">
                <a:latin typeface="Calibri"/>
                <a:cs typeface="Calibri"/>
              </a:rPr>
              <a:t>V</a:t>
            </a:r>
            <a:r>
              <a:rPr sz="1067" b="1" spc="33" dirty="0">
                <a:latin typeface="Calibri"/>
                <a:cs typeface="Calibri"/>
              </a:rPr>
              <a:t>i</a:t>
            </a:r>
            <a:r>
              <a:rPr sz="1067" b="1" spc="20" dirty="0">
                <a:latin typeface="Calibri"/>
                <a:cs typeface="Calibri"/>
              </a:rPr>
              <a:t>d</a:t>
            </a:r>
            <a:r>
              <a:rPr sz="1067" b="1" spc="53" dirty="0">
                <a:latin typeface="Calibri"/>
                <a:cs typeface="Calibri"/>
              </a:rPr>
              <a:t>e</a:t>
            </a:r>
            <a:r>
              <a:rPr sz="1067" b="1" spc="13" dirty="0">
                <a:latin typeface="Calibri"/>
                <a:cs typeface="Calibri"/>
              </a:rPr>
              <a:t>o</a:t>
            </a:r>
            <a:r>
              <a:rPr sz="1067" spc="-60" dirty="0">
                <a:latin typeface="Times New Roman"/>
                <a:cs typeface="Times New Roman"/>
              </a:rPr>
              <a:t> </a:t>
            </a:r>
            <a:r>
              <a:rPr sz="1067" b="1" spc="20" dirty="0">
                <a:latin typeface="Calibri"/>
                <a:cs typeface="Calibri"/>
              </a:rPr>
              <a:t>Pro</a:t>
            </a:r>
            <a:r>
              <a:rPr sz="1067" b="1" spc="47" dirty="0">
                <a:latin typeface="Calibri"/>
                <a:cs typeface="Calibri"/>
              </a:rPr>
              <a:t>c</a:t>
            </a:r>
            <a:r>
              <a:rPr sz="1067" b="1" spc="-40" dirty="0">
                <a:latin typeface="Calibri"/>
                <a:cs typeface="Calibri"/>
              </a:rPr>
              <a:t>e</a:t>
            </a:r>
            <a:r>
              <a:rPr sz="1067" b="1" spc="-27" dirty="0">
                <a:latin typeface="Calibri"/>
                <a:cs typeface="Calibri"/>
              </a:rPr>
              <a:t>ss</a:t>
            </a:r>
            <a:r>
              <a:rPr sz="1067" b="1" spc="33" dirty="0">
                <a:latin typeface="Calibri"/>
                <a:cs typeface="Calibri"/>
              </a:rPr>
              <a:t>i</a:t>
            </a:r>
            <a:r>
              <a:rPr sz="1067" b="1" spc="20" dirty="0">
                <a:latin typeface="Calibri"/>
                <a:cs typeface="Calibri"/>
              </a:rPr>
              <a:t>n</a:t>
            </a:r>
            <a:r>
              <a:rPr sz="1067" b="1" spc="13" dirty="0">
                <a:latin typeface="Calibri"/>
                <a:cs typeface="Calibri"/>
              </a:rPr>
              <a:t>g</a:t>
            </a:r>
            <a:endParaRPr sz="1067">
              <a:latin typeface="Calibri"/>
              <a:cs typeface="Calibri"/>
            </a:endParaRPr>
          </a:p>
        </p:txBody>
      </p:sp>
      <p:grpSp>
        <p:nvGrpSpPr>
          <p:cNvPr id="58" name="object 58"/>
          <p:cNvGrpSpPr/>
          <p:nvPr/>
        </p:nvGrpSpPr>
        <p:grpSpPr>
          <a:xfrm>
            <a:off x="3454400" y="3517901"/>
            <a:ext cx="1828800" cy="673100"/>
            <a:chOff x="2590800" y="2638425"/>
            <a:chExt cx="1371600" cy="504825"/>
          </a:xfrm>
        </p:grpSpPr>
        <p:pic>
          <p:nvPicPr>
            <p:cNvPr id="59" name="object 59"/>
            <p:cNvPicPr/>
            <p:nvPr/>
          </p:nvPicPr>
          <p:blipFill>
            <a:blip r:embed="rId20" cstate="print"/>
            <a:stretch>
              <a:fillRect/>
            </a:stretch>
          </p:blipFill>
          <p:spPr>
            <a:xfrm>
              <a:off x="2590800" y="2638425"/>
              <a:ext cx="1371600" cy="466725"/>
            </a:xfrm>
            <a:prstGeom prst="rect">
              <a:avLst/>
            </a:prstGeom>
          </p:spPr>
        </p:pic>
        <p:pic>
          <p:nvPicPr>
            <p:cNvPr id="60" name="object 60"/>
            <p:cNvPicPr/>
            <p:nvPr/>
          </p:nvPicPr>
          <p:blipFill>
            <a:blip r:embed="rId21" cstate="print"/>
            <a:stretch>
              <a:fillRect/>
            </a:stretch>
          </p:blipFill>
          <p:spPr>
            <a:xfrm>
              <a:off x="2857500" y="2647950"/>
              <a:ext cx="866775" cy="495300"/>
            </a:xfrm>
            <a:prstGeom prst="rect">
              <a:avLst/>
            </a:prstGeom>
          </p:spPr>
        </p:pic>
        <p:sp>
          <p:nvSpPr>
            <p:cNvPr id="61" name="object 61"/>
            <p:cNvSpPr/>
            <p:nvPr/>
          </p:nvSpPr>
          <p:spPr>
            <a:xfrm>
              <a:off x="2613147" y="2652985"/>
              <a:ext cx="1272540" cy="377825"/>
            </a:xfrm>
            <a:custGeom>
              <a:avLst/>
              <a:gdLst/>
              <a:ahLst/>
              <a:cxnLst/>
              <a:rect l="l" t="t" r="r" b="b"/>
              <a:pathLst>
                <a:path w="1272539" h="377825">
                  <a:moveTo>
                    <a:pt x="1272158" y="0"/>
                  </a:moveTo>
                  <a:lnTo>
                    <a:pt x="0" y="0"/>
                  </a:lnTo>
                  <a:lnTo>
                    <a:pt x="0" y="377238"/>
                  </a:lnTo>
                  <a:lnTo>
                    <a:pt x="1272158" y="377238"/>
                  </a:lnTo>
                  <a:lnTo>
                    <a:pt x="1272158" y="0"/>
                  </a:lnTo>
                  <a:close/>
                </a:path>
              </a:pathLst>
            </a:custGeom>
            <a:solidFill>
              <a:srgbClr val="F07F09"/>
            </a:solidFill>
          </p:spPr>
          <p:txBody>
            <a:bodyPr wrap="square" lIns="0" tIns="0" rIns="0" bIns="0" rtlCol="0"/>
            <a:lstStyle/>
            <a:p>
              <a:endParaRPr sz="2400"/>
            </a:p>
          </p:txBody>
        </p:sp>
      </p:grpSp>
      <p:sp>
        <p:nvSpPr>
          <p:cNvPr id="62" name="object 62"/>
          <p:cNvSpPr txBox="1"/>
          <p:nvPr/>
        </p:nvSpPr>
        <p:spPr>
          <a:xfrm>
            <a:off x="3484196" y="3537314"/>
            <a:ext cx="1696720" cy="386430"/>
          </a:xfrm>
          <a:prstGeom prst="rect">
            <a:avLst/>
          </a:prstGeom>
          <a:ln w="12700">
            <a:solidFill>
              <a:srgbClr val="AF5C04"/>
            </a:solidFill>
          </a:ln>
        </p:spPr>
        <p:txBody>
          <a:bodyPr vert="horz" wrap="square" lIns="0" tIns="108373" rIns="0" bIns="0" rtlCol="0">
            <a:spAutoFit/>
          </a:bodyPr>
          <a:lstStyle/>
          <a:p>
            <a:pPr marL="519840">
              <a:spcBef>
                <a:spcPts val="853"/>
              </a:spcBef>
            </a:pPr>
            <a:r>
              <a:rPr spc="-13" dirty="0">
                <a:solidFill>
                  <a:srgbClr val="FFFFFF"/>
                </a:solidFill>
                <a:latin typeface="Calibri"/>
                <a:cs typeface="Calibri"/>
              </a:rPr>
              <a:t>Ingress</a:t>
            </a:r>
            <a:endParaRPr>
              <a:latin typeface="Calibri"/>
              <a:cs typeface="Calibri"/>
            </a:endParaRPr>
          </a:p>
        </p:txBody>
      </p:sp>
      <p:grpSp>
        <p:nvGrpSpPr>
          <p:cNvPr id="63" name="object 63"/>
          <p:cNvGrpSpPr/>
          <p:nvPr/>
        </p:nvGrpSpPr>
        <p:grpSpPr>
          <a:xfrm>
            <a:off x="5283201" y="2260601"/>
            <a:ext cx="3060700" cy="3086100"/>
            <a:chOff x="3962400" y="1695450"/>
            <a:chExt cx="2295525" cy="2314575"/>
          </a:xfrm>
        </p:grpSpPr>
        <p:pic>
          <p:nvPicPr>
            <p:cNvPr id="64" name="object 64"/>
            <p:cNvPicPr/>
            <p:nvPr/>
          </p:nvPicPr>
          <p:blipFill>
            <a:blip r:embed="rId22" cstate="print"/>
            <a:stretch>
              <a:fillRect/>
            </a:stretch>
          </p:blipFill>
          <p:spPr>
            <a:xfrm>
              <a:off x="3962400" y="1695450"/>
              <a:ext cx="2295525" cy="1152525"/>
            </a:xfrm>
            <a:prstGeom prst="rect">
              <a:avLst/>
            </a:prstGeom>
          </p:spPr>
        </p:pic>
        <p:sp>
          <p:nvSpPr>
            <p:cNvPr id="65" name="object 65"/>
            <p:cNvSpPr/>
            <p:nvPr/>
          </p:nvSpPr>
          <p:spPr>
            <a:xfrm>
              <a:off x="4005834" y="1820295"/>
              <a:ext cx="2068195" cy="934085"/>
            </a:xfrm>
            <a:custGeom>
              <a:avLst/>
              <a:gdLst/>
              <a:ahLst/>
              <a:cxnLst/>
              <a:rect l="l" t="t" r="r" b="b"/>
              <a:pathLst>
                <a:path w="2068195" h="934085">
                  <a:moveTo>
                    <a:pt x="1984034" y="26097"/>
                  </a:moveTo>
                  <a:lnTo>
                    <a:pt x="0" y="907795"/>
                  </a:lnTo>
                  <a:lnTo>
                    <a:pt x="11551" y="933821"/>
                  </a:lnTo>
                  <a:lnTo>
                    <a:pt x="1995597" y="52152"/>
                  </a:lnTo>
                  <a:lnTo>
                    <a:pt x="1984034" y="26097"/>
                  </a:lnTo>
                  <a:close/>
                </a:path>
                <a:path w="2068195" h="934085">
                  <a:moveTo>
                    <a:pt x="2055019" y="20299"/>
                  </a:moveTo>
                  <a:lnTo>
                    <a:pt x="1997080" y="20299"/>
                  </a:lnTo>
                  <a:lnTo>
                    <a:pt x="2008632" y="46360"/>
                  </a:lnTo>
                  <a:lnTo>
                    <a:pt x="1995597" y="52152"/>
                  </a:lnTo>
                  <a:lnTo>
                    <a:pt x="2007229" y="78364"/>
                  </a:lnTo>
                  <a:lnTo>
                    <a:pt x="2055019" y="20299"/>
                  </a:lnTo>
                  <a:close/>
                </a:path>
                <a:path w="2068195" h="934085">
                  <a:moveTo>
                    <a:pt x="1997080" y="20299"/>
                  </a:moveTo>
                  <a:lnTo>
                    <a:pt x="1984034" y="26097"/>
                  </a:lnTo>
                  <a:lnTo>
                    <a:pt x="1995597" y="52152"/>
                  </a:lnTo>
                  <a:lnTo>
                    <a:pt x="2008632" y="46360"/>
                  </a:lnTo>
                  <a:lnTo>
                    <a:pt x="1997080" y="20299"/>
                  </a:lnTo>
                  <a:close/>
                </a:path>
                <a:path w="2068195" h="934085">
                  <a:moveTo>
                    <a:pt x="1972452" y="0"/>
                  </a:moveTo>
                  <a:lnTo>
                    <a:pt x="1984034" y="26097"/>
                  </a:lnTo>
                  <a:lnTo>
                    <a:pt x="1997080" y="20299"/>
                  </a:lnTo>
                  <a:lnTo>
                    <a:pt x="2055019" y="20299"/>
                  </a:lnTo>
                  <a:lnTo>
                    <a:pt x="2068189" y="4297"/>
                  </a:lnTo>
                  <a:lnTo>
                    <a:pt x="1972452" y="0"/>
                  </a:lnTo>
                  <a:close/>
                </a:path>
              </a:pathLst>
            </a:custGeom>
            <a:solidFill>
              <a:srgbClr val="50771C"/>
            </a:solidFill>
          </p:spPr>
          <p:txBody>
            <a:bodyPr wrap="square" lIns="0" tIns="0" rIns="0" bIns="0" rtlCol="0"/>
            <a:lstStyle/>
            <a:p>
              <a:endParaRPr sz="2400"/>
            </a:p>
          </p:txBody>
        </p:sp>
        <p:pic>
          <p:nvPicPr>
            <p:cNvPr id="66" name="object 66"/>
            <p:cNvPicPr/>
            <p:nvPr/>
          </p:nvPicPr>
          <p:blipFill>
            <a:blip r:embed="rId23" cstate="print"/>
            <a:stretch>
              <a:fillRect/>
            </a:stretch>
          </p:blipFill>
          <p:spPr>
            <a:xfrm>
              <a:off x="3962400" y="2876550"/>
              <a:ext cx="2219325" cy="1133475"/>
            </a:xfrm>
            <a:prstGeom prst="rect">
              <a:avLst/>
            </a:prstGeom>
          </p:spPr>
        </p:pic>
        <p:sp>
          <p:nvSpPr>
            <p:cNvPr id="67" name="object 67"/>
            <p:cNvSpPr/>
            <p:nvPr/>
          </p:nvSpPr>
          <p:spPr>
            <a:xfrm>
              <a:off x="4005712" y="2919090"/>
              <a:ext cx="1994535" cy="911860"/>
            </a:xfrm>
            <a:custGeom>
              <a:avLst/>
              <a:gdLst/>
              <a:ahLst/>
              <a:cxnLst/>
              <a:rect l="l" t="t" r="r" b="b"/>
              <a:pathLst>
                <a:path w="1994535" h="911860">
                  <a:moveTo>
                    <a:pt x="1909874" y="885680"/>
                  </a:moveTo>
                  <a:lnTo>
                    <a:pt x="1898142" y="911733"/>
                  </a:lnTo>
                  <a:lnTo>
                    <a:pt x="1993910" y="907804"/>
                  </a:lnTo>
                  <a:lnTo>
                    <a:pt x="1980624" y="891540"/>
                  </a:lnTo>
                  <a:lnTo>
                    <a:pt x="1922891" y="891540"/>
                  </a:lnTo>
                  <a:lnTo>
                    <a:pt x="1909874" y="885680"/>
                  </a:lnTo>
                  <a:close/>
                </a:path>
                <a:path w="1994535" h="911860">
                  <a:moveTo>
                    <a:pt x="1921613" y="859614"/>
                  </a:moveTo>
                  <a:lnTo>
                    <a:pt x="1909874" y="885680"/>
                  </a:lnTo>
                  <a:lnTo>
                    <a:pt x="1922891" y="891540"/>
                  </a:lnTo>
                  <a:lnTo>
                    <a:pt x="1934718" y="865513"/>
                  </a:lnTo>
                  <a:lnTo>
                    <a:pt x="1921613" y="859614"/>
                  </a:lnTo>
                  <a:close/>
                </a:path>
                <a:path w="1994535" h="911860">
                  <a:moveTo>
                    <a:pt x="1933315" y="833628"/>
                  </a:moveTo>
                  <a:lnTo>
                    <a:pt x="1921613" y="859614"/>
                  </a:lnTo>
                  <a:lnTo>
                    <a:pt x="1934718" y="865513"/>
                  </a:lnTo>
                  <a:lnTo>
                    <a:pt x="1922891" y="891540"/>
                  </a:lnTo>
                  <a:lnTo>
                    <a:pt x="1980624" y="891540"/>
                  </a:lnTo>
                  <a:lnTo>
                    <a:pt x="1933315" y="833628"/>
                  </a:lnTo>
                  <a:close/>
                </a:path>
                <a:path w="1994535" h="911860">
                  <a:moveTo>
                    <a:pt x="11795" y="0"/>
                  </a:moveTo>
                  <a:lnTo>
                    <a:pt x="0" y="26039"/>
                  </a:lnTo>
                  <a:lnTo>
                    <a:pt x="1909874" y="885680"/>
                  </a:lnTo>
                  <a:lnTo>
                    <a:pt x="1921613" y="859614"/>
                  </a:lnTo>
                  <a:lnTo>
                    <a:pt x="11795" y="0"/>
                  </a:lnTo>
                  <a:close/>
                </a:path>
              </a:pathLst>
            </a:custGeom>
            <a:solidFill>
              <a:srgbClr val="50771C"/>
            </a:solidFill>
          </p:spPr>
          <p:txBody>
            <a:bodyPr wrap="square" lIns="0" tIns="0" rIns="0" bIns="0" rtlCol="0"/>
            <a:lstStyle/>
            <a:p>
              <a:endParaRPr sz="2400"/>
            </a:p>
          </p:txBody>
        </p:sp>
      </p:grpSp>
      <p:sp>
        <p:nvSpPr>
          <p:cNvPr id="68" name="object 68"/>
          <p:cNvSpPr txBox="1"/>
          <p:nvPr/>
        </p:nvSpPr>
        <p:spPr>
          <a:xfrm>
            <a:off x="6632792" y="3098712"/>
            <a:ext cx="1442720" cy="201764"/>
          </a:xfrm>
          <a:prstGeom prst="rect">
            <a:avLst/>
          </a:prstGeom>
        </p:spPr>
        <p:txBody>
          <a:bodyPr vert="horz" wrap="square" lIns="0" tIns="16933" rIns="0" bIns="0" rtlCol="0">
            <a:spAutoFit/>
          </a:bodyPr>
          <a:lstStyle/>
          <a:p>
            <a:pPr marL="16933">
              <a:spcBef>
                <a:spcPts val="133"/>
              </a:spcBef>
            </a:pPr>
            <a:r>
              <a:rPr sz="1200" spc="7" dirty="0">
                <a:latin typeface="Calibri"/>
                <a:cs typeface="Calibri"/>
              </a:rPr>
              <a:t>Intellipaat.com/image</a:t>
            </a:r>
            <a:endParaRPr sz="1200">
              <a:latin typeface="Calibri"/>
              <a:cs typeface="Calibri"/>
            </a:endParaRPr>
          </a:p>
        </p:txBody>
      </p:sp>
      <p:sp>
        <p:nvSpPr>
          <p:cNvPr id="69" name="object 69"/>
          <p:cNvSpPr txBox="1"/>
          <p:nvPr/>
        </p:nvSpPr>
        <p:spPr>
          <a:xfrm>
            <a:off x="6580802" y="4214196"/>
            <a:ext cx="1408007" cy="201764"/>
          </a:xfrm>
          <a:prstGeom prst="rect">
            <a:avLst/>
          </a:prstGeom>
        </p:spPr>
        <p:txBody>
          <a:bodyPr vert="horz" wrap="square" lIns="0" tIns="16933" rIns="0" bIns="0" rtlCol="0">
            <a:spAutoFit/>
          </a:bodyPr>
          <a:lstStyle/>
          <a:p>
            <a:pPr marL="16933">
              <a:spcBef>
                <a:spcPts val="133"/>
              </a:spcBef>
            </a:pPr>
            <a:r>
              <a:rPr sz="1200" spc="7" dirty="0">
                <a:latin typeface="Calibri"/>
                <a:cs typeface="Calibri"/>
              </a:rPr>
              <a:t>Intellipaat.com/video</a:t>
            </a:r>
            <a:endParaRPr sz="1200">
              <a:latin typeface="Calibri"/>
              <a:cs typeface="Calibri"/>
            </a:endParaRPr>
          </a:p>
        </p:txBody>
      </p:sp>
      <p:grpSp>
        <p:nvGrpSpPr>
          <p:cNvPr id="70" name="object 70"/>
          <p:cNvGrpSpPr/>
          <p:nvPr/>
        </p:nvGrpSpPr>
        <p:grpSpPr>
          <a:xfrm>
            <a:off x="2222501" y="3619500"/>
            <a:ext cx="1282700" cy="406400"/>
            <a:chOff x="1666875" y="2714625"/>
            <a:chExt cx="962025" cy="304800"/>
          </a:xfrm>
        </p:grpSpPr>
        <p:pic>
          <p:nvPicPr>
            <p:cNvPr id="71" name="object 71"/>
            <p:cNvPicPr/>
            <p:nvPr/>
          </p:nvPicPr>
          <p:blipFill>
            <a:blip r:embed="rId24" cstate="print"/>
            <a:stretch>
              <a:fillRect/>
            </a:stretch>
          </p:blipFill>
          <p:spPr>
            <a:xfrm>
              <a:off x="1666875" y="2714625"/>
              <a:ext cx="962025" cy="304800"/>
            </a:xfrm>
            <a:prstGeom prst="rect">
              <a:avLst/>
            </a:prstGeom>
          </p:spPr>
        </p:pic>
        <p:sp>
          <p:nvSpPr>
            <p:cNvPr id="72" name="object 72"/>
            <p:cNvSpPr/>
            <p:nvPr/>
          </p:nvSpPr>
          <p:spPr>
            <a:xfrm>
              <a:off x="1706249" y="2798825"/>
              <a:ext cx="745490" cy="85725"/>
            </a:xfrm>
            <a:custGeom>
              <a:avLst/>
              <a:gdLst/>
              <a:ahLst/>
              <a:cxnLst/>
              <a:rect l="l" t="t" r="r" b="b"/>
              <a:pathLst>
                <a:path w="745489" h="85725">
                  <a:moveTo>
                    <a:pt x="659760" y="0"/>
                  </a:moveTo>
                  <a:lnTo>
                    <a:pt x="659760" y="85725"/>
                  </a:lnTo>
                  <a:lnTo>
                    <a:pt x="716831" y="57150"/>
                  </a:lnTo>
                  <a:lnTo>
                    <a:pt x="673989" y="57150"/>
                  </a:lnTo>
                  <a:lnTo>
                    <a:pt x="673989" y="28575"/>
                  </a:lnTo>
                  <a:lnTo>
                    <a:pt x="716990" y="28575"/>
                  </a:lnTo>
                  <a:lnTo>
                    <a:pt x="659760" y="0"/>
                  </a:lnTo>
                  <a:close/>
                </a:path>
                <a:path w="745489" h="85725">
                  <a:moveTo>
                    <a:pt x="659760" y="28575"/>
                  </a:moveTo>
                  <a:lnTo>
                    <a:pt x="0" y="28575"/>
                  </a:lnTo>
                  <a:lnTo>
                    <a:pt x="0" y="57150"/>
                  </a:lnTo>
                  <a:lnTo>
                    <a:pt x="659760" y="57150"/>
                  </a:lnTo>
                  <a:lnTo>
                    <a:pt x="659760" y="28575"/>
                  </a:lnTo>
                  <a:close/>
                </a:path>
                <a:path w="745489" h="85725">
                  <a:moveTo>
                    <a:pt x="716990" y="28575"/>
                  </a:moveTo>
                  <a:lnTo>
                    <a:pt x="673989" y="28575"/>
                  </a:lnTo>
                  <a:lnTo>
                    <a:pt x="673989" y="57150"/>
                  </a:lnTo>
                  <a:lnTo>
                    <a:pt x="716831" y="57150"/>
                  </a:lnTo>
                  <a:lnTo>
                    <a:pt x="745485" y="42803"/>
                  </a:lnTo>
                  <a:lnTo>
                    <a:pt x="716990" y="28575"/>
                  </a:lnTo>
                  <a:close/>
                </a:path>
              </a:pathLst>
            </a:custGeom>
            <a:solidFill>
              <a:srgbClr val="F07F09"/>
            </a:solidFill>
          </p:spPr>
          <p:txBody>
            <a:bodyPr wrap="square" lIns="0" tIns="0" rIns="0" bIns="0" rtlCol="0"/>
            <a:lstStyle/>
            <a:p>
              <a:endParaRPr sz="2400"/>
            </a:p>
          </p:txBody>
        </p:sp>
      </p:grpSp>
      <p:sp>
        <p:nvSpPr>
          <p:cNvPr id="73" name="object 73"/>
          <p:cNvSpPr txBox="1"/>
          <p:nvPr/>
        </p:nvSpPr>
        <p:spPr>
          <a:xfrm>
            <a:off x="1704850" y="4867908"/>
            <a:ext cx="4417905" cy="1402948"/>
          </a:xfrm>
          <a:prstGeom prst="rect">
            <a:avLst/>
          </a:prstGeom>
        </p:spPr>
        <p:txBody>
          <a:bodyPr vert="horz" wrap="square" lIns="0" tIns="17780" rIns="0" bIns="0" rtlCol="0">
            <a:spAutoFit/>
          </a:bodyPr>
          <a:lstStyle/>
          <a:p>
            <a:pPr marL="16933" marR="6773" indent="-8466" algn="ctr">
              <a:lnSpc>
                <a:spcPct val="99700"/>
              </a:lnSpc>
              <a:spcBef>
                <a:spcPts val="140"/>
              </a:spcBef>
            </a:pPr>
            <a:r>
              <a:rPr spc="-47" dirty="0">
                <a:latin typeface="Calibri"/>
                <a:cs typeface="Calibri"/>
              </a:rPr>
              <a:t>A</a:t>
            </a:r>
            <a:r>
              <a:rPr dirty="0">
                <a:latin typeface="Calibri"/>
                <a:cs typeface="Calibri"/>
              </a:rPr>
              <a:t>n</a:t>
            </a:r>
            <a:r>
              <a:rPr dirty="0">
                <a:latin typeface="Times New Roman"/>
                <a:cs typeface="Times New Roman"/>
              </a:rPr>
              <a:t> </a:t>
            </a:r>
            <a:r>
              <a:rPr b="1" spc="13" dirty="0">
                <a:latin typeface="Calibri"/>
                <a:cs typeface="Calibri"/>
              </a:rPr>
              <a:t>I</a:t>
            </a:r>
            <a:r>
              <a:rPr b="1" spc="27" dirty="0">
                <a:latin typeface="Calibri"/>
                <a:cs typeface="Calibri"/>
              </a:rPr>
              <a:t>n</a:t>
            </a:r>
            <a:r>
              <a:rPr b="1" spc="40" dirty="0">
                <a:latin typeface="Calibri"/>
                <a:cs typeface="Calibri"/>
              </a:rPr>
              <a:t>g</a:t>
            </a:r>
            <a:r>
              <a:rPr b="1" spc="-47" dirty="0">
                <a:latin typeface="Calibri"/>
                <a:cs typeface="Calibri"/>
              </a:rPr>
              <a:t>r</a:t>
            </a:r>
            <a:r>
              <a:rPr b="1" spc="-13" dirty="0">
                <a:latin typeface="Calibri"/>
                <a:cs typeface="Calibri"/>
              </a:rPr>
              <a:t>e</a:t>
            </a:r>
            <a:r>
              <a:rPr b="1" spc="-20" dirty="0">
                <a:latin typeface="Calibri"/>
                <a:cs typeface="Calibri"/>
              </a:rPr>
              <a:t>s</a:t>
            </a:r>
            <a:r>
              <a:rPr b="1" dirty="0">
                <a:latin typeface="Calibri"/>
                <a:cs typeface="Calibri"/>
              </a:rPr>
              <a:t>s</a:t>
            </a:r>
            <a:r>
              <a:rPr spc="-167" dirty="0">
                <a:latin typeface="Times New Roman"/>
                <a:cs typeface="Times New Roman"/>
              </a:rPr>
              <a:t> </a:t>
            </a:r>
            <a:r>
              <a:rPr spc="-20" dirty="0">
                <a:latin typeface="Calibri"/>
                <a:cs typeface="Calibri"/>
              </a:rPr>
              <a:t>i</a:t>
            </a:r>
            <a:r>
              <a:rPr dirty="0">
                <a:latin typeface="Calibri"/>
                <a:cs typeface="Calibri"/>
              </a:rPr>
              <a:t>s</a:t>
            </a:r>
            <a:r>
              <a:rPr spc="-60" dirty="0">
                <a:latin typeface="Times New Roman"/>
                <a:cs typeface="Times New Roman"/>
              </a:rPr>
              <a:t> </a:t>
            </a:r>
            <a:r>
              <a:rPr spc="33" dirty="0">
                <a:latin typeface="Calibri"/>
                <a:cs typeface="Calibri"/>
              </a:rPr>
              <a:t>a</a:t>
            </a:r>
            <a:r>
              <a:rPr dirty="0">
                <a:latin typeface="Calibri"/>
                <a:cs typeface="Calibri"/>
              </a:rPr>
              <a:t>n</a:t>
            </a:r>
            <a:r>
              <a:rPr dirty="0">
                <a:latin typeface="Times New Roman"/>
                <a:cs typeface="Times New Roman"/>
              </a:rPr>
              <a:t> </a:t>
            </a:r>
            <a:r>
              <a:rPr spc="47" dirty="0">
                <a:latin typeface="Calibri"/>
                <a:cs typeface="Calibri"/>
              </a:rPr>
              <a:t>o</a:t>
            </a:r>
            <a:r>
              <a:rPr spc="-53" dirty="0">
                <a:latin typeface="Calibri"/>
                <a:cs typeface="Calibri"/>
              </a:rPr>
              <a:t>b</a:t>
            </a:r>
            <a:r>
              <a:rPr spc="-33" dirty="0">
                <a:latin typeface="Calibri"/>
                <a:cs typeface="Calibri"/>
              </a:rPr>
              <a:t>j</a:t>
            </a:r>
            <a:r>
              <a:rPr dirty="0">
                <a:latin typeface="Calibri"/>
                <a:cs typeface="Calibri"/>
              </a:rPr>
              <a:t>e</a:t>
            </a:r>
            <a:r>
              <a:rPr spc="33" dirty="0">
                <a:latin typeface="Calibri"/>
                <a:cs typeface="Calibri"/>
              </a:rPr>
              <a:t>c</a:t>
            </a:r>
            <a:r>
              <a:rPr dirty="0">
                <a:latin typeface="Calibri"/>
                <a:cs typeface="Calibri"/>
              </a:rPr>
              <a:t>t</a:t>
            </a:r>
            <a:r>
              <a:rPr spc="-53" dirty="0">
                <a:latin typeface="Times New Roman"/>
                <a:cs typeface="Times New Roman"/>
              </a:rPr>
              <a:t> </a:t>
            </a:r>
            <a:r>
              <a:rPr dirty="0">
                <a:latin typeface="Calibri"/>
                <a:cs typeface="Calibri"/>
              </a:rPr>
              <a:t>t</a:t>
            </a:r>
            <a:r>
              <a:rPr spc="-53" dirty="0">
                <a:latin typeface="Calibri"/>
                <a:cs typeface="Calibri"/>
              </a:rPr>
              <a:t>h</a:t>
            </a:r>
            <a:r>
              <a:rPr spc="33" dirty="0">
                <a:latin typeface="Calibri"/>
                <a:cs typeface="Calibri"/>
              </a:rPr>
              <a:t>a</a:t>
            </a:r>
            <a:r>
              <a:rPr dirty="0">
                <a:latin typeface="Calibri"/>
                <a:cs typeface="Calibri"/>
              </a:rPr>
              <a:t>t</a:t>
            </a:r>
            <a:r>
              <a:rPr spc="-53" dirty="0">
                <a:latin typeface="Times New Roman"/>
                <a:cs typeface="Times New Roman"/>
              </a:rPr>
              <a:t> </a:t>
            </a:r>
            <a:r>
              <a:rPr spc="33" dirty="0">
                <a:latin typeface="Calibri"/>
                <a:cs typeface="Calibri"/>
              </a:rPr>
              <a:t>a</a:t>
            </a:r>
            <a:r>
              <a:rPr spc="-20" dirty="0">
                <a:latin typeface="Calibri"/>
                <a:cs typeface="Calibri"/>
              </a:rPr>
              <a:t>ll</a:t>
            </a:r>
            <a:r>
              <a:rPr spc="47" dirty="0">
                <a:latin typeface="Calibri"/>
                <a:cs typeface="Calibri"/>
              </a:rPr>
              <a:t>o</a:t>
            </a:r>
            <a:r>
              <a:rPr spc="7" dirty="0">
                <a:latin typeface="Calibri"/>
                <a:cs typeface="Calibri"/>
              </a:rPr>
              <a:t>w</a:t>
            </a:r>
            <a:r>
              <a:rPr dirty="0">
                <a:latin typeface="Calibri"/>
                <a:cs typeface="Calibri"/>
              </a:rPr>
              <a:t>s</a:t>
            </a:r>
            <a:r>
              <a:rPr spc="-160" dirty="0">
                <a:latin typeface="Times New Roman"/>
                <a:cs typeface="Times New Roman"/>
              </a:rPr>
              <a:t> </a:t>
            </a:r>
            <a:r>
              <a:rPr spc="33" dirty="0">
                <a:latin typeface="Calibri"/>
                <a:cs typeface="Calibri"/>
              </a:rPr>
              <a:t>acc</a:t>
            </a:r>
            <a:r>
              <a:rPr dirty="0">
                <a:latin typeface="Calibri"/>
                <a:cs typeface="Calibri"/>
              </a:rPr>
              <a:t>ess</a:t>
            </a:r>
            <a:r>
              <a:rPr spc="-160" dirty="0">
                <a:latin typeface="Times New Roman"/>
                <a:cs typeface="Times New Roman"/>
              </a:rPr>
              <a:t> </a:t>
            </a:r>
            <a:r>
              <a:rPr dirty="0">
                <a:latin typeface="Calibri"/>
                <a:cs typeface="Calibri"/>
              </a:rPr>
              <a:t>to </a:t>
            </a:r>
            <a:r>
              <a:rPr dirty="0">
                <a:latin typeface="Times New Roman"/>
                <a:cs typeface="Times New Roman"/>
              </a:rPr>
              <a:t> </a:t>
            </a:r>
            <a:r>
              <a:rPr spc="-7" dirty="0">
                <a:latin typeface="Calibri"/>
                <a:cs typeface="Calibri"/>
              </a:rPr>
              <a:t>your </a:t>
            </a:r>
            <a:r>
              <a:rPr spc="-27" dirty="0">
                <a:latin typeface="Calibri"/>
                <a:cs typeface="Calibri"/>
              </a:rPr>
              <a:t>Kubernetes</a:t>
            </a:r>
            <a:r>
              <a:rPr spc="-20" dirty="0">
                <a:latin typeface="Calibri"/>
                <a:cs typeface="Calibri"/>
              </a:rPr>
              <a:t> </a:t>
            </a:r>
            <a:r>
              <a:rPr spc="-7" dirty="0">
                <a:latin typeface="Calibri"/>
                <a:cs typeface="Calibri"/>
              </a:rPr>
              <a:t>services </a:t>
            </a:r>
            <a:r>
              <a:rPr spc="13" dirty="0">
                <a:latin typeface="Calibri"/>
                <a:cs typeface="Calibri"/>
              </a:rPr>
              <a:t>from </a:t>
            </a:r>
            <a:r>
              <a:rPr spc="-13" dirty="0">
                <a:latin typeface="Calibri"/>
                <a:cs typeface="Calibri"/>
              </a:rPr>
              <a:t>outside </a:t>
            </a:r>
            <a:r>
              <a:rPr spc="-20" dirty="0">
                <a:latin typeface="Calibri"/>
                <a:cs typeface="Calibri"/>
              </a:rPr>
              <a:t>the </a:t>
            </a:r>
            <a:r>
              <a:rPr spc="-13" dirty="0">
                <a:latin typeface="Calibri"/>
                <a:cs typeface="Calibri"/>
              </a:rPr>
              <a:t> </a:t>
            </a:r>
            <a:r>
              <a:rPr spc="-27" dirty="0">
                <a:latin typeface="Calibri"/>
                <a:cs typeface="Calibri"/>
              </a:rPr>
              <a:t>Kubernetes</a:t>
            </a:r>
            <a:r>
              <a:rPr spc="200" dirty="0">
                <a:latin typeface="Calibri"/>
                <a:cs typeface="Calibri"/>
              </a:rPr>
              <a:t> </a:t>
            </a:r>
            <a:r>
              <a:rPr spc="-40" dirty="0">
                <a:latin typeface="Calibri"/>
                <a:cs typeface="Calibri"/>
              </a:rPr>
              <a:t>cluster.</a:t>
            </a:r>
            <a:r>
              <a:rPr spc="47" dirty="0">
                <a:latin typeface="Calibri"/>
                <a:cs typeface="Calibri"/>
              </a:rPr>
              <a:t> </a:t>
            </a:r>
            <a:r>
              <a:rPr spc="-13" dirty="0">
                <a:latin typeface="Calibri"/>
                <a:cs typeface="Calibri"/>
              </a:rPr>
              <a:t>You</a:t>
            </a:r>
            <a:r>
              <a:rPr spc="-152" dirty="0">
                <a:latin typeface="Calibri"/>
                <a:cs typeface="Calibri"/>
              </a:rPr>
              <a:t> </a:t>
            </a:r>
            <a:r>
              <a:rPr spc="20" dirty="0">
                <a:latin typeface="Calibri"/>
                <a:cs typeface="Calibri"/>
              </a:rPr>
              <a:t>can</a:t>
            </a:r>
            <a:r>
              <a:rPr spc="-47" dirty="0">
                <a:latin typeface="Calibri"/>
                <a:cs typeface="Calibri"/>
              </a:rPr>
              <a:t> </a:t>
            </a:r>
            <a:r>
              <a:rPr spc="-13" dirty="0">
                <a:latin typeface="Calibri"/>
                <a:cs typeface="Calibri"/>
              </a:rPr>
              <a:t>configure</a:t>
            </a:r>
            <a:r>
              <a:rPr spc="7" dirty="0">
                <a:latin typeface="Calibri"/>
                <a:cs typeface="Calibri"/>
              </a:rPr>
              <a:t> </a:t>
            </a:r>
            <a:r>
              <a:rPr spc="13" dirty="0">
                <a:latin typeface="Calibri"/>
                <a:cs typeface="Calibri"/>
              </a:rPr>
              <a:t>access</a:t>
            </a:r>
            <a:r>
              <a:rPr spc="-107" dirty="0">
                <a:latin typeface="Calibri"/>
                <a:cs typeface="Calibri"/>
              </a:rPr>
              <a:t> </a:t>
            </a:r>
            <a:r>
              <a:rPr spc="-27" dirty="0">
                <a:latin typeface="Calibri"/>
                <a:cs typeface="Calibri"/>
              </a:rPr>
              <a:t>by </a:t>
            </a:r>
            <a:r>
              <a:rPr spc="-387" dirty="0">
                <a:latin typeface="Calibri"/>
                <a:cs typeface="Calibri"/>
              </a:rPr>
              <a:t> </a:t>
            </a:r>
            <a:r>
              <a:rPr spc="33" dirty="0">
                <a:latin typeface="Calibri"/>
                <a:cs typeface="Calibri"/>
              </a:rPr>
              <a:t>c</a:t>
            </a:r>
            <a:r>
              <a:rPr spc="-33" dirty="0">
                <a:latin typeface="Calibri"/>
                <a:cs typeface="Calibri"/>
              </a:rPr>
              <a:t>r</a:t>
            </a:r>
            <a:r>
              <a:rPr dirty="0">
                <a:latin typeface="Calibri"/>
                <a:cs typeface="Calibri"/>
              </a:rPr>
              <a:t>e</a:t>
            </a:r>
            <a:r>
              <a:rPr spc="33" dirty="0">
                <a:latin typeface="Calibri"/>
                <a:cs typeface="Calibri"/>
              </a:rPr>
              <a:t>a</a:t>
            </a:r>
            <a:r>
              <a:rPr dirty="0">
                <a:latin typeface="Calibri"/>
                <a:cs typeface="Calibri"/>
              </a:rPr>
              <a:t>t</a:t>
            </a:r>
            <a:r>
              <a:rPr spc="-20" dirty="0">
                <a:latin typeface="Calibri"/>
                <a:cs typeface="Calibri"/>
              </a:rPr>
              <a:t>i</a:t>
            </a:r>
            <a:r>
              <a:rPr spc="-53" dirty="0">
                <a:latin typeface="Calibri"/>
                <a:cs typeface="Calibri"/>
              </a:rPr>
              <a:t>n</a:t>
            </a:r>
            <a:r>
              <a:rPr dirty="0">
                <a:latin typeface="Calibri"/>
                <a:cs typeface="Calibri"/>
              </a:rPr>
              <a:t>g</a:t>
            </a:r>
            <a:r>
              <a:rPr spc="-100" dirty="0">
                <a:latin typeface="Times New Roman"/>
                <a:cs typeface="Times New Roman"/>
              </a:rPr>
              <a:t> </a:t>
            </a:r>
            <a:r>
              <a:rPr dirty="0">
                <a:latin typeface="Calibri"/>
                <a:cs typeface="Calibri"/>
              </a:rPr>
              <a:t>a</a:t>
            </a:r>
            <a:r>
              <a:rPr spc="-20" dirty="0">
                <a:latin typeface="Times New Roman"/>
                <a:cs typeface="Times New Roman"/>
              </a:rPr>
              <a:t> </a:t>
            </a:r>
            <a:r>
              <a:rPr spc="33" dirty="0">
                <a:latin typeface="Calibri"/>
                <a:cs typeface="Calibri"/>
              </a:rPr>
              <a:t>c</a:t>
            </a:r>
            <a:r>
              <a:rPr spc="47" dirty="0">
                <a:latin typeface="Calibri"/>
                <a:cs typeface="Calibri"/>
              </a:rPr>
              <a:t>o</a:t>
            </a:r>
            <a:r>
              <a:rPr spc="-20" dirty="0">
                <a:latin typeface="Calibri"/>
                <a:cs typeface="Calibri"/>
              </a:rPr>
              <a:t>ll</a:t>
            </a:r>
            <a:r>
              <a:rPr dirty="0">
                <a:latin typeface="Calibri"/>
                <a:cs typeface="Calibri"/>
              </a:rPr>
              <a:t>e</a:t>
            </a:r>
            <a:r>
              <a:rPr spc="33" dirty="0">
                <a:latin typeface="Calibri"/>
                <a:cs typeface="Calibri"/>
              </a:rPr>
              <a:t>c</a:t>
            </a:r>
            <a:r>
              <a:rPr dirty="0">
                <a:latin typeface="Calibri"/>
                <a:cs typeface="Calibri"/>
              </a:rPr>
              <a:t>t</a:t>
            </a:r>
            <a:r>
              <a:rPr spc="-20" dirty="0">
                <a:latin typeface="Calibri"/>
                <a:cs typeface="Calibri"/>
              </a:rPr>
              <a:t>i</a:t>
            </a:r>
            <a:r>
              <a:rPr spc="47" dirty="0">
                <a:latin typeface="Calibri"/>
                <a:cs typeface="Calibri"/>
              </a:rPr>
              <a:t>o</a:t>
            </a:r>
            <a:r>
              <a:rPr dirty="0">
                <a:latin typeface="Calibri"/>
                <a:cs typeface="Calibri"/>
              </a:rPr>
              <a:t>n</a:t>
            </a:r>
            <a:r>
              <a:rPr spc="-200" dirty="0">
                <a:latin typeface="Times New Roman"/>
                <a:cs typeface="Times New Roman"/>
              </a:rPr>
              <a:t> </a:t>
            </a:r>
            <a:r>
              <a:rPr spc="47" dirty="0">
                <a:latin typeface="Calibri"/>
                <a:cs typeface="Calibri"/>
              </a:rPr>
              <a:t>o</a:t>
            </a:r>
            <a:r>
              <a:rPr dirty="0">
                <a:latin typeface="Calibri"/>
                <a:cs typeface="Calibri"/>
              </a:rPr>
              <a:t>f</a:t>
            </a:r>
            <a:r>
              <a:rPr spc="-107" dirty="0">
                <a:latin typeface="Times New Roman"/>
                <a:cs typeface="Times New Roman"/>
              </a:rPr>
              <a:t> </a:t>
            </a:r>
            <a:r>
              <a:rPr spc="-33" dirty="0">
                <a:latin typeface="Calibri"/>
                <a:cs typeface="Calibri"/>
              </a:rPr>
              <a:t>r</a:t>
            </a:r>
            <a:r>
              <a:rPr spc="-53" dirty="0">
                <a:latin typeface="Calibri"/>
                <a:cs typeface="Calibri"/>
              </a:rPr>
              <a:t>u</a:t>
            </a:r>
            <a:r>
              <a:rPr spc="-20" dirty="0">
                <a:latin typeface="Calibri"/>
                <a:cs typeface="Calibri"/>
              </a:rPr>
              <a:t>l</a:t>
            </a:r>
            <a:r>
              <a:rPr dirty="0">
                <a:latin typeface="Calibri"/>
                <a:cs typeface="Calibri"/>
              </a:rPr>
              <a:t>es</a:t>
            </a:r>
            <a:r>
              <a:rPr spc="47" dirty="0">
                <a:latin typeface="Times New Roman"/>
                <a:cs typeface="Times New Roman"/>
              </a:rPr>
              <a:t> </a:t>
            </a:r>
            <a:r>
              <a:rPr dirty="0">
                <a:latin typeface="Calibri"/>
                <a:cs typeface="Calibri"/>
              </a:rPr>
              <a:t>t</a:t>
            </a:r>
            <a:r>
              <a:rPr spc="-53" dirty="0">
                <a:latin typeface="Calibri"/>
                <a:cs typeface="Calibri"/>
              </a:rPr>
              <a:t>h</a:t>
            </a:r>
            <a:r>
              <a:rPr spc="33" dirty="0">
                <a:latin typeface="Calibri"/>
                <a:cs typeface="Calibri"/>
              </a:rPr>
              <a:t>a</a:t>
            </a:r>
            <a:r>
              <a:rPr dirty="0">
                <a:latin typeface="Calibri"/>
                <a:cs typeface="Calibri"/>
              </a:rPr>
              <a:t>t</a:t>
            </a:r>
            <a:r>
              <a:rPr spc="-53" dirty="0">
                <a:latin typeface="Times New Roman"/>
                <a:cs typeface="Times New Roman"/>
              </a:rPr>
              <a:t> </a:t>
            </a:r>
            <a:r>
              <a:rPr spc="-53" dirty="0">
                <a:latin typeface="Calibri"/>
                <a:cs typeface="Calibri"/>
              </a:rPr>
              <a:t>d</a:t>
            </a:r>
            <a:r>
              <a:rPr dirty="0">
                <a:latin typeface="Calibri"/>
                <a:cs typeface="Calibri"/>
              </a:rPr>
              <a:t>e</a:t>
            </a:r>
            <a:r>
              <a:rPr spc="47" dirty="0">
                <a:latin typeface="Calibri"/>
                <a:cs typeface="Calibri"/>
              </a:rPr>
              <a:t>f</a:t>
            </a:r>
            <a:r>
              <a:rPr spc="-20" dirty="0">
                <a:latin typeface="Calibri"/>
                <a:cs typeface="Calibri"/>
              </a:rPr>
              <a:t>i</a:t>
            </a:r>
            <a:r>
              <a:rPr spc="-53" dirty="0">
                <a:latin typeface="Calibri"/>
                <a:cs typeface="Calibri"/>
              </a:rPr>
              <a:t>n</a:t>
            </a:r>
            <a:r>
              <a:rPr dirty="0">
                <a:latin typeface="Calibri"/>
                <a:cs typeface="Calibri"/>
              </a:rPr>
              <a:t>e</a:t>
            </a:r>
            <a:r>
              <a:rPr spc="47" dirty="0">
                <a:latin typeface="Times New Roman"/>
                <a:cs typeface="Times New Roman"/>
              </a:rPr>
              <a:t> </a:t>
            </a:r>
            <a:r>
              <a:rPr spc="7" dirty="0">
                <a:latin typeface="Calibri"/>
                <a:cs typeface="Calibri"/>
              </a:rPr>
              <a:t>w</a:t>
            </a:r>
            <a:r>
              <a:rPr spc="-53" dirty="0">
                <a:latin typeface="Calibri"/>
                <a:cs typeface="Calibri"/>
              </a:rPr>
              <a:t>h</a:t>
            </a:r>
            <a:r>
              <a:rPr spc="-20" dirty="0">
                <a:latin typeface="Calibri"/>
                <a:cs typeface="Calibri"/>
              </a:rPr>
              <a:t>i</a:t>
            </a:r>
            <a:r>
              <a:rPr spc="33" dirty="0">
                <a:latin typeface="Calibri"/>
                <a:cs typeface="Calibri"/>
              </a:rPr>
              <a:t>c</a:t>
            </a:r>
            <a:r>
              <a:rPr dirty="0">
                <a:latin typeface="Calibri"/>
                <a:cs typeface="Calibri"/>
              </a:rPr>
              <a:t>h </a:t>
            </a:r>
            <a:r>
              <a:rPr dirty="0">
                <a:latin typeface="Times New Roman"/>
                <a:cs typeface="Times New Roman"/>
              </a:rPr>
              <a:t> </a:t>
            </a:r>
            <a:r>
              <a:rPr spc="-27" dirty="0">
                <a:latin typeface="Calibri"/>
                <a:cs typeface="Calibri"/>
              </a:rPr>
              <a:t>inbound</a:t>
            </a:r>
            <a:r>
              <a:rPr spc="133" dirty="0">
                <a:latin typeface="Calibri"/>
                <a:cs typeface="Calibri"/>
              </a:rPr>
              <a:t> </a:t>
            </a:r>
            <a:r>
              <a:rPr dirty="0">
                <a:latin typeface="Calibri"/>
                <a:cs typeface="Calibri"/>
              </a:rPr>
              <a:t>connections</a:t>
            </a:r>
            <a:r>
              <a:rPr spc="-27" dirty="0">
                <a:latin typeface="Calibri"/>
                <a:cs typeface="Calibri"/>
              </a:rPr>
              <a:t> </a:t>
            </a:r>
            <a:r>
              <a:rPr spc="7" dirty="0">
                <a:latin typeface="Calibri"/>
                <a:cs typeface="Calibri"/>
              </a:rPr>
              <a:t>reach</a:t>
            </a:r>
            <a:r>
              <a:rPr spc="-60" dirty="0">
                <a:latin typeface="Calibri"/>
                <a:cs typeface="Calibri"/>
              </a:rPr>
              <a:t> </a:t>
            </a:r>
            <a:r>
              <a:rPr spc="-7" dirty="0">
                <a:latin typeface="Calibri"/>
                <a:cs typeface="Calibri"/>
              </a:rPr>
              <a:t>which</a:t>
            </a:r>
            <a:r>
              <a:rPr spc="33" dirty="0">
                <a:latin typeface="Calibri"/>
                <a:cs typeface="Calibri"/>
              </a:rPr>
              <a:t> </a:t>
            </a:r>
            <a:r>
              <a:rPr spc="-7" dirty="0">
                <a:latin typeface="Calibri"/>
                <a:cs typeface="Calibri"/>
              </a:rPr>
              <a:t>services.</a:t>
            </a:r>
            <a:endParaRPr>
              <a:latin typeface="Calibri"/>
              <a:cs typeface="Calibri"/>
            </a:endParaRPr>
          </a:p>
        </p:txBody>
      </p:sp>
      <p:sp>
        <p:nvSpPr>
          <p:cNvPr id="74" name="object 74" hidden="1"/>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43A1C-8D28-4F72-A181-320DD21A8DC0}"/>
              </a:ext>
            </a:extLst>
          </p:cNvPr>
          <p:cNvSpPr>
            <a:spLocks noGrp="1"/>
          </p:cNvSpPr>
          <p:nvPr>
            <p:ph type="title"/>
          </p:nvPr>
        </p:nvSpPr>
        <p:spPr>
          <a:xfrm>
            <a:off x="705998" y="585534"/>
            <a:ext cx="10515600" cy="1325563"/>
          </a:xfrm>
        </p:spPr>
        <p:txBody>
          <a:bodyPr>
            <a:normAutofit/>
          </a:bodyPr>
          <a:lstStyle/>
          <a:p>
            <a:r>
              <a:rPr lang="en-US" dirty="0">
                <a:solidFill>
                  <a:schemeClr val="bg1"/>
                </a:solidFill>
              </a:rPr>
              <a:t>Labels</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0B908E9E-AA7E-4A33-8DDA-98B939BAAD89}"/>
              </a:ext>
            </a:extLst>
          </p:cNvPr>
          <p:cNvSpPr>
            <a:spLocks noGrp="1"/>
          </p:cNvSpPr>
          <p:nvPr>
            <p:ph idx="1"/>
          </p:nvPr>
        </p:nvSpPr>
        <p:spPr>
          <a:xfrm>
            <a:off x="841246" y="2687635"/>
            <a:ext cx="5015486" cy="3489327"/>
          </a:xfrm>
        </p:spPr>
        <p:txBody>
          <a:bodyPr anchor="ctr">
            <a:normAutofit fontScale="92500" lnSpcReduction="20000"/>
          </a:bodyPr>
          <a:lstStyle/>
          <a:p>
            <a:pPr marL="0" indent="0">
              <a:buNone/>
            </a:pPr>
            <a:r>
              <a:rPr lang="en-US" sz="1900" dirty="0">
                <a:hlinkClick r:id="rId2"/>
              </a:rPr>
              <a:t>Labels</a:t>
            </a:r>
            <a:r>
              <a:rPr lang="en-US" sz="1900" dirty="0"/>
              <a:t> are key-value pairs attached to Kubernetes objects (e.g., Pods, ReplicaSets). Labels are used to organize and select a subset of objects, based on the requirements in place. Many objects can have the same Label(s). Labels do not provide uniqueness to objects. Controllers use Labels to logically group together decoupled objects, rather than using objects' names or IDs.</a:t>
            </a:r>
          </a:p>
          <a:p>
            <a:pPr marL="0" indent="0">
              <a:buNone/>
            </a:pPr>
            <a:r>
              <a:rPr lang="en-US" sz="1900" dirty="0"/>
              <a:t>In the image above, we have used two Label keys: </a:t>
            </a:r>
            <a:r>
              <a:rPr lang="en-US" sz="1900" b="1" dirty="0"/>
              <a:t>app</a:t>
            </a:r>
            <a:r>
              <a:rPr lang="en-US" sz="1900" dirty="0"/>
              <a:t> and </a:t>
            </a:r>
            <a:r>
              <a:rPr lang="en-US" sz="1900" b="1" dirty="0"/>
              <a:t>env</a:t>
            </a:r>
            <a:r>
              <a:rPr lang="en-US" sz="1900" dirty="0"/>
              <a:t>. Based on our requirements, we have given different values to our four Pods. The Label </a:t>
            </a:r>
            <a:r>
              <a:rPr lang="en-US" sz="1900" b="1" dirty="0"/>
              <a:t>env=dev</a:t>
            </a:r>
            <a:r>
              <a:rPr lang="en-US" sz="1900" dirty="0"/>
              <a:t> logically selects and groups the top two Pods, while the Label </a:t>
            </a:r>
            <a:r>
              <a:rPr lang="en-US" sz="1900" b="1" dirty="0"/>
              <a:t>app=frontend</a:t>
            </a:r>
            <a:r>
              <a:rPr lang="en-US" sz="1900" dirty="0"/>
              <a:t> logically selects and groups the left two Pods. We can select one of the four Pods - bottom left, by selecting two Labels: </a:t>
            </a:r>
            <a:r>
              <a:rPr lang="en-US" sz="1900" b="1" dirty="0"/>
              <a:t>app=frontend</a:t>
            </a:r>
            <a:r>
              <a:rPr lang="en-US" sz="1900" dirty="0"/>
              <a:t> and </a:t>
            </a:r>
            <a:r>
              <a:rPr lang="en-US" sz="1900" b="1" dirty="0"/>
              <a:t>env=</a:t>
            </a:r>
            <a:r>
              <a:rPr lang="en-US" sz="1900" b="1" dirty="0" err="1"/>
              <a:t>qa</a:t>
            </a:r>
            <a:r>
              <a:rPr lang="en-US" sz="1900" dirty="0"/>
              <a:t>.</a:t>
            </a:r>
          </a:p>
          <a:p>
            <a:pPr marL="0" indent="0">
              <a:buNone/>
            </a:pPr>
            <a:endParaRPr lang="en-US" sz="1500" dirty="0"/>
          </a:p>
          <a:p>
            <a:pPr marL="0" indent="0">
              <a:buNone/>
            </a:pPr>
            <a:endParaRPr lang="en-US" sz="1500" dirty="0"/>
          </a:p>
        </p:txBody>
      </p:sp>
      <p:pic>
        <p:nvPicPr>
          <p:cNvPr id="4" name="Picture 3">
            <a:extLst>
              <a:ext uri="{FF2B5EF4-FFF2-40B4-BE49-F238E27FC236}">
                <a16:creationId xmlns:a16="http://schemas.microsoft.com/office/drawing/2014/main" id="{107D78A2-E631-4746-A0C5-0F9C96E9A7EE}"/>
              </a:ext>
            </a:extLst>
          </p:cNvPr>
          <p:cNvPicPr/>
          <p:nvPr/>
        </p:nvPicPr>
        <p:blipFill rotWithShape="1">
          <a:blip r:embed="rId3" cstate="print">
            <a:extLst>
              <a:ext uri="{28A0092B-C50C-407E-A947-70E740481C1C}">
                <a14:useLocalDpi xmlns:a14="http://schemas.microsoft.com/office/drawing/2010/main" val="0"/>
              </a:ext>
            </a:extLst>
          </a:blip>
          <a:srcRect t="625" r="2" b="2"/>
          <a:stretch/>
        </p:blipFill>
        <p:spPr bwMode="auto">
          <a:xfrm>
            <a:off x="6335270" y="2276857"/>
            <a:ext cx="5015484" cy="3900106"/>
          </a:xfrm>
          <a:prstGeom prst="rect">
            <a:avLst/>
          </a:prstGeom>
          <a:noFill/>
        </p:spPr>
      </p:pic>
    </p:spTree>
    <p:extLst>
      <p:ext uri="{BB962C8B-B14F-4D97-AF65-F5344CB8AC3E}">
        <p14:creationId xmlns:p14="http://schemas.microsoft.com/office/powerpoint/2010/main" val="382783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9E0DBA9-05B7-40B1-8B42-2BD62C6D38B9}"/>
              </a:ext>
            </a:extLst>
          </p:cNvPr>
          <p:cNvSpPr>
            <a:spLocks noGrp="1"/>
          </p:cNvSpPr>
          <p:nvPr>
            <p:ph type="title"/>
          </p:nvPr>
        </p:nvSpPr>
        <p:spPr>
          <a:xfrm>
            <a:off x="958506" y="800392"/>
            <a:ext cx="10264697" cy="1212102"/>
          </a:xfrm>
        </p:spPr>
        <p:txBody>
          <a:bodyPr>
            <a:normAutofit/>
          </a:bodyPr>
          <a:lstStyle/>
          <a:p>
            <a:r>
              <a:rPr lang="en-US" sz="4000" b="1" u="sng">
                <a:solidFill>
                  <a:srgbClr val="FFFFFF"/>
                </a:solidFill>
              </a:rPr>
              <a:t>Kubernetes Control Plane </a:t>
            </a:r>
            <a:r>
              <a:rPr lang="en-US" sz="4000" b="1">
                <a:solidFill>
                  <a:srgbClr val="FFFFFF"/>
                </a:solidFill>
              </a:rPr>
              <a:t>(</a:t>
            </a:r>
            <a:r>
              <a:rPr lang="en-US" sz="4000">
                <a:solidFill>
                  <a:srgbClr val="FFFFFF"/>
                </a:solidFill>
              </a:rPr>
              <a:t>Master Node</a:t>
            </a:r>
            <a:r>
              <a:rPr lang="en-US" sz="4000" b="1">
                <a:solidFill>
                  <a:srgbClr val="FFFFFF"/>
                </a:solidFill>
              </a:rPr>
              <a:t>)</a:t>
            </a:r>
          </a:p>
        </p:txBody>
      </p:sp>
      <p:sp>
        <p:nvSpPr>
          <p:cNvPr id="4" name="Content Placeholder 3">
            <a:extLst>
              <a:ext uri="{FF2B5EF4-FFF2-40B4-BE49-F238E27FC236}">
                <a16:creationId xmlns:a16="http://schemas.microsoft.com/office/drawing/2014/main" id="{5DC6C84E-D601-4E2F-8B0B-19BF4596EBA5}"/>
              </a:ext>
            </a:extLst>
          </p:cNvPr>
          <p:cNvSpPr>
            <a:spLocks noGrp="1"/>
          </p:cNvSpPr>
          <p:nvPr>
            <p:ph idx="1"/>
          </p:nvPr>
        </p:nvSpPr>
        <p:spPr>
          <a:xfrm>
            <a:off x="1367624" y="2490436"/>
            <a:ext cx="9708995" cy="3567173"/>
          </a:xfrm>
        </p:spPr>
        <p:txBody>
          <a:bodyPr anchor="ctr">
            <a:normAutofit fontScale="92500" lnSpcReduction="20000"/>
          </a:bodyPr>
          <a:lstStyle/>
          <a:p>
            <a:endParaRPr lang="en-US" sz="2400" dirty="0"/>
          </a:p>
          <a:p>
            <a:r>
              <a:rPr lang="en-US" sz="2400" dirty="0"/>
              <a:t>The control plane is the system that maintains a record of all Kubernetes objects. It continuously manages object states, responding to changes in the cluster; it also works to make the actual state of system objects match the desired state. </a:t>
            </a:r>
          </a:p>
          <a:p>
            <a:r>
              <a:rPr lang="en-US" sz="2400" dirty="0"/>
              <a:t>The control plane components are agents with very distinct roles in the cluster's management. </a:t>
            </a:r>
          </a:p>
          <a:p>
            <a:r>
              <a:rPr lang="en-US" sz="2400" dirty="0"/>
              <a:t>The master node provides a running environment for the control plane responsible for managing the state of a Kubernetes cluster, and it is the brain behind all operations inside the cluster. </a:t>
            </a:r>
          </a:p>
          <a:p>
            <a:r>
              <a:rPr lang="en-US" sz="2400" dirty="0"/>
              <a:t>In order to communicate with the Kubernetes cluster, users send requests to the master node via a Command Line Interface (CLI) tool, a Web User-Interface (Web UI) Dashboard, or Application Programming Interface (API).</a:t>
            </a:r>
          </a:p>
          <a:p>
            <a:endParaRPr lang="en-US" sz="2400" dirty="0"/>
          </a:p>
        </p:txBody>
      </p:sp>
    </p:spTree>
    <p:extLst>
      <p:ext uri="{BB962C8B-B14F-4D97-AF65-F5344CB8AC3E}">
        <p14:creationId xmlns:p14="http://schemas.microsoft.com/office/powerpoint/2010/main" val="1673550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4235B6-F30D-46B1-9B41-54F434F18B31}"/>
              </a:ext>
            </a:extLst>
          </p:cNvPr>
          <p:cNvSpPr>
            <a:spLocks noGrp="1"/>
          </p:cNvSpPr>
          <p:nvPr>
            <p:ph type="title"/>
          </p:nvPr>
        </p:nvSpPr>
        <p:spPr>
          <a:xfrm>
            <a:off x="838200" y="681038"/>
            <a:ext cx="10515600" cy="1325563"/>
          </a:xfrm>
        </p:spPr>
        <p:txBody>
          <a:bodyPr>
            <a:normAutofit/>
          </a:bodyPr>
          <a:lstStyle/>
          <a:p>
            <a:r>
              <a:rPr lang="en-US" sz="4300" dirty="0">
                <a:solidFill>
                  <a:srgbClr val="FFFFFF"/>
                </a:solidFill>
              </a:rPr>
              <a:t>Label Selectors</a:t>
            </a:r>
            <a:br>
              <a:rPr lang="en-US" sz="4300" b="1" dirty="0">
                <a:solidFill>
                  <a:srgbClr val="FFFFFF"/>
                </a:solidFill>
              </a:rPr>
            </a:br>
            <a:endParaRPr lang="en-US" sz="4300" dirty="0">
              <a:solidFill>
                <a:srgbClr val="FFFFFF"/>
              </a:solidFill>
            </a:endParaRPr>
          </a:p>
        </p:txBody>
      </p:sp>
      <p:sp>
        <p:nvSpPr>
          <p:cNvPr id="3" name="Content Placeholder 2">
            <a:extLst>
              <a:ext uri="{FF2B5EF4-FFF2-40B4-BE49-F238E27FC236}">
                <a16:creationId xmlns:a16="http://schemas.microsoft.com/office/drawing/2014/main" id="{79DD3931-BC98-4BC0-A63A-AE53EFDF0507}"/>
              </a:ext>
            </a:extLst>
          </p:cNvPr>
          <p:cNvSpPr>
            <a:spLocks noGrp="1"/>
          </p:cNvSpPr>
          <p:nvPr>
            <p:ph idx="1"/>
          </p:nvPr>
        </p:nvSpPr>
        <p:spPr>
          <a:xfrm>
            <a:off x="838200" y="2438400"/>
            <a:ext cx="10515600" cy="3738562"/>
          </a:xfrm>
        </p:spPr>
        <p:txBody>
          <a:bodyPr>
            <a:normAutofit/>
          </a:bodyPr>
          <a:lstStyle/>
          <a:p>
            <a:pPr marL="0" indent="0">
              <a:buNone/>
            </a:pPr>
            <a:r>
              <a:rPr lang="en-US" sz="2000"/>
              <a:t>Controllers use </a:t>
            </a:r>
            <a:r>
              <a:rPr lang="en-US" sz="2000">
                <a:hlinkClick r:id="rId2"/>
              </a:rPr>
              <a:t>Label Selectors</a:t>
            </a:r>
            <a:r>
              <a:rPr lang="en-US" sz="2000"/>
              <a:t> to select a subset of objects. Kubernetes supports two types of Selectors:</a:t>
            </a:r>
          </a:p>
          <a:p>
            <a:pPr lvl="1"/>
            <a:r>
              <a:rPr lang="en-US" sz="2000" b="1"/>
              <a:t>Equality-Based Selectors</a:t>
            </a:r>
            <a:br>
              <a:rPr lang="en-US" sz="2000"/>
            </a:br>
            <a:r>
              <a:rPr lang="en-US" sz="2000"/>
              <a:t>Equality-Based Selectors allow filtering of objects based on Label keys and values. Matching is achieved using the </a:t>
            </a:r>
            <a:r>
              <a:rPr lang="en-US" sz="2000" b="1"/>
              <a:t>=</a:t>
            </a:r>
            <a:r>
              <a:rPr lang="en-US" sz="2000"/>
              <a:t>, </a:t>
            </a:r>
            <a:r>
              <a:rPr lang="en-US" sz="2000" b="1"/>
              <a:t>==</a:t>
            </a:r>
            <a:r>
              <a:rPr lang="en-US" sz="2000"/>
              <a:t> (equals, used interchangeably), or </a:t>
            </a:r>
            <a:r>
              <a:rPr lang="en-US" sz="2000" b="1"/>
              <a:t>!=</a:t>
            </a:r>
            <a:r>
              <a:rPr lang="en-US" sz="2000"/>
              <a:t> (not equals) operators. For example, with </a:t>
            </a:r>
            <a:r>
              <a:rPr lang="en-US" sz="2000" b="1"/>
              <a:t>env==dev</a:t>
            </a:r>
            <a:r>
              <a:rPr lang="en-US" sz="2000"/>
              <a:t> or </a:t>
            </a:r>
            <a:r>
              <a:rPr lang="en-US" sz="2000" b="1"/>
              <a:t>env=dev</a:t>
            </a:r>
            <a:r>
              <a:rPr lang="en-US" sz="2000"/>
              <a:t> we are selecting the objects where the </a:t>
            </a:r>
            <a:r>
              <a:rPr lang="en-US" sz="2000" b="1"/>
              <a:t>env</a:t>
            </a:r>
            <a:r>
              <a:rPr lang="en-US" sz="2000"/>
              <a:t> Label key is set to value </a:t>
            </a:r>
            <a:r>
              <a:rPr lang="en-US" sz="2000" b="1"/>
              <a:t>dev</a:t>
            </a:r>
            <a:r>
              <a:rPr lang="en-US" sz="2000"/>
              <a:t>. </a:t>
            </a:r>
          </a:p>
          <a:p>
            <a:pPr lvl="1"/>
            <a:r>
              <a:rPr lang="en-US" sz="2000" b="1"/>
              <a:t>Set-Based Selectors</a:t>
            </a:r>
            <a:br>
              <a:rPr lang="en-US" sz="2000"/>
            </a:br>
            <a:r>
              <a:rPr lang="en-US" sz="2000"/>
              <a:t>Set-Based Selectors allow filtering of objects based on a set of values. We can use </a:t>
            </a:r>
            <a:r>
              <a:rPr lang="en-US" sz="2000" b="1"/>
              <a:t>in</a:t>
            </a:r>
            <a:r>
              <a:rPr lang="en-US" sz="2000"/>
              <a:t>, </a:t>
            </a:r>
            <a:r>
              <a:rPr lang="en-US" sz="2000" b="1"/>
              <a:t>notin</a:t>
            </a:r>
            <a:r>
              <a:rPr lang="en-US" sz="2000"/>
              <a:t> operators for Label values, and </a:t>
            </a:r>
            <a:r>
              <a:rPr lang="en-US" sz="2000" b="1"/>
              <a:t>exist/does not exist</a:t>
            </a:r>
            <a:r>
              <a:rPr lang="en-US" sz="2000"/>
              <a:t> operators for Label keys. For example, with </a:t>
            </a:r>
            <a:r>
              <a:rPr lang="en-US" sz="2000" b="1"/>
              <a:t>env in (dev,qa)</a:t>
            </a:r>
            <a:r>
              <a:rPr lang="en-US" sz="2000"/>
              <a:t> we are selecting objects where the </a:t>
            </a:r>
            <a:r>
              <a:rPr lang="en-US" sz="2000" b="1"/>
              <a:t>env</a:t>
            </a:r>
            <a:r>
              <a:rPr lang="en-US" sz="2000"/>
              <a:t> Label is set to either </a:t>
            </a:r>
            <a:r>
              <a:rPr lang="en-US" sz="2000" b="1"/>
              <a:t>dev</a:t>
            </a:r>
            <a:r>
              <a:rPr lang="en-US" sz="2000"/>
              <a:t> or </a:t>
            </a:r>
            <a:r>
              <a:rPr lang="en-US" sz="2000" b="1"/>
              <a:t>qa</a:t>
            </a:r>
            <a:r>
              <a:rPr lang="en-US" sz="2000"/>
              <a:t>; with </a:t>
            </a:r>
            <a:r>
              <a:rPr lang="en-US" sz="2000" b="1"/>
              <a:t>!app</a:t>
            </a:r>
            <a:r>
              <a:rPr lang="en-US" sz="2000"/>
              <a:t> we select objects with no Label key </a:t>
            </a:r>
            <a:r>
              <a:rPr lang="en-US" sz="2000" b="1"/>
              <a:t>app</a:t>
            </a:r>
            <a:r>
              <a:rPr lang="en-US" sz="2000"/>
              <a:t>.</a:t>
            </a:r>
          </a:p>
          <a:p>
            <a:pPr marL="0" indent="0">
              <a:buNone/>
            </a:pPr>
            <a:endParaRPr lang="en-US" sz="2000"/>
          </a:p>
        </p:txBody>
      </p:sp>
    </p:spTree>
    <p:extLst>
      <p:ext uri="{BB962C8B-B14F-4D97-AF65-F5344CB8AC3E}">
        <p14:creationId xmlns:p14="http://schemas.microsoft.com/office/powerpoint/2010/main" val="835579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A219E6-1F7F-4480-AA27-27DB303AAE18}"/>
              </a:ext>
            </a:extLst>
          </p:cNvPr>
          <p:cNvSpPr>
            <a:spLocks noGrp="1"/>
          </p:cNvSpPr>
          <p:nvPr>
            <p:ph type="title"/>
          </p:nvPr>
        </p:nvSpPr>
        <p:spPr>
          <a:xfrm>
            <a:off x="838200" y="523399"/>
            <a:ext cx="10515600" cy="1325563"/>
          </a:xfrm>
        </p:spPr>
        <p:txBody>
          <a:bodyPr>
            <a:normAutofit/>
          </a:bodyPr>
          <a:lstStyle/>
          <a:p>
            <a:r>
              <a:rPr lang="en-US" b="1" dirty="0">
                <a:solidFill>
                  <a:schemeClr val="bg1"/>
                </a:solidFill>
              </a:rPr>
              <a:t>Selectors</a:t>
            </a:r>
            <a:br>
              <a:rPr lang="en-US" dirty="0">
                <a:solidFill>
                  <a:schemeClr val="bg1"/>
                </a:solidFill>
              </a:rPr>
            </a:br>
            <a:endParaRPr lang="en-US" dirty="0">
              <a:solidFill>
                <a:schemeClr val="bg1"/>
              </a:solidFill>
            </a:endParaRPr>
          </a:p>
        </p:txBody>
      </p:sp>
      <p:pic>
        <p:nvPicPr>
          <p:cNvPr id="4" name="Content Placeholder 3" descr="Label Selectors">
            <a:extLst>
              <a:ext uri="{FF2B5EF4-FFF2-40B4-BE49-F238E27FC236}">
                <a16:creationId xmlns:a16="http://schemas.microsoft.com/office/drawing/2014/main" id="{44B625CF-B86A-4C70-AC2C-ABC73D9D7E93}"/>
              </a:ext>
            </a:extLst>
          </p:cNvPr>
          <p:cNvPicPr>
            <a:picLocks/>
          </p:cNvPicPr>
          <p:nvPr/>
        </p:nvPicPr>
        <p:blipFill rotWithShape="1">
          <a:blip r:embed="rId2" cstate="print">
            <a:extLst>
              <a:ext uri="{28A0092B-C50C-407E-A947-70E740481C1C}">
                <a14:useLocalDpi xmlns:a14="http://schemas.microsoft.com/office/drawing/2010/main" val="0"/>
              </a:ext>
            </a:extLst>
          </a:blip>
          <a:srcRect r="13197" b="1"/>
          <a:stretch/>
        </p:blipFill>
        <p:spPr bwMode="auto">
          <a:xfrm>
            <a:off x="2776821" y="2434495"/>
            <a:ext cx="5015484" cy="3900106"/>
          </a:xfrm>
          <a:prstGeom prst="rect">
            <a:avLst/>
          </a:prstGeom>
          <a:noFill/>
        </p:spPr>
      </p:pic>
    </p:spTree>
    <p:extLst>
      <p:ext uri="{BB962C8B-B14F-4D97-AF65-F5344CB8AC3E}">
        <p14:creationId xmlns:p14="http://schemas.microsoft.com/office/powerpoint/2010/main" val="658532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65E97C-439A-4446-95DB-BC8E691DF1F0}"/>
              </a:ext>
            </a:extLst>
          </p:cNvPr>
          <p:cNvSpPr>
            <a:spLocks noGrp="1"/>
          </p:cNvSpPr>
          <p:nvPr>
            <p:ph type="title"/>
          </p:nvPr>
        </p:nvSpPr>
        <p:spPr>
          <a:xfrm>
            <a:off x="694362" y="755543"/>
            <a:ext cx="10515600" cy="1325563"/>
          </a:xfrm>
        </p:spPr>
        <p:txBody>
          <a:bodyPr>
            <a:normAutofit/>
          </a:bodyPr>
          <a:lstStyle/>
          <a:p>
            <a:r>
              <a:rPr lang="en-US" sz="4300" dirty="0">
                <a:solidFill>
                  <a:srgbClr val="FFFFFF"/>
                </a:solidFill>
              </a:rPr>
              <a:t>Replication Controllers</a:t>
            </a:r>
            <a:br>
              <a:rPr lang="en-US" sz="4300" b="1" dirty="0">
                <a:solidFill>
                  <a:srgbClr val="FFFFFF"/>
                </a:solidFill>
              </a:rPr>
            </a:br>
            <a:endParaRPr lang="en-US" sz="4300" dirty="0">
              <a:solidFill>
                <a:srgbClr val="FFFFFF"/>
              </a:solidFill>
            </a:endParaRPr>
          </a:p>
        </p:txBody>
      </p:sp>
      <p:sp>
        <p:nvSpPr>
          <p:cNvPr id="3" name="Content Placeholder 2">
            <a:extLst>
              <a:ext uri="{FF2B5EF4-FFF2-40B4-BE49-F238E27FC236}">
                <a16:creationId xmlns:a16="http://schemas.microsoft.com/office/drawing/2014/main" id="{27EDBB28-4407-4480-A3C7-9A5A4B7EECB8}"/>
              </a:ext>
            </a:extLst>
          </p:cNvPr>
          <p:cNvSpPr>
            <a:spLocks noGrp="1"/>
          </p:cNvSpPr>
          <p:nvPr>
            <p:ph idx="1"/>
          </p:nvPr>
        </p:nvSpPr>
        <p:spPr>
          <a:xfrm>
            <a:off x="838200" y="2438400"/>
            <a:ext cx="10515600" cy="3738562"/>
          </a:xfrm>
        </p:spPr>
        <p:txBody>
          <a:bodyPr>
            <a:normAutofit/>
          </a:bodyPr>
          <a:lstStyle/>
          <a:p>
            <a:r>
              <a:rPr lang="en-US" sz="2400" dirty="0"/>
              <a:t>Although no longer a recommended method, a </a:t>
            </a:r>
            <a:r>
              <a:rPr lang="en-US" sz="2400" dirty="0">
                <a:hlinkClick r:id="rId2"/>
              </a:rPr>
              <a:t>Replication Controller</a:t>
            </a:r>
            <a:r>
              <a:rPr lang="en-US" sz="2400" dirty="0"/>
              <a:t> is a controller that ensures a specified number of replicas of a Pod is running at any given time. If there are more Pods than the desired count, a replication controller would terminate the extra Pods, and, if there are fewer Pods, then the replication controller would create more Pods to match the desired count. Generally, we don't deploy a Pod independently, as it would not be able to re-start itself if terminated in error. The recommended method is to use some type of replication controllers to create and manage Pods. </a:t>
            </a:r>
          </a:p>
          <a:p>
            <a:r>
              <a:rPr lang="en-US" sz="2400" dirty="0"/>
              <a:t>The default controller is a </a:t>
            </a:r>
            <a:r>
              <a:rPr lang="en-US" sz="2400" dirty="0">
                <a:hlinkClick r:id="rId3"/>
              </a:rPr>
              <a:t>Deployment</a:t>
            </a:r>
            <a:r>
              <a:rPr lang="en-US" sz="2400" dirty="0"/>
              <a:t> which configures a </a:t>
            </a:r>
            <a:r>
              <a:rPr lang="en-US" sz="2400" dirty="0">
                <a:hlinkClick r:id="rId4"/>
              </a:rPr>
              <a:t>ReplicaSet</a:t>
            </a:r>
            <a:r>
              <a:rPr lang="en-US" sz="2400" dirty="0"/>
              <a:t> to manage Pods' lifecycle.</a:t>
            </a:r>
          </a:p>
          <a:p>
            <a:pPr marL="0" indent="0">
              <a:buNone/>
            </a:pPr>
            <a:endParaRPr lang="en-US" sz="2400" dirty="0"/>
          </a:p>
        </p:txBody>
      </p:sp>
    </p:spTree>
    <p:extLst>
      <p:ext uri="{BB962C8B-B14F-4D97-AF65-F5344CB8AC3E}">
        <p14:creationId xmlns:p14="http://schemas.microsoft.com/office/powerpoint/2010/main" val="642834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281F90-6005-4CF6-BEC8-8BB51062DD13}"/>
              </a:ext>
            </a:extLst>
          </p:cNvPr>
          <p:cNvSpPr>
            <a:spLocks noGrp="1"/>
          </p:cNvSpPr>
          <p:nvPr>
            <p:ph type="title"/>
          </p:nvPr>
        </p:nvSpPr>
        <p:spPr>
          <a:xfrm>
            <a:off x="838200" y="365125"/>
            <a:ext cx="10515600" cy="1325563"/>
          </a:xfrm>
        </p:spPr>
        <p:txBody>
          <a:bodyPr>
            <a:normAutofit/>
          </a:bodyPr>
          <a:lstStyle/>
          <a:p>
            <a:r>
              <a:rPr lang="en-US" sz="4300">
                <a:solidFill>
                  <a:srgbClr val="FFFFFF"/>
                </a:solidFill>
              </a:rPr>
              <a:t>ReplicaSets</a:t>
            </a:r>
            <a:br>
              <a:rPr lang="en-US" sz="4300" b="1">
                <a:solidFill>
                  <a:srgbClr val="FFFFFF"/>
                </a:solidFill>
              </a:rPr>
            </a:br>
            <a:endParaRPr lang="en-US" sz="4300">
              <a:solidFill>
                <a:srgbClr val="FFFFFF"/>
              </a:solidFill>
            </a:endParaRPr>
          </a:p>
        </p:txBody>
      </p:sp>
      <p:sp>
        <p:nvSpPr>
          <p:cNvPr id="3" name="Content Placeholder 2">
            <a:extLst>
              <a:ext uri="{FF2B5EF4-FFF2-40B4-BE49-F238E27FC236}">
                <a16:creationId xmlns:a16="http://schemas.microsoft.com/office/drawing/2014/main" id="{D4F7E8E4-0554-41C7-ABA6-822C8FE34527}"/>
              </a:ext>
            </a:extLst>
          </p:cNvPr>
          <p:cNvSpPr>
            <a:spLocks noGrp="1"/>
          </p:cNvSpPr>
          <p:nvPr>
            <p:ph idx="1"/>
          </p:nvPr>
        </p:nvSpPr>
        <p:spPr>
          <a:xfrm>
            <a:off x="838200" y="2438400"/>
            <a:ext cx="10515600" cy="3738562"/>
          </a:xfrm>
        </p:spPr>
        <p:txBody>
          <a:bodyPr>
            <a:normAutofit/>
          </a:bodyPr>
          <a:lstStyle/>
          <a:p>
            <a:r>
              <a:rPr lang="en-US" sz="2600" dirty="0"/>
              <a:t>A </a:t>
            </a:r>
            <a:r>
              <a:rPr lang="en-US" sz="2600" dirty="0">
                <a:hlinkClick r:id="rId2"/>
              </a:rPr>
              <a:t>ReplicaSet</a:t>
            </a:r>
            <a:r>
              <a:rPr lang="en-US" sz="2600" dirty="0"/>
              <a:t> is the next-generation </a:t>
            </a:r>
            <a:r>
              <a:rPr lang="en-US" sz="2600" dirty="0" err="1"/>
              <a:t>ReplicationController</a:t>
            </a:r>
            <a:r>
              <a:rPr lang="en-US" sz="2600" dirty="0"/>
              <a:t>. ReplicaSets support both equality- and set-based selectors, whereas </a:t>
            </a:r>
            <a:r>
              <a:rPr lang="en-US" sz="2600" dirty="0" err="1"/>
              <a:t>ReplicationControllers</a:t>
            </a:r>
            <a:r>
              <a:rPr lang="en-US" sz="2600" dirty="0"/>
              <a:t> only support equality-based Selectors. Currently, this is the only difference.</a:t>
            </a:r>
          </a:p>
          <a:p>
            <a:r>
              <a:rPr lang="en-US" sz="2600" dirty="0"/>
              <a:t>With the help of the ReplicaSet, we can scale the number of Pods running a specific container application image. Scaling can be accomplished manually or through the use of an </a:t>
            </a:r>
            <a:r>
              <a:rPr lang="en-US" sz="2600" dirty="0" err="1"/>
              <a:t>autoscaler</a:t>
            </a:r>
            <a:r>
              <a:rPr lang="en-US" sz="2600" dirty="0"/>
              <a:t>.</a:t>
            </a:r>
          </a:p>
          <a:p>
            <a:r>
              <a:rPr lang="en-US" sz="2600" dirty="0"/>
              <a:t>Next, you can see a graphical representation of a ReplicaSet, where we have set the replica count to 3 for a Pod.</a:t>
            </a:r>
          </a:p>
          <a:p>
            <a:pPr marL="0" indent="0">
              <a:buNone/>
            </a:pPr>
            <a:endParaRPr lang="en-US" sz="2600" dirty="0"/>
          </a:p>
        </p:txBody>
      </p:sp>
    </p:spTree>
    <p:extLst>
      <p:ext uri="{BB962C8B-B14F-4D97-AF65-F5344CB8AC3E}">
        <p14:creationId xmlns:p14="http://schemas.microsoft.com/office/powerpoint/2010/main" val="71590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281F90-6005-4CF6-BEC8-8BB51062DD13}"/>
              </a:ext>
            </a:extLst>
          </p:cNvPr>
          <p:cNvSpPr>
            <a:spLocks noGrp="1"/>
          </p:cNvSpPr>
          <p:nvPr>
            <p:ph type="title"/>
          </p:nvPr>
        </p:nvSpPr>
        <p:spPr>
          <a:xfrm>
            <a:off x="838200" y="365125"/>
            <a:ext cx="10515600" cy="1325563"/>
          </a:xfrm>
        </p:spPr>
        <p:txBody>
          <a:bodyPr>
            <a:normAutofit/>
          </a:bodyPr>
          <a:lstStyle/>
          <a:p>
            <a:r>
              <a:rPr lang="en-US" b="1" dirty="0"/>
              <a:t>ReplicaSet (Current State and Desired State Are the Same)</a:t>
            </a:r>
            <a:endParaRPr lang="en-US" dirty="0"/>
          </a:p>
        </p:txBody>
      </p:sp>
      <p:pic>
        <p:nvPicPr>
          <p:cNvPr id="5" name="Content Placeholder 4" descr="ReplicaSet">
            <a:extLst>
              <a:ext uri="{FF2B5EF4-FFF2-40B4-BE49-F238E27FC236}">
                <a16:creationId xmlns:a16="http://schemas.microsoft.com/office/drawing/2014/main" id="{55876A3B-9AAB-40C4-BC54-8D4E83ED852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30926" y="2587244"/>
            <a:ext cx="6530147" cy="3407804"/>
          </a:xfrm>
          <a:prstGeom prst="rect">
            <a:avLst/>
          </a:prstGeom>
          <a:noFill/>
          <a:ln>
            <a:noFill/>
          </a:ln>
        </p:spPr>
      </p:pic>
    </p:spTree>
    <p:extLst>
      <p:ext uri="{BB962C8B-B14F-4D97-AF65-F5344CB8AC3E}">
        <p14:creationId xmlns:p14="http://schemas.microsoft.com/office/powerpoint/2010/main" val="2667969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F9561-6E4B-49A2-907C-C9ED7CF3DC47}"/>
              </a:ext>
            </a:extLst>
          </p:cNvPr>
          <p:cNvSpPr>
            <a:spLocks noGrp="1"/>
          </p:cNvSpPr>
          <p:nvPr>
            <p:ph idx="1"/>
          </p:nvPr>
        </p:nvSpPr>
        <p:spPr>
          <a:xfrm>
            <a:off x="319489" y="319489"/>
            <a:ext cx="11034311" cy="5857474"/>
          </a:xfrm>
        </p:spPr>
        <p:txBody>
          <a:bodyPr/>
          <a:lstStyle/>
          <a:p>
            <a:pPr marL="0" indent="0">
              <a:buNone/>
            </a:pPr>
            <a:r>
              <a:rPr lang="en-US" dirty="0"/>
              <a:t>Now, let's continue with the same example and assume that one of the Pods is forced to terminate (due to insufficient resources, timeout, etc.), and the current state is no longer matching the desired state</a:t>
            </a:r>
          </a:p>
        </p:txBody>
      </p:sp>
      <p:pic>
        <p:nvPicPr>
          <p:cNvPr id="4" name="Picture 3" descr="ReplicaSet where the current state is different than the desired state">
            <a:extLst>
              <a:ext uri="{FF2B5EF4-FFF2-40B4-BE49-F238E27FC236}">
                <a16:creationId xmlns:a16="http://schemas.microsoft.com/office/drawing/2014/main" id="{5DF687C3-3A78-4B51-915A-FBBB7DF4268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8416" y="1859438"/>
            <a:ext cx="6682189" cy="4398141"/>
          </a:xfrm>
          <a:prstGeom prst="rect">
            <a:avLst/>
          </a:prstGeom>
          <a:noFill/>
          <a:ln>
            <a:noFill/>
          </a:ln>
        </p:spPr>
      </p:pic>
    </p:spTree>
    <p:extLst>
      <p:ext uri="{BB962C8B-B14F-4D97-AF65-F5344CB8AC3E}">
        <p14:creationId xmlns:p14="http://schemas.microsoft.com/office/powerpoint/2010/main" val="299679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8B108-9F17-46E6-BD69-6EDE5D8FCACC}"/>
              </a:ext>
            </a:extLst>
          </p:cNvPr>
          <p:cNvSpPr>
            <a:spLocks noGrp="1"/>
          </p:cNvSpPr>
          <p:nvPr>
            <p:ph idx="1"/>
          </p:nvPr>
        </p:nvSpPr>
        <p:spPr>
          <a:xfrm>
            <a:off x="264405" y="143219"/>
            <a:ext cx="11089395" cy="6033744"/>
          </a:xfrm>
        </p:spPr>
        <p:txBody>
          <a:bodyPr/>
          <a:lstStyle/>
          <a:p>
            <a:pPr marL="0" indent="0">
              <a:buNone/>
            </a:pPr>
            <a:r>
              <a:rPr lang="en-US" dirty="0"/>
              <a:t>The ReplicaSet will detect that the current state is no longer matching the desired state. The ReplicaSet will create an additional Pod, thus ensuring that the current state matches the desired state.</a:t>
            </a:r>
          </a:p>
          <a:p>
            <a:endParaRPr lang="en-US" dirty="0"/>
          </a:p>
        </p:txBody>
      </p:sp>
      <p:pic>
        <p:nvPicPr>
          <p:cNvPr id="4" name="Picture 3" descr="ReplicaSet ">
            <a:extLst>
              <a:ext uri="{FF2B5EF4-FFF2-40B4-BE49-F238E27FC236}">
                <a16:creationId xmlns:a16="http://schemas.microsoft.com/office/drawing/2014/main" id="{8F8991FD-72AC-4D1B-9E5F-424DD2E8A17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259" y="1694188"/>
            <a:ext cx="6494902" cy="4262438"/>
          </a:xfrm>
          <a:prstGeom prst="rect">
            <a:avLst/>
          </a:prstGeom>
          <a:noFill/>
          <a:ln>
            <a:noFill/>
          </a:ln>
        </p:spPr>
      </p:pic>
      <p:sp>
        <p:nvSpPr>
          <p:cNvPr id="5" name="Rectangle 4">
            <a:extLst>
              <a:ext uri="{FF2B5EF4-FFF2-40B4-BE49-F238E27FC236}">
                <a16:creationId xmlns:a16="http://schemas.microsoft.com/office/drawing/2014/main" id="{2A5711C1-4AC9-49CA-8B6D-46646EA9EDD6}"/>
              </a:ext>
            </a:extLst>
          </p:cNvPr>
          <p:cNvSpPr/>
          <p:nvPr/>
        </p:nvSpPr>
        <p:spPr>
          <a:xfrm>
            <a:off x="2210259" y="6120029"/>
            <a:ext cx="6096000" cy="670120"/>
          </a:xfrm>
          <a:prstGeom prst="rect">
            <a:avLst/>
          </a:prstGeom>
        </p:spPr>
        <p:txBody>
          <a:bodyPr>
            <a:spAutoFit/>
          </a:bodyPr>
          <a:lstStyle/>
          <a:p>
            <a:pPr marL="0" marR="0" lvl="0" indent="0" algn="ctr" defTabSz="914400" rtl="0" eaLnBrk="1" fontAlgn="auto" latinLnBrk="0" hangingPunct="1">
              <a:lnSpc>
                <a:spcPct val="107000"/>
              </a:lnSpc>
              <a:spcBef>
                <a:spcPts val="1500"/>
              </a:spcBef>
              <a:spcAft>
                <a:spcPts val="1700"/>
              </a:spcAft>
              <a:buClrTx/>
              <a:buSzTx/>
              <a:buFontTx/>
              <a:buNone/>
              <a:tabLst/>
              <a:defRPr/>
            </a:pPr>
            <a:r>
              <a:rPr kumimoji="0" lang="en-US" sz="1800" b="1" i="0" u="none" strike="noStrike" kern="1200" cap="none" spc="0" normalizeH="0" baseline="0" noProof="0" dirty="0">
                <a:ln>
                  <a:noFill/>
                </a:ln>
                <a:solidFill>
                  <a:srgbClr val="313131"/>
                </a:solidFill>
                <a:effectLst/>
                <a:uLnTx/>
                <a:uFillTx/>
                <a:latin typeface="Helvetica" panose="020B0604020202020204" pitchFamily="34" charset="0"/>
                <a:ea typeface="Times New Roman" panose="02020603050405020304" pitchFamily="18" charset="0"/>
                <a:cs typeface="Times New Roman" panose="02020603050405020304" pitchFamily="18" charset="0"/>
              </a:rPr>
              <a:t>ReplicaSet (Creating a Pod to Match Current and Desired States)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5427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6D72E1AF-18B0-4106-9586-9005FE559CBA}"/>
              </a:ext>
            </a:extLst>
          </p:cNvPr>
          <p:cNvSpPr>
            <a:spLocks noGrp="1"/>
          </p:cNvSpPr>
          <p:nvPr>
            <p:ph idx="1"/>
          </p:nvPr>
        </p:nvSpPr>
        <p:spPr>
          <a:xfrm>
            <a:off x="1957987" y="2431765"/>
            <a:ext cx="8276026" cy="3320031"/>
          </a:xfrm>
        </p:spPr>
        <p:txBody>
          <a:bodyPr anchor="ctr">
            <a:normAutofit/>
          </a:bodyPr>
          <a:lstStyle/>
          <a:p>
            <a:pPr marL="0" indent="0">
              <a:buNone/>
            </a:pPr>
            <a:r>
              <a:rPr lang="en-US" sz="2000" dirty="0" err="1">
                <a:solidFill>
                  <a:schemeClr val="tx1">
                    <a:lumMod val="85000"/>
                    <a:lumOff val="15000"/>
                  </a:schemeClr>
                </a:solidFill>
              </a:rPr>
              <a:t>ReplicaSets</a:t>
            </a:r>
            <a:r>
              <a:rPr lang="en-US" sz="2000" dirty="0">
                <a:solidFill>
                  <a:schemeClr val="tx1">
                    <a:lumMod val="85000"/>
                    <a:lumOff val="15000"/>
                  </a:schemeClr>
                </a:solidFill>
              </a:rPr>
              <a:t> can be used independently as Pod controllers, but they only offer a limited set of features. A set of complementary features are provided by Deployments, the recommended controllers for the orchestration of Pods. Deployments manage the creation, deletion, and updates of Pods. A Deployment automatically creates a ReplicaSet, which then creates a Pod. There is no need to manage </a:t>
            </a:r>
            <a:r>
              <a:rPr lang="en-US" sz="2000" dirty="0" err="1">
                <a:solidFill>
                  <a:schemeClr val="tx1">
                    <a:lumMod val="85000"/>
                    <a:lumOff val="15000"/>
                  </a:schemeClr>
                </a:solidFill>
              </a:rPr>
              <a:t>ReplicaSets</a:t>
            </a:r>
            <a:r>
              <a:rPr lang="en-US" sz="2000" dirty="0">
                <a:solidFill>
                  <a:schemeClr val="tx1">
                    <a:lumMod val="85000"/>
                    <a:lumOff val="15000"/>
                  </a:schemeClr>
                </a:solidFill>
              </a:rPr>
              <a:t> and Pods separately, the Deployment will manage them on our behalf.</a:t>
            </a:r>
          </a:p>
          <a:p>
            <a:endParaRPr lang="en-US" sz="2000" dirty="0">
              <a:solidFill>
                <a:schemeClr val="tx1">
                  <a:lumMod val="85000"/>
                  <a:lumOff val="15000"/>
                </a:schemeClr>
              </a:solidFill>
            </a:endParaRP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77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671" y="2059629"/>
            <a:ext cx="8299027" cy="832771"/>
          </a:xfrm>
          <a:prstGeom prst="rect">
            <a:avLst/>
          </a:prstGeom>
        </p:spPr>
        <p:txBody>
          <a:bodyPr vert="horz" wrap="square" lIns="0" tIns="22013" rIns="0" bIns="0" rtlCol="0" anchor="ctr">
            <a:spAutoFit/>
          </a:bodyPr>
          <a:lstStyle/>
          <a:p>
            <a:pPr marL="16933">
              <a:lnSpc>
                <a:spcPct val="100000"/>
              </a:lnSpc>
              <a:spcBef>
                <a:spcPts val="173"/>
              </a:spcBef>
            </a:pPr>
            <a:r>
              <a:rPr sz="5267" spc="-13" dirty="0">
                <a:solidFill>
                  <a:srgbClr val="7F7F7F"/>
                </a:solidFill>
                <a:latin typeface="Arial"/>
                <a:cs typeface="Arial"/>
              </a:rPr>
              <a:t>Deployments</a:t>
            </a:r>
            <a:r>
              <a:rPr sz="5267" spc="433" dirty="0">
                <a:solidFill>
                  <a:srgbClr val="7F7F7F"/>
                </a:solidFill>
                <a:latin typeface="Arial"/>
                <a:cs typeface="Arial"/>
              </a:rPr>
              <a:t> </a:t>
            </a:r>
            <a:r>
              <a:rPr sz="5267" spc="-27" dirty="0">
                <a:solidFill>
                  <a:srgbClr val="7F7F7F"/>
                </a:solidFill>
                <a:latin typeface="Arial"/>
                <a:cs typeface="Arial"/>
              </a:rPr>
              <a:t>in</a:t>
            </a:r>
            <a:r>
              <a:rPr sz="5267" spc="53" dirty="0">
                <a:solidFill>
                  <a:srgbClr val="7F7F7F"/>
                </a:solidFill>
                <a:latin typeface="Arial"/>
                <a:cs typeface="Arial"/>
              </a:rPr>
              <a:t> </a:t>
            </a:r>
            <a:r>
              <a:rPr sz="5267" spc="-13" dirty="0">
                <a:solidFill>
                  <a:srgbClr val="7F7F7F"/>
                </a:solidFill>
                <a:latin typeface="Arial"/>
                <a:cs typeface="Arial"/>
              </a:rPr>
              <a:t>Kubernetes</a:t>
            </a:r>
            <a:endParaRPr sz="5267" dirty="0">
              <a:latin typeface="Arial"/>
              <a:cs typeface="Arial"/>
            </a:endParaRPr>
          </a:p>
        </p:txBody>
      </p:sp>
      <p:sp>
        <p:nvSpPr>
          <p:cNvPr id="3" name="object 3" hidden="1"/>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51000" y="1219179"/>
            <a:ext cx="9169400" cy="1295400"/>
            <a:chOff x="1238250" y="914384"/>
            <a:chExt cx="6877050" cy="971550"/>
          </a:xfrm>
        </p:grpSpPr>
        <p:pic>
          <p:nvPicPr>
            <p:cNvPr id="3" name="object 3"/>
            <p:cNvPicPr/>
            <p:nvPr/>
          </p:nvPicPr>
          <p:blipFill>
            <a:blip r:embed="rId2" cstate="print"/>
            <a:stretch>
              <a:fillRect/>
            </a:stretch>
          </p:blipFill>
          <p:spPr>
            <a:xfrm>
              <a:off x="1238250" y="914384"/>
              <a:ext cx="6877050" cy="971550"/>
            </a:xfrm>
            <a:prstGeom prst="rect">
              <a:avLst/>
            </a:prstGeom>
          </p:spPr>
        </p:pic>
        <p:sp>
          <p:nvSpPr>
            <p:cNvPr id="4" name="object 4"/>
            <p:cNvSpPr/>
            <p:nvPr/>
          </p:nvSpPr>
          <p:spPr>
            <a:xfrm>
              <a:off x="1253453" y="928359"/>
              <a:ext cx="6791325" cy="883919"/>
            </a:xfrm>
            <a:custGeom>
              <a:avLst/>
              <a:gdLst/>
              <a:ahLst/>
              <a:cxnLst/>
              <a:rect l="l" t="t" r="r" b="b"/>
              <a:pathLst>
                <a:path w="6791325" h="883919">
                  <a:moveTo>
                    <a:pt x="6643914" y="0"/>
                  </a:moveTo>
                  <a:lnTo>
                    <a:pt x="147233" y="0"/>
                  </a:lnTo>
                  <a:lnTo>
                    <a:pt x="100708" y="7506"/>
                  </a:lnTo>
                  <a:lnTo>
                    <a:pt x="60292" y="28407"/>
                  </a:lnTo>
                  <a:lnTo>
                    <a:pt x="28416" y="60273"/>
                  </a:lnTo>
                  <a:lnTo>
                    <a:pt x="7509" y="100676"/>
                  </a:lnTo>
                  <a:lnTo>
                    <a:pt x="0" y="147187"/>
                  </a:lnTo>
                  <a:lnTo>
                    <a:pt x="0" y="736213"/>
                  </a:lnTo>
                  <a:lnTo>
                    <a:pt x="7509" y="782799"/>
                  </a:lnTo>
                  <a:lnTo>
                    <a:pt x="28416" y="823247"/>
                  </a:lnTo>
                  <a:lnTo>
                    <a:pt x="60292" y="855137"/>
                  </a:lnTo>
                  <a:lnTo>
                    <a:pt x="100708" y="876046"/>
                  </a:lnTo>
                  <a:lnTo>
                    <a:pt x="147233" y="883554"/>
                  </a:lnTo>
                  <a:lnTo>
                    <a:pt x="6643914" y="883554"/>
                  </a:lnTo>
                  <a:lnTo>
                    <a:pt x="6690496" y="876046"/>
                  </a:lnTo>
                  <a:lnTo>
                    <a:pt x="6730937" y="855137"/>
                  </a:lnTo>
                  <a:lnTo>
                    <a:pt x="6762817" y="823247"/>
                  </a:lnTo>
                  <a:lnTo>
                    <a:pt x="6783719" y="782799"/>
                  </a:lnTo>
                  <a:lnTo>
                    <a:pt x="6791224" y="736213"/>
                  </a:lnTo>
                  <a:lnTo>
                    <a:pt x="6791224" y="147187"/>
                  </a:lnTo>
                  <a:lnTo>
                    <a:pt x="6783719" y="100676"/>
                  </a:lnTo>
                  <a:lnTo>
                    <a:pt x="6762817" y="60273"/>
                  </a:lnTo>
                  <a:lnTo>
                    <a:pt x="6730937" y="28407"/>
                  </a:lnTo>
                  <a:lnTo>
                    <a:pt x="6690496" y="7506"/>
                  </a:lnTo>
                  <a:lnTo>
                    <a:pt x="6643914" y="0"/>
                  </a:lnTo>
                  <a:close/>
                </a:path>
              </a:pathLst>
            </a:custGeom>
            <a:solidFill>
              <a:srgbClr val="FFFFFF"/>
            </a:solidFill>
          </p:spPr>
          <p:txBody>
            <a:bodyPr wrap="square" lIns="0" tIns="0" rIns="0" bIns="0" rtlCol="0"/>
            <a:lstStyle/>
            <a:p>
              <a:endParaRPr sz="2400"/>
            </a:p>
          </p:txBody>
        </p:sp>
        <p:sp>
          <p:nvSpPr>
            <p:cNvPr id="5" name="object 5"/>
            <p:cNvSpPr/>
            <p:nvPr/>
          </p:nvSpPr>
          <p:spPr>
            <a:xfrm>
              <a:off x="1253453" y="928359"/>
              <a:ext cx="6791325" cy="883919"/>
            </a:xfrm>
            <a:custGeom>
              <a:avLst/>
              <a:gdLst/>
              <a:ahLst/>
              <a:cxnLst/>
              <a:rect l="l" t="t" r="r" b="b"/>
              <a:pathLst>
                <a:path w="6791325" h="883919">
                  <a:moveTo>
                    <a:pt x="0" y="147187"/>
                  </a:moveTo>
                  <a:lnTo>
                    <a:pt x="7509" y="100676"/>
                  </a:lnTo>
                  <a:lnTo>
                    <a:pt x="28416" y="60273"/>
                  </a:lnTo>
                  <a:lnTo>
                    <a:pt x="60292" y="28407"/>
                  </a:lnTo>
                  <a:lnTo>
                    <a:pt x="100708" y="7506"/>
                  </a:lnTo>
                  <a:lnTo>
                    <a:pt x="147233" y="0"/>
                  </a:lnTo>
                  <a:lnTo>
                    <a:pt x="6643914" y="0"/>
                  </a:lnTo>
                  <a:lnTo>
                    <a:pt x="6690496" y="7506"/>
                  </a:lnTo>
                  <a:lnTo>
                    <a:pt x="6730937" y="28407"/>
                  </a:lnTo>
                  <a:lnTo>
                    <a:pt x="6762817" y="60273"/>
                  </a:lnTo>
                  <a:lnTo>
                    <a:pt x="6783719" y="100676"/>
                  </a:lnTo>
                  <a:lnTo>
                    <a:pt x="6791224" y="147187"/>
                  </a:lnTo>
                  <a:lnTo>
                    <a:pt x="6791224" y="736213"/>
                  </a:lnTo>
                  <a:lnTo>
                    <a:pt x="6783719" y="782799"/>
                  </a:lnTo>
                  <a:lnTo>
                    <a:pt x="6762817" y="823247"/>
                  </a:lnTo>
                  <a:lnTo>
                    <a:pt x="6730937" y="855137"/>
                  </a:lnTo>
                  <a:lnTo>
                    <a:pt x="6690496" y="876046"/>
                  </a:lnTo>
                  <a:lnTo>
                    <a:pt x="6643914" y="883554"/>
                  </a:lnTo>
                  <a:lnTo>
                    <a:pt x="147233" y="883554"/>
                  </a:lnTo>
                  <a:lnTo>
                    <a:pt x="100708" y="876046"/>
                  </a:lnTo>
                  <a:lnTo>
                    <a:pt x="60292" y="855137"/>
                  </a:lnTo>
                  <a:lnTo>
                    <a:pt x="28416" y="823247"/>
                  </a:lnTo>
                  <a:lnTo>
                    <a:pt x="7509" y="782799"/>
                  </a:lnTo>
                  <a:lnTo>
                    <a:pt x="0" y="736213"/>
                  </a:lnTo>
                  <a:lnTo>
                    <a:pt x="0" y="147187"/>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194393"/>
            <a:ext cx="6552753" cy="699336"/>
          </a:xfrm>
          <a:prstGeom prst="rect">
            <a:avLst/>
          </a:prstGeom>
        </p:spPr>
        <p:txBody>
          <a:bodyPr vert="horz" wrap="square" lIns="0" tIns="22013" rIns="0" bIns="0" rtlCol="0" anchor="ctr">
            <a:spAutoFit/>
          </a:bodyPr>
          <a:lstStyle/>
          <a:p>
            <a:pPr marL="16933">
              <a:lnSpc>
                <a:spcPct val="100000"/>
              </a:lnSpc>
              <a:spcBef>
                <a:spcPts val="173"/>
              </a:spcBef>
            </a:pPr>
            <a:r>
              <a:rPr spc="20" dirty="0"/>
              <a:t>Deployments</a:t>
            </a:r>
            <a:r>
              <a:rPr spc="-20" dirty="0"/>
              <a:t> </a:t>
            </a:r>
            <a:r>
              <a:rPr spc="7" dirty="0"/>
              <a:t>in</a:t>
            </a:r>
            <a:r>
              <a:rPr spc="67" dirty="0"/>
              <a:t> </a:t>
            </a:r>
            <a:r>
              <a:rPr spc="20" dirty="0"/>
              <a:t>Kubernetes</a:t>
            </a:r>
          </a:p>
        </p:txBody>
      </p:sp>
      <p:sp>
        <p:nvSpPr>
          <p:cNvPr id="7" name="object 7"/>
          <p:cNvSpPr txBox="1"/>
          <p:nvPr/>
        </p:nvSpPr>
        <p:spPr>
          <a:xfrm>
            <a:off x="2320207" y="1522218"/>
            <a:ext cx="7549727" cy="555707"/>
          </a:xfrm>
          <a:prstGeom prst="rect">
            <a:avLst/>
          </a:prstGeom>
        </p:spPr>
        <p:txBody>
          <a:bodyPr vert="horz" wrap="square" lIns="0" tIns="16933" rIns="0" bIns="0" rtlCol="0">
            <a:spAutoFit/>
          </a:bodyPr>
          <a:lstStyle/>
          <a:p>
            <a:pPr algn="ctr">
              <a:lnSpc>
                <a:spcPts val="2133"/>
              </a:lnSpc>
              <a:spcBef>
                <a:spcPts val="133"/>
              </a:spcBef>
            </a:pPr>
            <a:r>
              <a:rPr spc="-13" dirty="0">
                <a:latin typeface="Calibri"/>
                <a:cs typeface="Calibri"/>
              </a:rPr>
              <a:t>Deployment</a:t>
            </a:r>
            <a:r>
              <a:rPr spc="80" dirty="0">
                <a:latin typeface="Calibri"/>
                <a:cs typeface="Calibri"/>
              </a:rPr>
              <a:t> </a:t>
            </a:r>
            <a:r>
              <a:rPr spc="-13" dirty="0">
                <a:latin typeface="Calibri"/>
                <a:cs typeface="Calibri"/>
              </a:rPr>
              <a:t>in</a:t>
            </a:r>
            <a:r>
              <a:rPr spc="47" dirty="0">
                <a:latin typeface="Calibri"/>
                <a:cs typeface="Calibri"/>
              </a:rPr>
              <a:t> </a:t>
            </a:r>
            <a:r>
              <a:rPr spc="-27" dirty="0">
                <a:latin typeface="Calibri"/>
                <a:cs typeface="Calibri"/>
              </a:rPr>
              <a:t>Kubernetes</a:t>
            </a:r>
            <a:r>
              <a:rPr spc="87" dirty="0">
                <a:latin typeface="Calibri"/>
                <a:cs typeface="Calibri"/>
              </a:rPr>
              <a:t> </a:t>
            </a:r>
            <a:r>
              <a:rPr spc="-13" dirty="0">
                <a:latin typeface="Calibri"/>
                <a:cs typeface="Calibri"/>
              </a:rPr>
              <a:t>is</a:t>
            </a:r>
            <a:r>
              <a:rPr spc="-20" dirty="0">
                <a:latin typeface="Calibri"/>
                <a:cs typeface="Calibri"/>
              </a:rPr>
              <a:t> </a:t>
            </a:r>
            <a:r>
              <a:rPr dirty="0">
                <a:latin typeface="Calibri"/>
                <a:cs typeface="Calibri"/>
              </a:rPr>
              <a:t>a</a:t>
            </a:r>
            <a:r>
              <a:rPr spc="27" dirty="0">
                <a:latin typeface="Calibri"/>
                <a:cs typeface="Calibri"/>
              </a:rPr>
              <a:t> </a:t>
            </a:r>
            <a:r>
              <a:rPr dirty="0">
                <a:latin typeface="Calibri"/>
                <a:cs typeface="Calibri"/>
              </a:rPr>
              <a:t>controller</a:t>
            </a:r>
            <a:r>
              <a:rPr spc="-33" dirty="0">
                <a:latin typeface="Calibri"/>
                <a:cs typeface="Calibri"/>
              </a:rPr>
              <a:t> </a:t>
            </a:r>
            <a:r>
              <a:rPr spc="-7" dirty="0">
                <a:latin typeface="Calibri"/>
                <a:cs typeface="Calibri"/>
              </a:rPr>
              <a:t>which</a:t>
            </a:r>
            <a:r>
              <a:rPr spc="-53" dirty="0">
                <a:latin typeface="Calibri"/>
                <a:cs typeface="Calibri"/>
              </a:rPr>
              <a:t> </a:t>
            </a:r>
            <a:r>
              <a:rPr spc="-27" dirty="0">
                <a:latin typeface="Calibri"/>
                <a:cs typeface="Calibri"/>
              </a:rPr>
              <a:t>helps</a:t>
            </a:r>
            <a:r>
              <a:rPr spc="80" dirty="0">
                <a:latin typeface="Calibri"/>
                <a:cs typeface="Calibri"/>
              </a:rPr>
              <a:t> </a:t>
            </a:r>
            <a:r>
              <a:rPr spc="-7" dirty="0">
                <a:latin typeface="Calibri"/>
                <a:cs typeface="Calibri"/>
              </a:rPr>
              <a:t>your</a:t>
            </a:r>
            <a:r>
              <a:rPr spc="60" dirty="0">
                <a:latin typeface="Calibri"/>
                <a:cs typeface="Calibri"/>
              </a:rPr>
              <a:t> </a:t>
            </a:r>
            <a:r>
              <a:rPr spc="-7" dirty="0">
                <a:latin typeface="Calibri"/>
                <a:cs typeface="Calibri"/>
              </a:rPr>
              <a:t>applications</a:t>
            </a:r>
            <a:r>
              <a:rPr spc="-13" dirty="0">
                <a:latin typeface="Calibri"/>
                <a:cs typeface="Calibri"/>
              </a:rPr>
              <a:t> </a:t>
            </a:r>
            <a:r>
              <a:rPr spc="7" dirty="0">
                <a:latin typeface="Calibri"/>
                <a:cs typeface="Calibri"/>
              </a:rPr>
              <a:t>reach</a:t>
            </a:r>
            <a:r>
              <a:rPr spc="-60" dirty="0">
                <a:latin typeface="Calibri"/>
                <a:cs typeface="Calibri"/>
              </a:rPr>
              <a:t> </a:t>
            </a:r>
            <a:r>
              <a:rPr spc="-20" dirty="0">
                <a:latin typeface="Calibri"/>
                <a:cs typeface="Calibri"/>
              </a:rPr>
              <a:t>the</a:t>
            </a:r>
            <a:endParaRPr>
              <a:latin typeface="Calibri"/>
              <a:cs typeface="Calibri"/>
            </a:endParaRPr>
          </a:p>
          <a:p>
            <a:pPr marR="5080" algn="ctr">
              <a:lnSpc>
                <a:spcPts val="2133"/>
              </a:lnSpc>
            </a:pPr>
            <a:r>
              <a:rPr spc="-13" dirty="0">
                <a:latin typeface="Calibri"/>
                <a:cs typeface="Calibri"/>
              </a:rPr>
              <a:t>desired</a:t>
            </a:r>
            <a:r>
              <a:rPr spc="47" dirty="0">
                <a:latin typeface="Calibri"/>
                <a:cs typeface="Calibri"/>
              </a:rPr>
              <a:t> </a:t>
            </a:r>
            <a:r>
              <a:rPr dirty="0">
                <a:latin typeface="Calibri"/>
                <a:cs typeface="Calibri"/>
              </a:rPr>
              <a:t>state;</a:t>
            </a:r>
            <a:r>
              <a:rPr spc="-8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desired</a:t>
            </a:r>
            <a:r>
              <a:rPr spc="152" dirty="0">
                <a:latin typeface="Calibri"/>
                <a:cs typeface="Calibri"/>
              </a:rPr>
              <a:t> </a:t>
            </a:r>
            <a:r>
              <a:rPr dirty="0">
                <a:latin typeface="Calibri"/>
                <a:cs typeface="Calibri"/>
              </a:rPr>
              <a:t>state</a:t>
            </a:r>
            <a:r>
              <a:rPr spc="-107" dirty="0">
                <a:latin typeface="Calibri"/>
                <a:cs typeface="Calibri"/>
              </a:rPr>
              <a:t> </a:t>
            </a:r>
            <a:r>
              <a:rPr spc="-13" dirty="0">
                <a:latin typeface="Calibri"/>
                <a:cs typeface="Calibri"/>
              </a:rPr>
              <a:t>is defined</a:t>
            </a:r>
            <a:r>
              <a:rPr spc="53" dirty="0">
                <a:latin typeface="Calibri"/>
                <a:cs typeface="Calibri"/>
              </a:rPr>
              <a:t> </a:t>
            </a:r>
            <a:r>
              <a:rPr spc="-27" dirty="0">
                <a:latin typeface="Calibri"/>
                <a:cs typeface="Calibri"/>
              </a:rPr>
              <a:t>inside</a:t>
            </a:r>
            <a:r>
              <a:rPr spc="100" dirty="0">
                <a:latin typeface="Calibri"/>
                <a:cs typeface="Calibri"/>
              </a:rPr>
              <a:t> </a:t>
            </a:r>
            <a:r>
              <a:rPr spc="-20" dirty="0">
                <a:latin typeface="Calibri"/>
                <a:cs typeface="Calibri"/>
              </a:rPr>
              <a:t>the</a:t>
            </a:r>
            <a:r>
              <a:rPr spc="100" dirty="0">
                <a:latin typeface="Calibri"/>
                <a:cs typeface="Calibri"/>
              </a:rPr>
              <a:t> </a:t>
            </a:r>
            <a:r>
              <a:rPr spc="-20" dirty="0">
                <a:latin typeface="Calibri"/>
                <a:cs typeface="Calibri"/>
              </a:rPr>
              <a:t>deployment</a:t>
            </a:r>
            <a:r>
              <a:rPr spc="87" dirty="0">
                <a:latin typeface="Calibri"/>
                <a:cs typeface="Calibri"/>
              </a:rPr>
              <a:t> </a:t>
            </a:r>
            <a:r>
              <a:rPr dirty="0">
                <a:latin typeface="Calibri"/>
                <a:cs typeface="Calibri"/>
              </a:rPr>
              <a:t>file.</a:t>
            </a:r>
            <a:endParaRPr>
              <a:latin typeface="Calibri"/>
              <a:cs typeface="Calibri"/>
            </a:endParaRPr>
          </a:p>
        </p:txBody>
      </p:sp>
      <p:grpSp>
        <p:nvGrpSpPr>
          <p:cNvPr id="8" name="object 8"/>
          <p:cNvGrpSpPr/>
          <p:nvPr/>
        </p:nvGrpSpPr>
        <p:grpSpPr>
          <a:xfrm>
            <a:off x="3238500" y="3403601"/>
            <a:ext cx="5562600" cy="2781300"/>
            <a:chOff x="2428875" y="2552700"/>
            <a:chExt cx="4171950" cy="2085975"/>
          </a:xfrm>
        </p:grpSpPr>
        <p:pic>
          <p:nvPicPr>
            <p:cNvPr id="9" name="object 9"/>
            <p:cNvPicPr/>
            <p:nvPr/>
          </p:nvPicPr>
          <p:blipFill>
            <a:blip r:embed="rId3" cstate="print"/>
            <a:stretch>
              <a:fillRect/>
            </a:stretch>
          </p:blipFill>
          <p:spPr>
            <a:xfrm>
              <a:off x="2428875" y="2552700"/>
              <a:ext cx="4171950" cy="2085975"/>
            </a:xfrm>
            <a:prstGeom prst="rect">
              <a:avLst/>
            </a:prstGeom>
          </p:spPr>
        </p:pic>
        <p:sp>
          <p:nvSpPr>
            <p:cNvPr id="10" name="object 10"/>
            <p:cNvSpPr/>
            <p:nvPr/>
          </p:nvSpPr>
          <p:spPr>
            <a:xfrm>
              <a:off x="2451603" y="2571750"/>
              <a:ext cx="4069079" cy="1993264"/>
            </a:xfrm>
            <a:custGeom>
              <a:avLst/>
              <a:gdLst/>
              <a:ahLst/>
              <a:cxnLst/>
              <a:rect l="l" t="t" r="r" b="b"/>
              <a:pathLst>
                <a:path w="4069079" h="1993264">
                  <a:moveTo>
                    <a:pt x="3736354" y="0"/>
                  </a:moveTo>
                  <a:lnTo>
                    <a:pt x="332231" y="0"/>
                  </a:lnTo>
                  <a:lnTo>
                    <a:pt x="283131" y="3601"/>
                  </a:lnTo>
                  <a:lnTo>
                    <a:pt x="236270" y="14064"/>
                  </a:lnTo>
                  <a:lnTo>
                    <a:pt x="192160" y="30874"/>
                  </a:lnTo>
                  <a:lnTo>
                    <a:pt x="151317" y="53518"/>
                  </a:lnTo>
                  <a:lnTo>
                    <a:pt x="114253" y="81482"/>
                  </a:lnTo>
                  <a:lnTo>
                    <a:pt x="81482" y="114253"/>
                  </a:lnTo>
                  <a:lnTo>
                    <a:pt x="53518" y="151317"/>
                  </a:lnTo>
                  <a:lnTo>
                    <a:pt x="30874" y="192160"/>
                  </a:lnTo>
                  <a:lnTo>
                    <a:pt x="14064" y="236270"/>
                  </a:lnTo>
                  <a:lnTo>
                    <a:pt x="3601" y="283131"/>
                  </a:lnTo>
                  <a:lnTo>
                    <a:pt x="0" y="332231"/>
                  </a:lnTo>
                  <a:lnTo>
                    <a:pt x="0" y="1660980"/>
                  </a:lnTo>
                  <a:lnTo>
                    <a:pt x="3601" y="1710072"/>
                  </a:lnTo>
                  <a:lnTo>
                    <a:pt x="14064" y="1756927"/>
                  </a:lnTo>
                  <a:lnTo>
                    <a:pt x="30874" y="1801032"/>
                  </a:lnTo>
                  <a:lnTo>
                    <a:pt x="53518" y="1841873"/>
                  </a:lnTo>
                  <a:lnTo>
                    <a:pt x="81482" y="1878935"/>
                  </a:lnTo>
                  <a:lnTo>
                    <a:pt x="114253" y="1911705"/>
                  </a:lnTo>
                  <a:lnTo>
                    <a:pt x="151317" y="1939670"/>
                  </a:lnTo>
                  <a:lnTo>
                    <a:pt x="192160" y="1962314"/>
                  </a:lnTo>
                  <a:lnTo>
                    <a:pt x="236270" y="1979125"/>
                  </a:lnTo>
                  <a:lnTo>
                    <a:pt x="283131" y="1989588"/>
                  </a:lnTo>
                  <a:lnTo>
                    <a:pt x="332231" y="1993190"/>
                  </a:lnTo>
                  <a:lnTo>
                    <a:pt x="3736354" y="1993190"/>
                  </a:lnTo>
                  <a:lnTo>
                    <a:pt x="3785456" y="1989588"/>
                  </a:lnTo>
                  <a:lnTo>
                    <a:pt x="3832319" y="1979125"/>
                  </a:lnTo>
                  <a:lnTo>
                    <a:pt x="3876429" y="1962314"/>
                  </a:lnTo>
                  <a:lnTo>
                    <a:pt x="3917272" y="1939670"/>
                  </a:lnTo>
                  <a:lnTo>
                    <a:pt x="3954336" y="1911705"/>
                  </a:lnTo>
                  <a:lnTo>
                    <a:pt x="3987106" y="1878935"/>
                  </a:lnTo>
                  <a:lnTo>
                    <a:pt x="4015069" y="1841873"/>
                  </a:lnTo>
                  <a:lnTo>
                    <a:pt x="4037713" y="1801032"/>
                  </a:lnTo>
                  <a:lnTo>
                    <a:pt x="4054522" y="1756927"/>
                  </a:lnTo>
                  <a:lnTo>
                    <a:pt x="4064984" y="1710072"/>
                  </a:lnTo>
                  <a:lnTo>
                    <a:pt x="4068586" y="1660980"/>
                  </a:lnTo>
                  <a:lnTo>
                    <a:pt x="4068586" y="332231"/>
                  </a:lnTo>
                  <a:lnTo>
                    <a:pt x="4064984" y="283131"/>
                  </a:lnTo>
                  <a:lnTo>
                    <a:pt x="4054522" y="236270"/>
                  </a:lnTo>
                  <a:lnTo>
                    <a:pt x="4037713" y="192160"/>
                  </a:lnTo>
                  <a:lnTo>
                    <a:pt x="4015069" y="151317"/>
                  </a:lnTo>
                  <a:lnTo>
                    <a:pt x="3987106" y="114253"/>
                  </a:lnTo>
                  <a:lnTo>
                    <a:pt x="3954336" y="81482"/>
                  </a:lnTo>
                  <a:lnTo>
                    <a:pt x="3917272" y="53518"/>
                  </a:lnTo>
                  <a:lnTo>
                    <a:pt x="3876429" y="30874"/>
                  </a:lnTo>
                  <a:lnTo>
                    <a:pt x="3832319" y="14064"/>
                  </a:lnTo>
                  <a:lnTo>
                    <a:pt x="3785456" y="3601"/>
                  </a:lnTo>
                  <a:lnTo>
                    <a:pt x="3736354" y="0"/>
                  </a:lnTo>
                  <a:close/>
                </a:path>
              </a:pathLst>
            </a:custGeom>
            <a:solidFill>
              <a:srgbClr val="FFFFFF"/>
            </a:solidFill>
          </p:spPr>
          <p:txBody>
            <a:bodyPr wrap="square" lIns="0" tIns="0" rIns="0" bIns="0" rtlCol="0"/>
            <a:lstStyle/>
            <a:p>
              <a:endParaRPr sz="2400"/>
            </a:p>
          </p:txBody>
        </p:sp>
        <p:sp>
          <p:nvSpPr>
            <p:cNvPr id="11" name="object 11"/>
            <p:cNvSpPr/>
            <p:nvPr/>
          </p:nvSpPr>
          <p:spPr>
            <a:xfrm>
              <a:off x="2451603" y="2571750"/>
              <a:ext cx="4069079" cy="1993264"/>
            </a:xfrm>
            <a:custGeom>
              <a:avLst/>
              <a:gdLst/>
              <a:ahLst/>
              <a:cxnLst/>
              <a:rect l="l" t="t" r="r" b="b"/>
              <a:pathLst>
                <a:path w="4069079" h="1993264">
                  <a:moveTo>
                    <a:pt x="0" y="332231"/>
                  </a:moveTo>
                  <a:lnTo>
                    <a:pt x="3601" y="283131"/>
                  </a:lnTo>
                  <a:lnTo>
                    <a:pt x="14064" y="236270"/>
                  </a:lnTo>
                  <a:lnTo>
                    <a:pt x="30874" y="192160"/>
                  </a:lnTo>
                  <a:lnTo>
                    <a:pt x="53518" y="151317"/>
                  </a:lnTo>
                  <a:lnTo>
                    <a:pt x="81482" y="114253"/>
                  </a:lnTo>
                  <a:lnTo>
                    <a:pt x="114253" y="81482"/>
                  </a:lnTo>
                  <a:lnTo>
                    <a:pt x="151317" y="53518"/>
                  </a:lnTo>
                  <a:lnTo>
                    <a:pt x="192160" y="30874"/>
                  </a:lnTo>
                  <a:lnTo>
                    <a:pt x="236270" y="14064"/>
                  </a:lnTo>
                  <a:lnTo>
                    <a:pt x="283131" y="3601"/>
                  </a:lnTo>
                  <a:lnTo>
                    <a:pt x="332231" y="0"/>
                  </a:lnTo>
                  <a:lnTo>
                    <a:pt x="3736354" y="0"/>
                  </a:lnTo>
                  <a:lnTo>
                    <a:pt x="3785456" y="3601"/>
                  </a:lnTo>
                  <a:lnTo>
                    <a:pt x="3832319" y="14064"/>
                  </a:lnTo>
                  <a:lnTo>
                    <a:pt x="3876429" y="30874"/>
                  </a:lnTo>
                  <a:lnTo>
                    <a:pt x="3917272" y="53518"/>
                  </a:lnTo>
                  <a:lnTo>
                    <a:pt x="3954336" y="81482"/>
                  </a:lnTo>
                  <a:lnTo>
                    <a:pt x="3987106" y="114253"/>
                  </a:lnTo>
                  <a:lnTo>
                    <a:pt x="4015069" y="151317"/>
                  </a:lnTo>
                  <a:lnTo>
                    <a:pt x="4037713" y="192160"/>
                  </a:lnTo>
                  <a:lnTo>
                    <a:pt x="4054522" y="236270"/>
                  </a:lnTo>
                  <a:lnTo>
                    <a:pt x="4064984" y="283131"/>
                  </a:lnTo>
                  <a:lnTo>
                    <a:pt x="4068586" y="332231"/>
                  </a:lnTo>
                  <a:lnTo>
                    <a:pt x="4068586" y="1660980"/>
                  </a:lnTo>
                  <a:lnTo>
                    <a:pt x="4064984" y="1710072"/>
                  </a:lnTo>
                  <a:lnTo>
                    <a:pt x="4054522" y="1756927"/>
                  </a:lnTo>
                  <a:lnTo>
                    <a:pt x="4037713" y="1801032"/>
                  </a:lnTo>
                  <a:lnTo>
                    <a:pt x="4015069" y="1841873"/>
                  </a:lnTo>
                  <a:lnTo>
                    <a:pt x="3987106" y="1878935"/>
                  </a:lnTo>
                  <a:lnTo>
                    <a:pt x="3954336" y="1911705"/>
                  </a:lnTo>
                  <a:lnTo>
                    <a:pt x="3917272" y="1939670"/>
                  </a:lnTo>
                  <a:lnTo>
                    <a:pt x="3876429" y="1962314"/>
                  </a:lnTo>
                  <a:lnTo>
                    <a:pt x="3832319" y="1979125"/>
                  </a:lnTo>
                  <a:lnTo>
                    <a:pt x="3785456" y="1989588"/>
                  </a:lnTo>
                  <a:lnTo>
                    <a:pt x="3736354" y="1993190"/>
                  </a:lnTo>
                  <a:lnTo>
                    <a:pt x="332231" y="1993190"/>
                  </a:lnTo>
                  <a:lnTo>
                    <a:pt x="283131" y="1989588"/>
                  </a:lnTo>
                  <a:lnTo>
                    <a:pt x="236270" y="1979125"/>
                  </a:lnTo>
                  <a:lnTo>
                    <a:pt x="192160" y="1962314"/>
                  </a:lnTo>
                  <a:lnTo>
                    <a:pt x="151317" y="1939670"/>
                  </a:lnTo>
                  <a:lnTo>
                    <a:pt x="114253" y="1911705"/>
                  </a:lnTo>
                  <a:lnTo>
                    <a:pt x="81482" y="1878935"/>
                  </a:lnTo>
                  <a:lnTo>
                    <a:pt x="53518" y="1841873"/>
                  </a:lnTo>
                  <a:lnTo>
                    <a:pt x="30874" y="1801032"/>
                  </a:lnTo>
                  <a:lnTo>
                    <a:pt x="14064" y="1756927"/>
                  </a:lnTo>
                  <a:lnTo>
                    <a:pt x="3601" y="1710072"/>
                  </a:lnTo>
                  <a:lnTo>
                    <a:pt x="0" y="1660980"/>
                  </a:lnTo>
                  <a:lnTo>
                    <a:pt x="0" y="332231"/>
                  </a:lnTo>
                  <a:close/>
                </a:path>
              </a:pathLst>
            </a:custGeom>
            <a:ln w="12700">
              <a:solidFill>
                <a:srgbClr val="AF5C04"/>
              </a:solidFill>
              <a:prstDash val="lgDash"/>
            </a:ln>
          </p:spPr>
          <p:txBody>
            <a:bodyPr wrap="square" lIns="0" tIns="0" rIns="0" bIns="0" rtlCol="0"/>
            <a:lstStyle/>
            <a:p>
              <a:endParaRPr sz="2400"/>
            </a:p>
          </p:txBody>
        </p:sp>
        <p:sp>
          <p:nvSpPr>
            <p:cNvPr id="12" name="object 12"/>
            <p:cNvSpPr/>
            <p:nvPr/>
          </p:nvSpPr>
          <p:spPr>
            <a:xfrm>
              <a:off x="2794503" y="3070098"/>
              <a:ext cx="729615" cy="996950"/>
            </a:xfrm>
            <a:custGeom>
              <a:avLst/>
              <a:gdLst/>
              <a:ahLst/>
              <a:cxnLst/>
              <a:rect l="l" t="t" r="r" b="b"/>
              <a:pathLst>
                <a:path w="729614" h="996950">
                  <a:moveTo>
                    <a:pt x="364748" y="0"/>
                  </a:moveTo>
                  <a:lnTo>
                    <a:pt x="299191" y="2673"/>
                  </a:lnTo>
                  <a:lnTo>
                    <a:pt x="237486" y="10382"/>
                  </a:lnTo>
                  <a:lnTo>
                    <a:pt x="180664" y="22657"/>
                  </a:lnTo>
                  <a:lnTo>
                    <a:pt x="129756" y="39031"/>
                  </a:lnTo>
                  <a:lnTo>
                    <a:pt x="85793" y="59035"/>
                  </a:lnTo>
                  <a:lnTo>
                    <a:pt x="49804" y="82200"/>
                  </a:lnTo>
                  <a:lnTo>
                    <a:pt x="5877" y="136143"/>
                  </a:lnTo>
                  <a:lnTo>
                    <a:pt x="0" y="165984"/>
                  </a:lnTo>
                  <a:lnTo>
                    <a:pt x="0" y="830436"/>
                  </a:lnTo>
                  <a:lnTo>
                    <a:pt x="22822" y="888396"/>
                  </a:lnTo>
                  <a:lnTo>
                    <a:pt x="85793" y="937456"/>
                  </a:lnTo>
                  <a:lnTo>
                    <a:pt x="129756" y="957475"/>
                  </a:lnTo>
                  <a:lnTo>
                    <a:pt x="180664" y="973862"/>
                  </a:lnTo>
                  <a:lnTo>
                    <a:pt x="237486" y="986148"/>
                  </a:lnTo>
                  <a:lnTo>
                    <a:pt x="299191" y="993864"/>
                  </a:lnTo>
                  <a:lnTo>
                    <a:pt x="364748" y="996540"/>
                  </a:lnTo>
                  <a:lnTo>
                    <a:pt x="430343" y="993864"/>
                  </a:lnTo>
                  <a:lnTo>
                    <a:pt x="492069" y="986148"/>
                  </a:lnTo>
                  <a:lnTo>
                    <a:pt x="548898" y="973862"/>
                  </a:lnTo>
                  <a:lnTo>
                    <a:pt x="599802" y="957475"/>
                  </a:lnTo>
                  <a:lnTo>
                    <a:pt x="643754" y="937456"/>
                  </a:lnTo>
                  <a:lnTo>
                    <a:pt x="679728" y="914273"/>
                  </a:lnTo>
                  <a:lnTo>
                    <a:pt x="723629" y="860294"/>
                  </a:lnTo>
                  <a:lnTo>
                    <a:pt x="729502" y="830436"/>
                  </a:lnTo>
                  <a:lnTo>
                    <a:pt x="729502" y="165984"/>
                  </a:lnTo>
                  <a:lnTo>
                    <a:pt x="706695" y="108059"/>
                  </a:lnTo>
                  <a:lnTo>
                    <a:pt x="643754" y="59035"/>
                  </a:lnTo>
                  <a:lnTo>
                    <a:pt x="599802" y="39031"/>
                  </a:lnTo>
                  <a:lnTo>
                    <a:pt x="548898" y="22657"/>
                  </a:lnTo>
                  <a:lnTo>
                    <a:pt x="492069" y="10382"/>
                  </a:lnTo>
                  <a:lnTo>
                    <a:pt x="430343" y="2673"/>
                  </a:lnTo>
                  <a:lnTo>
                    <a:pt x="364748" y="0"/>
                  </a:lnTo>
                  <a:close/>
                </a:path>
              </a:pathLst>
            </a:custGeom>
            <a:solidFill>
              <a:srgbClr val="1B577B"/>
            </a:solidFill>
          </p:spPr>
          <p:txBody>
            <a:bodyPr wrap="square" lIns="0" tIns="0" rIns="0" bIns="0" rtlCol="0"/>
            <a:lstStyle/>
            <a:p>
              <a:endParaRPr sz="2400"/>
            </a:p>
          </p:txBody>
        </p:sp>
        <p:sp>
          <p:nvSpPr>
            <p:cNvPr id="13" name="object 13"/>
            <p:cNvSpPr/>
            <p:nvPr/>
          </p:nvSpPr>
          <p:spPr>
            <a:xfrm>
              <a:off x="2794503" y="3070098"/>
              <a:ext cx="729615" cy="996950"/>
            </a:xfrm>
            <a:custGeom>
              <a:avLst/>
              <a:gdLst/>
              <a:ahLst/>
              <a:cxnLst/>
              <a:rect l="l" t="t" r="r" b="b"/>
              <a:pathLst>
                <a:path w="729614" h="996950">
                  <a:moveTo>
                    <a:pt x="729502" y="165984"/>
                  </a:moveTo>
                  <a:lnTo>
                    <a:pt x="706695" y="223979"/>
                  </a:lnTo>
                  <a:lnTo>
                    <a:pt x="643754" y="273043"/>
                  </a:lnTo>
                  <a:lnTo>
                    <a:pt x="599802" y="293058"/>
                  </a:lnTo>
                  <a:lnTo>
                    <a:pt x="548898" y="309438"/>
                  </a:lnTo>
                  <a:lnTo>
                    <a:pt x="492069" y="321717"/>
                  </a:lnTo>
                  <a:lnTo>
                    <a:pt x="430343" y="329427"/>
                  </a:lnTo>
                  <a:lnTo>
                    <a:pt x="364748" y="332100"/>
                  </a:lnTo>
                  <a:lnTo>
                    <a:pt x="299191" y="329427"/>
                  </a:lnTo>
                  <a:lnTo>
                    <a:pt x="237486" y="321717"/>
                  </a:lnTo>
                  <a:lnTo>
                    <a:pt x="180664" y="309438"/>
                  </a:lnTo>
                  <a:lnTo>
                    <a:pt x="129756" y="293058"/>
                  </a:lnTo>
                  <a:lnTo>
                    <a:pt x="85793" y="273043"/>
                  </a:lnTo>
                  <a:lnTo>
                    <a:pt x="49804" y="249861"/>
                  </a:lnTo>
                  <a:lnTo>
                    <a:pt x="5877" y="195864"/>
                  </a:lnTo>
                  <a:lnTo>
                    <a:pt x="0" y="165984"/>
                  </a:lnTo>
                </a:path>
                <a:path w="729614" h="996950">
                  <a:moveTo>
                    <a:pt x="0" y="165984"/>
                  </a:moveTo>
                  <a:lnTo>
                    <a:pt x="22822" y="108059"/>
                  </a:lnTo>
                  <a:lnTo>
                    <a:pt x="85793" y="59035"/>
                  </a:lnTo>
                  <a:lnTo>
                    <a:pt x="129756" y="39031"/>
                  </a:lnTo>
                  <a:lnTo>
                    <a:pt x="180664" y="22657"/>
                  </a:lnTo>
                  <a:lnTo>
                    <a:pt x="237486" y="10382"/>
                  </a:lnTo>
                  <a:lnTo>
                    <a:pt x="299191" y="2673"/>
                  </a:lnTo>
                  <a:lnTo>
                    <a:pt x="364748" y="0"/>
                  </a:lnTo>
                  <a:lnTo>
                    <a:pt x="430343" y="2673"/>
                  </a:lnTo>
                  <a:lnTo>
                    <a:pt x="492069" y="10382"/>
                  </a:lnTo>
                  <a:lnTo>
                    <a:pt x="548898" y="22657"/>
                  </a:lnTo>
                  <a:lnTo>
                    <a:pt x="599802" y="39031"/>
                  </a:lnTo>
                  <a:lnTo>
                    <a:pt x="643754" y="59035"/>
                  </a:lnTo>
                  <a:lnTo>
                    <a:pt x="679728" y="82200"/>
                  </a:lnTo>
                  <a:lnTo>
                    <a:pt x="723629" y="136143"/>
                  </a:lnTo>
                  <a:lnTo>
                    <a:pt x="729502" y="165984"/>
                  </a:lnTo>
                  <a:lnTo>
                    <a:pt x="729502" y="830436"/>
                  </a:lnTo>
                  <a:lnTo>
                    <a:pt x="706695" y="888396"/>
                  </a:lnTo>
                  <a:lnTo>
                    <a:pt x="643754" y="937456"/>
                  </a:lnTo>
                  <a:lnTo>
                    <a:pt x="599802" y="957475"/>
                  </a:lnTo>
                  <a:lnTo>
                    <a:pt x="548898" y="973862"/>
                  </a:lnTo>
                  <a:lnTo>
                    <a:pt x="492069" y="986148"/>
                  </a:lnTo>
                  <a:lnTo>
                    <a:pt x="430343" y="993864"/>
                  </a:lnTo>
                  <a:lnTo>
                    <a:pt x="364748" y="996540"/>
                  </a:lnTo>
                  <a:lnTo>
                    <a:pt x="299191" y="993864"/>
                  </a:lnTo>
                  <a:lnTo>
                    <a:pt x="237486" y="986148"/>
                  </a:lnTo>
                  <a:lnTo>
                    <a:pt x="180664" y="973862"/>
                  </a:lnTo>
                  <a:lnTo>
                    <a:pt x="129756" y="957475"/>
                  </a:lnTo>
                  <a:lnTo>
                    <a:pt x="85793" y="937456"/>
                  </a:lnTo>
                  <a:lnTo>
                    <a:pt x="49804" y="914273"/>
                  </a:lnTo>
                  <a:lnTo>
                    <a:pt x="5877" y="860294"/>
                  </a:lnTo>
                  <a:lnTo>
                    <a:pt x="0" y="830436"/>
                  </a:lnTo>
                  <a:lnTo>
                    <a:pt x="0" y="165984"/>
                  </a:lnTo>
                  <a:close/>
                </a:path>
              </a:pathLst>
            </a:custGeom>
            <a:ln w="12700">
              <a:solidFill>
                <a:srgbClr val="FFFFFF"/>
              </a:solidFill>
            </a:ln>
          </p:spPr>
          <p:txBody>
            <a:bodyPr wrap="square" lIns="0" tIns="0" rIns="0" bIns="0" rtlCol="0"/>
            <a:lstStyle/>
            <a:p>
              <a:endParaRPr sz="2400"/>
            </a:p>
          </p:txBody>
        </p:sp>
        <p:sp>
          <p:nvSpPr>
            <p:cNvPr id="14" name="object 14"/>
            <p:cNvSpPr/>
            <p:nvPr/>
          </p:nvSpPr>
          <p:spPr>
            <a:xfrm>
              <a:off x="4121139" y="3070098"/>
              <a:ext cx="729615" cy="996950"/>
            </a:xfrm>
            <a:custGeom>
              <a:avLst/>
              <a:gdLst/>
              <a:ahLst/>
              <a:cxnLst/>
              <a:rect l="l" t="t" r="r" b="b"/>
              <a:pathLst>
                <a:path w="729614" h="996950">
                  <a:moveTo>
                    <a:pt x="364754" y="0"/>
                  </a:moveTo>
                  <a:lnTo>
                    <a:pt x="299198" y="2673"/>
                  </a:lnTo>
                  <a:lnTo>
                    <a:pt x="237494" y="10382"/>
                  </a:lnTo>
                  <a:lnTo>
                    <a:pt x="180671" y="22657"/>
                  </a:lnTo>
                  <a:lnTo>
                    <a:pt x="129762" y="39031"/>
                  </a:lnTo>
                  <a:lnTo>
                    <a:pt x="85797" y="59035"/>
                  </a:lnTo>
                  <a:lnTo>
                    <a:pt x="49807" y="82200"/>
                  </a:lnTo>
                  <a:lnTo>
                    <a:pt x="5877" y="136143"/>
                  </a:lnTo>
                  <a:lnTo>
                    <a:pt x="0" y="165984"/>
                  </a:lnTo>
                  <a:lnTo>
                    <a:pt x="0" y="830436"/>
                  </a:lnTo>
                  <a:lnTo>
                    <a:pt x="22824" y="888396"/>
                  </a:lnTo>
                  <a:lnTo>
                    <a:pt x="85797" y="937456"/>
                  </a:lnTo>
                  <a:lnTo>
                    <a:pt x="129762" y="957475"/>
                  </a:lnTo>
                  <a:lnTo>
                    <a:pt x="180671" y="973862"/>
                  </a:lnTo>
                  <a:lnTo>
                    <a:pt x="237494" y="986148"/>
                  </a:lnTo>
                  <a:lnTo>
                    <a:pt x="299198" y="993864"/>
                  </a:lnTo>
                  <a:lnTo>
                    <a:pt x="364754" y="996540"/>
                  </a:lnTo>
                  <a:lnTo>
                    <a:pt x="430309" y="993864"/>
                  </a:lnTo>
                  <a:lnTo>
                    <a:pt x="492014" y="986148"/>
                  </a:lnTo>
                  <a:lnTo>
                    <a:pt x="548836" y="973862"/>
                  </a:lnTo>
                  <a:lnTo>
                    <a:pt x="599745" y="957475"/>
                  </a:lnTo>
                  <a:lnTo>
                    <a:pt x="643710" y="937456"/>
                  </a:lnTo>
                  <a:lnTo>
                    <a:pt x="679700" y="914273"/>
                  </a:lnTo>
                  <a:lnTo>
                    <a:pt x="723630" y="860294"/>
                  </a:lnTo>
                  <a:lnTo>
                    <a:pt x="729508" y="830436"/>
                  </a:lnTo>
                  <a:lnTo>
                    <a:pt x="729508" y="165984"/>
                  </a:lnTo>
                  <a:lnTo>
                    <a:pt x="706684" y="108059"/>
                  </a:lnTo>
                  <a:lnTo>
                    <a:pt x="643710" y="59035"/>
                  </a:lnTo>
                  <a:lnTo>
                    <a:pt x="599745" y="39031"/>
                  </a:lnTo>
                  <a:lnTo>
                    <a:pt x="548836" y="22657"/>
                  </a:lnTo>
                  <a:lnTo>
                    <a:pt x="492014" y="10382"/>
                  </a:lnTo>
                  <a:lnTo>
                    <a:pt x="430309" y="2673"/>
                  </a:lnTo>
                  <a:lnTo>
                    <a:pt x="364754" y="0"/>
                  </a:lnTo>
                  <a:close/>
                </a:path>
              </a:pathLst>
            </a:custGeom>
            <a:solidFill>
              <a:srgbClr val="1B577B"/>
            </a:solidFill>
          </p:spPr>
          <p:txBody>
            <a:bodyPr wrap="square" lIns="0" tIns="0" rIns="0" bIns="0" rtlCol="0"/>
            <a:lstStyle/>
            <a:p>
              <a:endParaRPr sz="2400"/>
            </a:p>
          </p:txBody>
        </p:sp>
        <p:sp>
          <p:nvSpPr>
            <p:cNvPr id="15" name="object 15"/>
            <p:cNvSpPr/>
            <p:nvPr/>
          </p:nvSpPr>
          <p:spPr>
            <a:xfrm>
              <a:off x="4121139" y="3070098"/>
              <a:ext cx="729615" cy="996950"/>
            </a:xfrm>
            <a:custGeom>
              <a:avLst/>
              <a:gdLst/>
              <a:ahLst/>
              <a:cxnLst/>
              <a:rect l="l" t="t" r="r" b="b"/>
              <a:pathLst>
                <a:path w="729614" h="996950">
                  <a:moveTo>
                    <a:pt x="729508" y="165984"/>
                  </a:moveTo>
                  <a:lnTo>
                    <a:pt x="706684" y="223979"/>
                  </a:lnTo>
                  <a:lnTo>
                    <a:pt x="643710" y="273043"/>
                  </a:lnTo>
                  <a:lnTo>
                    <a:pt x="599745" y="293058"/>
                  </a:lnTo>
                  <a:lnTo>
                    <a:pt x="548836" y="309438"/>
                  </a:lnTo>
                  <a:lnTo>
                    <a:pt x="492014" y="321717"/>
                  </a:lnTo>
                  <a:lnTo>
                    <a:pt x="430309" y="329427"/>
                  </a:lnTo>
                  <a:lnTo>
                    <a:pt x="364754" y="332100"/>
                  </a:lnTo>
                  <a:lnTo>
                    <a:pt x="299198" y="329427"/>
                  </a:lnTo>
                  <a:lnTo>
                    <a:pt x="237494" y="321717"/>
                  </a:lnTo>
                  <a:lnTo>
                    <a:pt x="180671" y="309438"/>
                  </a:lnTo>
                  <a:lnTo>
                    <a:pt x="129762" y="293058"/>
                  </a:lnTo>
                  <a:lnTo>
                    <a:pt x="85797" y="273043"/>
                  </a:lnTo>
                  <a:lnTo>
                    <a:pt x="49807" y="249861"/>
                  </a:lnTo>
                  <a:lnTo>
                    <a:pt x="5877" y="195864"/>
                  </a:lnTo>
                  <a:lnTo>
                    <a:pt x="0" y="165984"/>
                  </a:lnTo>
                </a:path>
                <a:path w="729614" h="996950">
                  <a:moveTo>
                    <a:pt x="0" y="165984"/>
                  </a:moveTo>
                  <a:lnTo>
                    <a:pt x="22824" y="108059"/>
                  </a:lnTo>
                  <a:lnTo>
                    <a:pt x="85797" y="59035"/>
                  </a:lnTo>
                  <a:lnTo>
                    <a:pt x="129762" y="39031"/>
                  </a:lnTo>
                  <a:lnTo>
                    <a:pt x="180671" y="22657"/>
                  </a:lnTo>
                  <a:lnTo>
                    <a:pt x="237494" y="10382"/>
                  </a:lnTo>
                  <a:lnTo>
                    <a:pt x="299198" y="2673"/>
                  </a:lnTo>
                  <a:lnTo>
                    <a:pt x="364754" y="0"/>
                  </a:lnTo>
                  <a:lnTo>
                    <a:pt x="430309" y="2673"/>
                  </a:lnTo>
                  <a:lnTo>
                    <a:pt x="492014" y="10382"/>
                  </a:lnTo>
                  <a:lnTo>
                    <a:pt x="548836" y="22657"/>
                  </a:lnTo>
                  <a:lnTo>
                    <a:pt x="599745" y="39031"/>
                  </a:lnTo>
                  <a:lnTo>
                    <a:pt x="643710" y="59035"/>
                  </a:lnTo>
                  <a:lnTo>
                    <a:pt x="679700" y="82200"/>
                  </a:lnTo>
                  <a:lnTo>
                    <a:pt x="723630" y="136143"/>
                  </a:lnTo>
                  <a:lnTo>
                    <a:pt x="729508" y="165984"/>
                  </a:lnTo>
                  <a:lnTo>
                    <a:pt x="729508" y="830436"/>
                  </a:lnTo>
                  <a:lnTo>
                    <a:pt x="706684" y="888396"/>
                  </a:lnTo>
                  <a:lnTo>
                    <a:pt x="643710" y="937456"/>
                  </a:lnTo>
                  <a:lnTo>
                    <a:pt x="599745" y="957475"/>
                  </a:lnTo>
                  <a:lnTo>
                    <a:pt x="548836" y="973862"/>
                  </a:lnTo>
                  <a:lnTo>
                    <a:pt x="492014" y="986148"/>
                  </a:lnTo>
                  <a:lnTo>
                    <a:pt x="430309" y="993864"/>
                  </a:lnTo>
                  <a:lnTo>
                    <a:pt x="364754" y="996540"/>
                  </a:lnTo>
                  <a:lnTo>
                    <a:pt x="299198" y="993864"/>
                  </a:lnTo>
                  <a:lnTo>
                    <a:pt x="237494" y="986148"/>
                  </a:lnTo>
                  <a:lnTo>
                    <a:pt x="180671" y="973862"/>
                  </a:lnTo>
                  <a:lnTo>
                    <a:pt x="129762" y="957475"/>
                  </a:lnTo>
                  <a:lnTo>
                    <a:pt x="85797" y="937456"/>
                  </a:lnTo>
                  <a:lnTo>
                    <a:pt x="49807" y="914273"/>
                  </a:lnTo>
                  <a:lnTo>
                    <a:pt x="5877" y="860294"/>
                  </a:lnTo>
                  <a:lnTo>
                    <a:pt x="0" y="830436"/>
                  </a:lnTo>
                  <a:lnTo>
                    <a:pt x="0" y="165984"/>
                  </a:lnTo>
                  <a:close/>
                </a:path>
              </a:pathLst>
            </a:custGeom>
            <a:ln w="12700">
              <a:solidFill>
                <a:srgbClr val="FFFFFF"/>
              </a:solidFill>
            </a:ln>
          </p:spPr>
          <p:txBody>
            <a:bodyPr wrap="square" lIns="0" tIns="0" rIns="0" bIns="0" rtlCol="0"/>
            <a:lstStyle/>
            <a:p>
              <a:endParaRPr sz="2400"/>
            </a:p>
          </p:txBody>
        </p:sp>
        <p:sp>
          <p:nvSpPr>
            <p:cNvPr id="16" name="object 16"/>
            <p:cNvSpPr/>
            <p:nvPr/>
          </p:nvSpPr>
          <p:spPr>
            <a:xfrm>
              <a:off x="5454151" y="3070098"/>
              <a:ext cx="729615" cy="996950"/>
            </a:xfrm>
            <a:custGeom>
              <a:avLst/>
              <a:gdLst/>
              <a:ahLst/>
              <a:cxnLst/>
              <a:rect l="l" t="t" r="r" b="b"/>
              <a:pathLst>
                <a:path w="729614" h="996950">
                  <a:moveTo>
                    <a:pt x="364723" y="0"/>
                  </a:moveTo>
                  <a:lnTo>
                    <a:pt x="299169" y="2673"/>
                  </a:lnTo>
                  <a:lnTo>
                    <a:pt x="237467" y="10382"/>
                  </a:lnTo>
                  <a:lnTo>
                    <a:pt x="180649" y="22657"/>
                  </a:lnTo>
                  <a:lnTo>
                    <a:pt x="129744" y="39031"/>
                  </a:lnTo>
                  <a:lnTo>
                    <a:pt x="85784" y="59035"/>
                  </a:lnTo>
                  <a:lnTo>
                    <a:pt x="49799" y="82200"/>
                  </a:lnTo>
                  <a:lnTo>
                    <a:pt x="5876" y="136143"/>
                  </a:lnTo>
                  <a:lnTo>
                    <a:pt x="0" y="165984"/>
                  </a:lnTo>
                  <a:lnTo>
                    <a:pt x="0" y="830436"/>
                  </a:lnTo>
                  <a:lnTo>
                    <a:pt x="22820" y="888396"/>
                  </a:lnTo>
                  <a:lnTo>
                    <a:pt x="85784" y="937456"/>
                  </a:lnTo>
                  <a:lnTo>
                    <a:pt x="129744" y="957475"/>
                  </a:lnTo>
                  <a:lnTo>
                    <a:pt x="180649" y="973862"/>
                  </a:lnTo>
                  <a:lnTo>
                    <a:pt x="237467" y="986148"/>
                  </a:lnTo>
                  <a:lnTo>
                    <a:pt x="299169" y="993864"/>
                  </a:lnTo>
                  <a:lnTo>
                    <a:pt x="364723" y="996540"/>
                  </a:lnTo>
                  <a:lnTo>
                    <a:pt x="430287" y="993864"/>
                  </a:lnTo>
                  <a:lnTo>
                    <a:pt x="491995" y="986148"/>
                  </a:lnTo>
                  <a:lnTo>
                    <a:pt x="548819" y="973862"/>
                  </a:lnTo>
                  <a:lnTo>
                    <a:pt x="599727" y="957475"/>
                  </a:lnTo>
                  <a:lnTo>
                    <a:pt x="643690" y="937456"/>
                  </a:lnTo>
                  <a:lnTo>
                    <a:pt x="679676" y="914273"/>
                  </a:lnTo>
                  <a:lnTo>
                    <a:pt x="723600" y="860294"/>
                  </a:lnTo>
                  <a:lnTo>
                    <a:pt x="729477" y="830436"/>
                  </a:lnTo>
                  <a:lnTo>
                    <a:pt x="729477" y="165984"/>
                  </a:lnTo>
                  <a:lnTo>
                    <a:pt x="706657" y="108059"/>
                  </a:lnTo>
                  <a:lnTo>
                    <a:pt x="643690" y="59035"/>
                  </a:lnTo>
                  <a:lnTo>
                    <a:pt x="599727" y="39031"/>
                  </a:lnTo>
                  <a:lnTo>
                    <a:pt x="548819" y="22657"/>
                  </a:lnTo>
                  <a:lnTo>
                    <a:pt x="491995" y="10382"/>
                  </a:lnTo>
                  <a:lnTo>
                    <a:pt x="430287" y="2673"/>
                  </a:lnTo>
                  <a:lnTo>
                    <a:pt x="364723" y="0"/>
                  </a:lnTo>
                  <a:close/>
                </a:path>
              </a:pathLst>
            </a:custGeom>
            <a:solidFill>
              <a:srgbClr val="1B577B"/>
            </a:solidFill>
          </p:spPr>
          <p:txBody>
            <a:bodyPr wrap="square" lIns="0" tIns="0" rIns="0" bIns="0" rtlCol="0"/>
            <a:lstStyle/>
            <a:p>
              <a:endParaRPr sz="2400"/>
            </a:p>
          </p:txBody>
        </p:sp>
        <p:sp>
          <p:nvSpPr>
            <p:cNvPr id="17" name="object 17"/>
            <p:cNvSpPr/>
            <p:nvPr/>
          </p:nvSpPr>
          <p:spPr>
            <a:xfrm>
              <a:off x="5454151" y="3070098"/>
              <a:ext cx="729615" cy="996950"/>
            </a:xfrm>
            <a:custGeom>
              <a:avLst/>
              <a:gdLst/>
              <a:ahLst/>
              <a:cxnLst/>
              <a:rect l="l" t="t" r="r" b="b"/>
              <a:pathLst>
                <a:path w="729614" h="996950">
                  <a:moveTo>
                    <a:pt x="729477" y="165984"/>
                  </a:moveTo>
                  <a:lnTo>
                    <a:pt x="706657" y="223979"/>
                  </a:lnTo>
                  <a:lnTo>
                    <a:pt x="643690" y="273043"/>
                  </a:lnTo>
                  <a:lnTo>
                    <a:pt x="599727" y="293058"/>
                  </a:lnTo>
                  <a:lnTo>
                    <a:pt x="548819" y="309438"/>
                  </a:lnTo>
                  <a:lnTo>
                    <a:pt x="491995" y="321717"/>
                  </a:lnTo>
                  <a:lnTo>
                    <a:pt x="430287" y="329427"/>
                  </a:lnTo>
                  <a:lnTo>
                    <a:pt x="364723" y="332100"/>
                  </a:lnTo>
                  <a:lnTo>
                    <a:pt x="299169" y="329427"/>
                  </a:lnTo>
                  <a:lnTo>
                    <a:pt x="237467" y="321717"/>
                  </a:lnTo>
                  <a:lnTo>
                    <a:pt x="180649" y="309438"/>
                  </a:lnTo>
                  <a:lnTo>
                    <a:pt x="129744" y="293058"/>
                  </a:lnTo>
                  <a:lnTo>
                    <a:pt x="85784" y="273043"/>
                  </a:lnTo>
                  <a:lnTo>
                    <a:pt x="49799" y="249861"/>
                  </a:lnTo>
                  <a:lnTo>
                    <a:pt x="5876" y="195864"/>
                  </a:lnTo>
                  <a:lnTo>
                    <a:pt x="0" y="165984"/>
                  </a:lnTo>
                </a:path>
                <a:path w="729614" h="996950">
                  <a:moveTo>
                    <a:pt x="0" y="165984"/>
                  </a:moveTo>
                  <a:lnTo>
                    <a:pt x="22820" y="108059"/>
                  </a:lnTo>
                  <a:lnTo>
                    <a:pt x="85784" y="59035"/>
                  </a:lnTo>
                  <a:lnTo>
                    <a:pt x="129744" y="39031"/>
                  </a:lnTo>
                  <a:lnTo>
                    <a:pt x="180649" y="22657"/>
                  </a:lnTo>
                  <a:lnTo>
                    <a:pt x="237467" y="10382"/>
                  </a:lnTo>
                  <a:lnTo>
                    <a:pt x="299169" y="2673"/>
                  </a:lnTo>
                  <a:lnTo>
                    <a:pt x="364723" y="0"/>
                  </a:lnTo>
                  <a:lnTo>
                    <a:pt x="430287" y="2673"/>
                  </a:lnTo>
                  <a:lnTo>
                    <a:pt x="491995" y="10382"/>
                  </a:lnTo>
                  <a:lnTo>
                    <a:pt x="548819" y="22657"/>
                  </a:lnTo>
                  <a:lnTo>
                    <a:pt x="599727" y="39031"/>
                  </a:lnTo>
                  <a:lnTo>
                    <a:pt x="643690" y="59035"/>
                  </a:lnTo>
                  <a:lnTo>
                    <a:pt x="679676" y="82200"/>
                  </a:lnTo>
                  <a:lnTo>
                    <a:pt x="723600" y="136143"/>
                  </a:lnTo>
                  <a:lnTo>
                    <a:pt x="729477" y="165984"/>
                  </a:lnTo>
                  <a:lnTo>
                    <a:pt x="729477" y="830436"/>
                  </a:lnTo>
                  <a:lnTo>
                    <a:pt x="706657" y="888396"/>
                  </a:lnTo>
                  <a:lnTo>
                    <a:pt x="643690" y="937456"/>
                  </a:lnTo>
                  <a:lnTo>
                    <a:pt x="599727" y="957475"/>
                  </a:lnTo>
                  <a:lnTo>
                    <a:pt x="548819" y="973862"/>
                  </a:lnTo>
                  <a:lnTo>
                    <a:pt x="491995" y="986148"/>
                  </a:lnTo>
                  <a:lnTo>
                    <a:pt x="430287" y="993864"/>
                  </a:lnTo>
                  <a:lnTo>
                    <a:pt x="364723" y="996540"/>
                  </a:lnTo>
                  <a:lnTo>
                    <a:pt x="299169" y="993864"/>
                  </a:lnTo>
                  <a:lnTo>
                    <a:pt x="237467" y="986148"/>
                  </a:lnTo>
                  <a:lnTo>
                    <a:pt x="180649" y="973862"/>
                  </a:lnTo>
                  <a:lnTo>
                    <a:pt x="129744" y="957475"/>
                  </a:lnTo>
                  <a:lnTo>
                    <a:pt x="85784" y="937456"/>
                  </a:lnTo>
                  <a:lnTo>
                    <a:pt x="49799" y="914273"/>
                  </a:lnTo>
                  <a:lnTo>
                    <a:pt x="5876" y="860294"/>
                  </a:lnTo>
                  <a:lnTo>
                    <a:pt x="0" y="830436"/>
                  </a:lnTo>
                  <a:lnTo>
                    <a:pt x="0" y="165984"/>
                  </a:lnTo>
                  <a:close/>
                </a:path>
              </a:pathLst>
            </a:custGeom>
            <a:ln w="12700">
              <a:solidFill>
                <a:srgbClr val="FFFFFF"/>
              </a:solidFill>
            </a:ln>
          </p:spPr>
          <p:txBody>
            <a:bodyPr wrap="square" lIns="0" tIns="0" rIns="0" bIns="0" rtlCol="0"/>
            <a:lstStyle/>
            <a:p>
              <a:endParaRPr sz="2400"/>
            </a:p>
          </p:txBody>
        </p:sp>
      </p:grpSp>
      <p:sp>
        <p:nvSpPr>
          <p:cNvPr id="18" name="object 18"/>
          <p:cNvSpPr txBox="1"/>
          <p:nvPr/>
        </p:nvSpPr>
        <p:spPr>
          <a:xfrm>
            <a:off x="5786632" y="5621865"/>
            <a:ext cx="414867" cy="247141"/>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Pod</a:t>
            </a:r>
            <a:r>
              <a:rPr sz="1467" b="1" spc="13" dirty="0">
                <a:latin typeface="Calibri"/>
                <a:cs typeface="Calibri"/>
              </a:rPr>
              <a:t>s</a:t>
            </a:r>
            <a:endParaRPr sz="1467">
              <a:latin typeface="Calibri"/>
              <a:cs typeface="Calibri"/>
            </a:endParaRPr>
          </a:p>
        </p:txBody>
      </p:sp>
      <p:sp>
        <p:nvSpPr>
          <p:cNvPr id="20" name="object 20" hidden="1"/>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
        <p:nvSpPr>
          <p:cNvPr id="19" name="object 19"/>
          <p:cNvSpPr txBox="1"/>
          <p:nvPr/>
        </p:nvSpPr>
        <p:spPr>
          <a:xfrm>
            <a:off x="7871466" y="2959012"/>
            <a:ext cx="101769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Deployment</a:t>
            </a:r>
            <a:endParaRPr sz="1467">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DBA9-05B7-40B1-8B42-2BD62C6D38B9}"/>
              </a:ext>
            </a:extLst>
          </p:cNvPr>
          <p:cNvSpPr>
            <a:spLocks noGrp="1"/>
          </p:cNvSpPr>
          <p:nvPr>
            <p:ph type="title"/>
          </p:nvPr>
        </p:nvSpPr>
        <p:spPr/>
        <p:txBody>
          <a:bodyPr/>
          <a:lstStyle/>
          <a:p>
            <a:r>
              <a:rPr lang="en-US" b="1" u="sng" dirty="0"/>
              <a:t>Kubernetes Control Plane </a:t>
            </a:r>
            <a:r>
              <a:rPr lang="en-US" b="1" dirty="0"/>
              <a:t>(</a:t>
            </a:r>
            <a:r>
              <a:rPr lang="en-US" dirty="0"/>
              <a:t>Master Node</a:t>
            </a:r>
            <a:r>
              <a:rPr lang="en-US" b="1" dirty="0"/>
              <a:t>)</a:t>
            </a:r>
          </a:p>
        </p:txBody>
      </p:sp>
      <p:pic>
        <p:nvPicPr>
          <p:cNvPr id="7" name="Content Placeholder 3" descr="Kubernetes control plane">
            <a:hlinkClick r:id="rId2"/>
            <a:extLst>
              <a:ext uri="{FF2B5EF4-FFF2-40B4-BE49-F238E27FC236}">
                <a16:creationId xmlns:a16="http://schemas.microsoft.com/office/drawing/2014/main" id="{E3B6FEAF-AAE8-458D-BCD8-0E9DA51FB8CC}"/>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43892" y="1469205"/>
            <a:ext cx="4705563" cy="4368711"/>
          </a:xfrm>
          <a:prstGeom prst="rect">
            <a:avLst/>
          </a:prstGeom>
          <a:noFill/>
          <a:ln>
            <a:noFill/>
          </a:ln>
        </p:spPr>
      </p:pic>
    </p:spTree>
    <p:extLst>
      <p:ext uri="{BB962C8B-B14F-4D97-AF65-F5344CB8AC3E}">
        <p14:creationId xmlns:p14="http://schemas.microsoft.com/office/powerpoint/2010/main" val="2193293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A98A276-88A9-4916-BDB2-941431975E3F}"/>
              </a:ext>
            </a:extLst>
          </p:cNvPr>
          <p:cNvSpPr>
            <a:spLocks noGrp="1"/>
          </p:cNvSpPr>
          <p:nvPr>
            <p:ph type="title"/>
          </p:nvPr>
        </p:nvSpPr>
        <p:spPr>
          <a:xfrm>
            <a:off x="1143000" y="990599"/>
            <a:ext cx="9906000" cy="685800"/>
          </a:xfrm>
        </p:spPr>
        <p:txBody>
          <a:bodyPr anchor="t">
            <a:normAutofit/>
          </a:bodyPr>
          <a:lstStyle/>
          <a:p>
            <a:r>
              <a:rPr lang="en-US" sz="4000" b="1"/>
              <a:t>Deployments</a:t>
            </a:r>
          </a:p>
        </p:txBody>
      </p:sp>
      <p:graphicFrame>
        <p:nvGraphicFramePr>
          <p:cNvPr id="5" name="Content Placeholder 2">
            <a:extLst>
              <a:ext uri="{FF2B5EF4-FFF2-40B4-BE49-F238E27FC236}">
                <a16:creationId xmlns:a16="http://schemas.microsoft.com/office/drawing/2014/main" id="{503C3AD9-00F9-424B-9FD7-2E390CE7C86E}"/>
              </a:ext>
            </a:extLst>
          </p:cNvPr>
          <p:cNvGraphicFramePr>
            <a:graphicFrameLocks noGrp="1"/>
          </p:cNvGraphicFramePr>
          <p:nvPr>
            <p:ph idx="1"/>
            <p:extLst>
              <p:ext uri="{D42A27DB-BD31-4B8C-83A1-F6EECF244321}">
                <p14:modId xmlns:p14="http://schemas.microsoft.com/office/powerpoint/2010/main" val="36344098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670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426B9D-DB05-4D7A-99E5-8F73EEAF2A5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Why do we require deployments?</a:t>
            </a:r>
          </a:p>
        </p:txBody>
      </p:sp>
      <p:sp>
        <p:nvSpPr>
          <p:cNvPr id="19" name="Content Placeholder 2">
            <a:extLst>
              <a:ext uri="{FF2B5EF4-FFF2-40B4-BE49-F238E27FC236}">
                <a16:creationId xmlns:a16="http://schemas.microsoft.com/office/drawing/2014/main" id="{0C1A49C9-0F70-484D-8A61-FE4595DB6016}"/>
              </a:ext>
            </a:extLst>
          </p:cNvPr>
          <p:cNvSpPr>
            <a:spLocks noGrp="1"/>
          </p:cNvSpPr>
          <p:nvPr>
            <p:ph idx="1"/>
          </p:nvPr>
        </p:nvSpPr>
        <p:spPr>
          <a:xfrm>
            <a:off x="1957987" y="2431765"/>
            <a:ext cx="8276026" cy="3320031"/>
          </a:xfrm>
        </p:spPr>
        <p:txBody>
          <a:bodyPr anchor="ctr">
            <a:normAutofit/>
          </a:bodyPr>
          <a:lstStyle/>
          <a:p>
            <a:r>
              <a:rPr lang="en-US" sz="1600">
                <a:solidFill>
                  <a:schemeClr val="tx1">
                    <a:lumMod val="85000"/>
                    <a:lumOff val="15000"/>
                  </a:schemeClr>
                </a:solidFill>
              </a:rPr>
              <a:t>The process of manually updating containerized applications can be time consuming and tedious. Upgrading a service to the next version requires starting the new version of the pod, stopping the old version of a pod, waiting and verifying that the new version has launched successfully, and sometimes rolling it all back to a previous version in the case of failure.</a:t>
            </a:r>
          </a:p>
          <a:p>
            <a:r>
              <a:rPr lang="en-US" sz="1600">
                <a:solidFill>
                  <a:schemeClr val="tx1">
                    <a:lumMod val="85000"/>
                    <a:lumOff val="15000"/>
                  </a:schemeClr>
                </a:solidFill>
              </a:rPr>
              <a:t>Performing these steps manually can lead to human errors, and scripting properly can require a significant amount of effort, both of which can turn the release process into a bottleneck. </a:t>
            </a:r>
          </a:p>
          <a:p>
            <a:r>
              <a:rPr lang="en-US" sz="1600">
                <a:solidFill>
                  <a:schemeClr val="tx1">
                    <a:lumMod val="85000"/>
                    <a:lumOff val="15000"/>
                  </a:schemeClr>
                </a:solidFill>
              </a:rPr>
              <a:t>A Kubernetes deployment makes this process automated and repeatable. Deployments are entirely managed by the Kubernetes backend, and the whole update process is performed on the server side without client interaction.</a:t>
            </a:r>
          </a:p>
          <a:p>
            <a:r>
              <a:rPr lang="en-US" sz="1600">
                <a:solidFill>
                  <a:schemeClr val="tx1">
                    <a:lumMod val="85000"/>
                    <a:lumOff val="15000"/>
                  </a:schemeClr>
                </a:solidFill>
              </a:rPr>
              <a:t>A deployment ensures the desired number of pods are running and available at all times. The update process is also wholly recorded, and versioned with options to pause, continue, and roll back to previous versions.</a:t>
            </a:r>
          </a:p>
          <a:p>
            <a:pPr marL="0" indent="0">
              <a:buNone/>
            </a:pPr>
            <a:endParaRPr lang="en-US" sz="1600">
              <a:solidFill>
                <a:schemeClr val="tx1">
                  <a:lumMod val="85000"/>
                  <a:lumOff val="15000"/>
                </a:schemeClr>
              </a:solidFill>
            </a:endParaRPr>
          </a:p>
        </p:txBody>
      </p:sp>
      <p:sp>
        <p:nvSpPr>
          <p:cNvPr id="20"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139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426B9D-DB05-4D7A-99E5-8F73EEAF2A5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Why do we require deployments?</a:t>
            </a:r>
          </a:p>
        </p:txBody>
      </p:sp>
      <p:sp>
        <p:nvSpPr>
          <p:cNvPr id="19" name="Content Placeholder 2">
            <a:extLst>
              <a:ext uri="{FF2B5EF4-FFF2-40B4-BE49-F238E27FC236}">
                <a16:creationId xmlns:a16="http://schemas.microsoft.com/office/drawing/2014/main" id="{0C1A49C9-0F70-484D-8A61-FE4595DB6016}"/>
              </a:ext>
            </a:extLst>
          </p:cNvPr>
          <p:cNvSpPr>
            <a:spLocks noGrp="1"/>
          </p:cNvSpPr>
          <p:nvPr>
            <p:ph idx="1"/>
          </p:nvPr>
        </p:nvSpPr>
        <p:spPr>
          <a:xfrm>
            <a:off x="1957987" y="2431765"/>
            <a:ext cx="8276026" cy="3320031"/>
          </a:xfrm>
        </p:spPr>
        <p:txBody>
          <a:bodyPr anchor="ctr">
            <a:normAutofit/>
          </a:bodyPr>
          <a:lstStyle/>
          <a:p>
            <a:pPr marL="0" indent="0">
              <a:buNone/>
            </a:pPr>
            <a:r>
              <a:rPr lang="en-US" dirty="0"/>
              <a:t>The Kubernetes deployment object lets you:</a:t>
            </a:r>
          </a:p>
          <a:p>
            <a:r>
              <a:rPr lang="en-US" dirty="0"/>
              <a:t>Deploy a replica set or pod</a:t>
            </a:r>
          </a:p>
          <a:p>
            <a:r>
              <a:rPr lang="en-US" dirty="0"/>
              <a:t>Update pods and replica sets</a:t>
            </a:r>
          </a:p>
          <a:p>
            <a:r>
              <a:rPr lang="en-US" dirty="0"/>
              <a:t>Rollback to previous deployment versions</a:t>
            </a:r>
          </a:p>
          <a:p>
            <a:r>
              <a:rPr lang="en-US" dirty="0"/>
              <a:t>Scale a deployment</a:t>
            </a:r>
          </a:p>
          <a:p>
            <a:r>
              <a:rPr lang="en-US" dirty="0"/>
              <a:t>Pause or continue a deployment</a:t>
            </a:r>
          </a:p>
          <a:p>
            <a:pPr marL="0" indent="0">
              <a:buNone/>
            </a:pPr>
            <a:endParaRPr lang="en-US" sz="1600" dirty="0">
              <a:solidFill>
                <a:schemeClr val="tx1">
                  <a:lumMod val="85000"/>
                  <a:lumOff val="15000"/>
                </a:schemeClr>
              </a:solidFill>
            </a:endParaRPr>
          </a:p>
        </p:txBody>
      </p:sp>
      <p:sp>
        <p:nvSpPr>
          <p:cNvPr id="20"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715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415E-2A1E-489C-87EB-F4CCD1A1FB6C}"/>
              </a:ext>
            </a:extLst>
          </p:cNvPr>
          <p:cNvSpPr>
            <a:spLocks noGrp="1"/>
          </p:cNvSpPr>
          <p:nvPr>
            <p:ph type="title"/>
          </p:nvPr>
        </p:nvSpPr>
        <p:spPr>
          <a:xfrm>
            <a:off x="1653364" y="640080"/>
            <a:ext cx="9367203" cy="1188720"/>
          </a:xfrm>
        </p:spPr>
        <p:txBody>
          <a:bodyPr>
            <a:normAutofit/>
          </a:bodyPr>
          <a:lstStyle/>
          <a:p>
            <a:r>
              <a:rPr lang="en-US" sz="3700" dirty="0"/>
              <a:t>Use Case</a:t>
            </a:r>
            <a:br>
              <a:rPr lang="en-US" sz="3700" dirty="0"/>
            </a:br>
            <a:endParaRPr lang="en-US"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EF49DDE-FD07-479C-8AE1-8664083AF25D}"/>
              </a:ext>
            </a:extLst>
          </p:cNvPr>
          <p:cNvSpPr>
            <a:spLocks noGrp="1"/>
          </p:cNvSpPr>
          <p:nvPr>
            <p:ph idx="1"/>
          </p:nvPr>
        </p:nvSpPr>
        <p:spPr>
          <a:xfrm>
            <a:off x="1653363" y="2176272"/>
            <a:ext cx="9367204" cy="4041648"/>
          </a:xfrm>
        </p:spPr>
        <p:txBody>
          <a:bodyPr anchor="t">
            <a:normAutofit/>
          </a:bodyPr>
          <a:lstStyle/>
          <a:p>
            <a:pPr marL="0" indent="0">
              <a:buNone/>
            </a:pPr>
            <a:r>
              <a:rPr lang="en-US" sz="1500" dirty="0"/>
              <a:t>The following are typical use cases for Deployments:</a:t>
            </a:r>
          </a:p>
          <a:p>
            <a:r>
              <a:rPr lang="en-US" sz="1500" dirty="0"/>
              <a:t>Create a Deployment to rollout a ReplicaSet. The ReplicaSet creates Pods in the background. Check the status of the rollout to see if it succeeds or not.</a:t>
            </a:r>
          </a:p>
          <a:p>
            <a:r>
              <a:rPr lang="en-US" sz="1500" dirty="0"/>
              <a:t>Declare the new state of the Pods by updating the PodTemplateSpec of the Deployment. A new Replica Set is created, and the Deployment manages moving the Pods from the old ReplicaSet to the new one at a controlled rate. Each new ReplicaSet updates the revision of the Deployment.</a:t>
            </a:r>
          </a:p>
          <a:p>
            <a:r>
              <a:rPr lang="en-US" sz="1500" dirty="0"/>
              <a:t>Rollback to an earlier Deployment revision if the current state of the Deployment is not stable. Each rollback updates the revision of the Deployment.</a:t>
            </a:r>
          </a:p>
          <a:p>
            <a:r>
              <a:rPr lang="en-US" sz="1500" dirty="0"/>
              <a:t>Scale up the Deployment to facilitate more load.</a:t>
            </a:r>
          </a:p>
          <a:p>
            <a:r>
              <a:rPr lang="en-US" sz="1500" dirty="0"/>
              <a:t>Pause the Deployment to apply multiple fixes to its PodTemplateSpec and then resume it to start a new rollout.</a:t>
            </a:r>
          </a:p>
          <a:p>
            <a:r>
              <a:rPr lang="en-US" sz="1500" dirty="0"/>
              <a:t>Use the status of the Deployment as an indicator that a rollout has stuck.</a:t>
            </a:r>
          </a:p>
          <a:p>
            <a:r>
              <a:rPr lang="en-US" sz="1500" dirty="0"/>
              <a:t>Clean up older ReplicaSets that you don't need anymore.</a:t>
            </a:r>
          </a:p>
          <a:p>
            <a:r>
              <a:rPr lang="en-US" sz="1500" dirty="0"/>
              <a:t>Creating a Deployment</a:t>
            </a:r>
            <a:r>
              <a:rPr lang="en-US" sz="1500" dirty="0">
                <a:hlinkClick r:id="rId2"/>
              </a:rPr>
              <a:t> </a:t>
            </a:r>
            <a:endParaRPr lang="en-US" sz="1500" dirty="0"/>
          </a:p>
          <a:p>
            <a:pPr marL="0" indent="0">
              <a:buNone/>
            </a:pPr>
            <a:endParaRPr lang="en-US" sz="1500" dirty="0"/>
          </a:p>
        </p:txBody>
      </p:sp>
    </p:spTree>
    <p:extLst>
      <p:ext uri="{BB962C8B-B14F-4D97-AF65-F5344CB8AC3E}">
        <p14:creationId xmlns:p14="http://schemas.microsoft.com/office/powerpoint/2010/main" val="226151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BFC0A6-61A7-4C97-A030-8C0C57C274EE}"/>
              </a:ext>
            </a:extLst>
          </p:cNvPr>
          <p:cNvSpPr>
            <a:spLocks noGrp="1"/>
          </p:cNvSpPr>
          <p:nvPr>
            <p:ph type="title"/>
          </p:nvPr>
        </p:nvSpPr>
        <p:spPr>
          <a:xfrm>
            <a:off x="1137036" y="548640"/>
            <a:ext cx="9543405" cy="1188720"/>
          </a:xfrm>
        </p:spPr>
        <p:txBody>
          <a:bodyPr>
            <a:normAutofit/>
          </a:bodyPr>
          <a:lstStyle/>
          <a:p>
            <a:r>
              <a:rPr lang="en-US" sz="3700" dirty="0">
                <a:solidFill>
                  <a:schemeClr val="tx1">
                    <a:lumMod val="85000"/>
                    <a:lumOff val="15000"/>
                  </a:schemeClr>
                </a:solidFill>
              </a:rPr>
              <a:t>Creating a Deployment</a:t>
            </a:r>
            <a:br>
              <a:rPr lang="en-US" sz="3700" dirty="0">
                <a:solidFill>
                  <a:schemeClr val="tx1">
                    <a:lumMod val="85000"/>
                    <a:lumOff val="15000"/>
                  </a:schemeClr>
                </a:solidFill>
              </a:rPr>
            </a:br>
            <a:endParaRPr lang="en-US" sz="3700" dirty="0">
              <a:solidFill>
                <a:schemeClr val="tx1">
                  <a:lumMod val="85000"/>
                  <a:lumOff val="15000"/>
                </a:schemeClr>
              </a:solidFill>
            </a:endParaRPr>
          </a:p>
        </p:txBody>
      </p:sp>
      <p:sp>
        <p:nvSpPr>
          <p:cNvPr id="5" name="Rectangle 2">
            <a:extLst>
              <a:ext uri="{FF2B5EF4-FFF2-40B4-BE49-F238E27FC236}">
                <a16:creationId xmlns:a16="http://schemas.microsoft.com/office/drawing/2014/main" id="{0B701C18-34F7-415E-93E3-79AD83A037CD}"/>
              </a:ext>
            </a:extLst>
          </p:cNvPr>
          <p:cNvSpPr>
            <a:spLocks noGrp="1" noChangeArrowheads="1"/>
          </p:cNvSpPr>
          <p:nvPr>
            <p:ph idx="1"/>
          </p:nvPr>
        </p:nvSpPr>
        <p:spPr bwMode="auto">
          <a:xfrm>
            <a:off x="1290167" y="2113531"/>
            <a:ext cx="10812790" cy="33200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chemeClr val="tx1">
                    <a:lumMod val="85000"/>
                    <a:lumOff val="15000"/>
                  </a:schemeClr>
                </a:solidFill>
                <a:effectLst/>
                <a:latin typeface="+mn-lt"/>
              </a:rPr>
              <a:t>The following is an example of a Deployment. It creates a ReplicaSet to bring up three nginx Pods: </a:t>
            </a:r>
          </a:p>
          <a:p>
            <a:pPr marL="0" marR="0" lvl="0" indent="0" defTabSz="914400" rtl="0" eaLnBrk="0" fontAlgn="base" latinLnBrk="0" hangingPunct="0">
              <a:spcBef>
                <a:spcPct val="0"/>
              </a:spcBef>
              <a:spcAft>
                <a:spcPts val="600"/>
              </a:spcAft>
              <a:buClrTx/>
              <a:buSzTx/>
              <a:buFontTx/>
              <a:buNone/>
              <a:tabLst/>
            </a:pPr>
            <a:endParaRPr lang="en-US" altLang="en-US" sz="2000" dirty="0">
              <a:solidFill>
                <a:schemeClr val="tx1">
                  <a:lumMod val="85000"/>
                  <a:lumOff val="15000"/>
                </a:schemeClr>
              </a:solidFill>
              <a:latin typeface="+mn-lt"/>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lumMod val="85000"/>
                  <a:lumOff val="15000"/>
                </a:schemeClr>
              </a:solidFill>
              <a:effectLst/>
              <a:latin typeface="+mn-lt"/>
            </a:endParaRPr>
          </a:p>
          <a:p>
            <a:pPr marL="0" marR="0" lvl="0" indent="0" defTabSz="914400" rtl="0" eaLnBrk="0" fontAlgn="base" latinLnBrk="0" hangingPunct="0">
              <a:spcBef>
                <a:spcPct val="0"/>
              </a:spcBef>
              <a:spcAft>
                <a:spcPts val="600"/>
              </a:spcAft>
              <a:buClrTx/>
              <a:buSzTx/>
              <a:buFontTx/>
              <a:buNone/>
              <a:tabLst/>
            </a:pPr>
            <a:endParaRPr lang="en-US" altLang="en-US" sz="2000" dirty="0">
              <a:solidFill>
                <a:schemeClr val="tx1">
                  <a:lumMod val="85000"/>
                  <a:lumOff val="15000"/>
                </a:schemeClr>
              </a:solidFill>
              <a:latin typeface="+mn-lt"/>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lumMod val="85000"/>
                  <a:lumOff val="15000"/>
                </a:schemeClr>
              </a:solidFill>
              <a:effectLst/>
              <a:latin typeface="+mn-lt"/>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lumMod val="85000"/>
                  <a:lumOff val="15000"/>
                </a:schemeClr>
              </a:solidFill>
              <a:effectLst/>
              <a:latin typeface="+mn-lt"/>
            </a:endParaRPr>
          </a:p>
        </p:txBody>
      </p:sp>
      <p:sp>
        <p:nvSpPr>
          <p:cNvPr id="14" name="Freeform: Shape 1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a:extLst>
              <a:ext uri="{FF2B5EF4-FFF2-40B4-BE49-F238E27FC236}">
                <a16:creationId xmlns:a16="http://schemas.microsoft.com/office/drawing/2014/main" id="{F5A4B0F9-F79E-4F3F-BBF6-2ED57776D8DE}"/>
              </a:ext>
            </a:extLst>
          </p:cNvPr>
          <p:cNvGraphicFramePr>
            <a:graphicFrameLocks noChangeAspect="1"/>
          </p:cNvGraphicFramePr>
          <p:nvPr>
            <p:extLst>
              <p:ext uri="{D42A27DB-BD31-4B8C-83A1-F6EECF244321}">
                <p14:modId xmlns:p14="http://schemas.microsoft.com/office/powerpoint/2010/main" val="3325718059"/>
              </p:ext>
            </p:extLst>
          </p:nvPr>
        </p:nvGraphicFramePr>
        <p:xfrm>
          <a:off x="6096000" y="3322139"/>
          <a:ext cx="1614755" cy="1424124"/>
        </p:xfrm>
        <a:graphic>
          <a:graphicData uri="http://schemas.openxmlformats.org/presentationml/2006/ole">
            <mc:AlternateContent xmlns:mc="http://schemas.openxmlformats.org/markup-compatibility/2006">
              <mc:Choice xmlns:v="urn:schemas-microsoft-com:vml" Requires="v">
                <p:oleObj spid="_x0000_s3086" name="Packager Shell Object" showAsIcon="1" r:id="rId3" imgW="914597" imgH="806406" progId="Package">
                  <p:embed/>
                </p:oleObj>
              </mc:Choice>
              <mc:Fallback>
                <p:oleObj name="Packager Shell Object" showAsIcon="1" r:id="rId3" imgW="914597" imgH="806406" progId="Package">
                  <p:embed/>
                  <p:pic>
                    <p:nvPicPr>
                      <p:cNvPr id="0" name=""/>
                      <p:cNvPicPr/>
                      <p:nvPr/>
                    </p:nvPicPr>
                    <p:blipFill>
                      <a:blip r:embed="rId4"/>
                      <a:stretch>
                        <a:fillRect/>
                      </a:stretch>
                    </p:blipFill>
                    <p:spPr>
                      <a:xfrm>
                        <a:off x="6096000" y="3322139"/>
                        <a:ext cx="1614755" cy="1424124"/>
                      </a:xfrm>
                      <a:prstGeom prst="rect">
                        <a:avLst/>
                      </a:prstGeom>
                    </p:spPr>
                  </p:pic>
                </p:oleObj>
              </mc:Fallback>
            </mc:AlternateContent>
          </a:graphicData>
        </a:graphic>
      </p:graphicFrame>
    </p:spTree>
    <p:extLst>
      <p:ext uri="{BB962C8B-B14F-4D97-AF65-F5344CB8AC3E}">
        <p14:creationId xmlns:p14="http://schemas.microsoft.com/office/powerpoint/2010/main" val="4211383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7" y="60215"/>
            <a:ext cx="8108730" cy="699336"/>
          </a:xfrm>
          <a:prstGeom prst="rect">
            <a:avLst/>
          </a:prstGeom>
        </p:spPr>
        <p:txBody>
          <a:bodyPr vert="horz" wrap="square" lIns="0" tIns="22013" rIns="0" bIns="0" rtlCol="0" anchor="ctr">
            <a:spAutoFit/>
          </a:bodyPr>
          <a:lstStyle/>
          <a:p>
            <a:pPr marL="16933">
              <a:lnSpc>
                <a:spcPct val="100000"/>
              </a:lnSpc>
              <a:spcBef>
                <a:spcPts val="173"/>
              </a:spcBef>
            </a:pPr>
            <a:r>
              <a:rPr spc="13" dirty="0"/>
              <a:t>Creating</a:t>
            </a:r>
            <a:r>
              <a:rPr spc="-7" dirty="0"/>
              <a:t> </a:t>
            </a:r>
            <a:r>
              <a:rPr spc="13" dirty="0"/>
              <a:t>a </a:t>
            </a:r>
            <a:r>
              <a:rPr spc="20" dirty="0"/>
              <a:t>Deployment</a:t>
            </a:r>
          </a:p>
        </p:txBody>
      </p:sp>
      <p:sp>
        <p:nvSpPr>
          <p:cNvPr id="3" name="object 3"/>
          <p:cNvSpPr txBox="1"/>
          <p:nvPr/>
        </p:nvSpPr>
        <p:spPr>
          <a:xfrm>
            <a:off x="341207" y="1306825"/>
            <a:ext cx="7064587" cy="294097"/>
          </a:xfrm>
          <a:prstGeom prst="rect">
            <a:avLst/>
          </a:prstGeom>
        </p:spPr>
        <p:txBody>
          <a:bodyPr vert="horz" wrap="square" lIns="0" tIns="16933" rIns="0" bIns="0" rtlCol="0">
            <a:spAutoFit/>
          </a:bodyPr>
          <a:lstStyle/>
          <a:p>
            <a:pPr marL="16933">
              <a:spcBef>
                <a:spcPts val="133"/>
              </a:spcBef>
            </a:pPr>
            <a:r>
              <a:rPr spc="-7" dirty="0">
                <a:latin typeface="Calibri"/>
                <a:cs typeface="Calibri"/>
              </a:rPr>
              <a:t>Once</a:t>
            </a:r>
            <a:r>
              <a:rPr dirty="0">
                <a:latin typeface="Calibri"/>
                <a:cs typeface="Calibri"/>
              </a:rPr>
              <a:t> </a:t>
            </a:r>
            <a:r>
              <a:rPr spc="-20" dirty="0">
                <a:latin typeface="Calibri"/>
                <a:cs typeface="Calibri"/>
              </a:rPr>
              <a:t>the</a:t>
            </a:r>
            <a:r>
              <a:rPr spc="100" dirty="0">
                <a:latin typeface="Calibri"/>
                <a:cs typeface="Calibri"/>
              </a:rPr>
              <a:t> </a:t>
            </a:r>
            <a:r>
              <a:rPr dirty="0">
                <a:latin typeface="Calibri"/>
                <a:cs typeface="Calibri"/>
              </a:rPr>
              <a:t>file</a:t>
            </a:r>
            <a:r>
              <a:rPr spc="-107" dirty="0">
                <a:latin typeface="Calibri"/>
                <a:cs typeface="Calibri"/>
              </a:rPr>
              <a:t> </a:t>
            </a:r>
            <a:r>
              <a:rPr spc="-13" dirty="0">
                <a:latin typeface="Calibri"/>
                <a:cs typeface="Calibri"/>
              </a:rPr>
              <a:t>is</a:t>
            </a:r>
            <a:r>
              <a:rPr spc="87" dirty="0">
                <a:latin typeface="Calibri"/>
                <a:cs typeface="Calibri"/>
              </a:rPr>
              <a:t> </a:t>
            </a:r>
            <a:r>
              <a:rPr spc="-7" dirty="0">
                <a:latin typeface="Calibri"/>
                <a:cs typeface="Calibri"/>
              </a:rPr>
              <a:t>created,</a:t>
            </a:r>
            <a:r>
              <a:rPr spc="-47" dirty="0">
                <a:latin typeface="Calibri"/>
                <a:cs typeface="Calibri"/>
              </a:rPr>
              <a:t> </a:t>
            </a:r>
            <a:r>
              <a:rPr dirty="0">
                <a:latin typeface="Calibri"/>
                <a:cs typeface="Calibri"/>
              </a:rPr>
              <a:t>to</a:t>
            </a:r>
            <a:r>
              <a:rPr spc="-67" dirty="0">
                <a:latin typeface="Calibri"/>
                <a:cs typeface="Calibri"/>
              </a:rPr>
              <a:t> </a:t>
            </a:r>
            <a:r>
              <a:rPr spc="-13" dirty="0">
                <a:latin typeface="Calibri"/>
                <a:cs typeface="Calibri"/>
              </a:rPr>
              <a:t>deploy</a:t>
            </a:r>
            <a:r>
              <a:rPr spc="80" dirty="0">
                <a:latin typeface="Calibri"/>
                <a:cs typeface="Calibri"/>
              </a:rPr>
              <a:t> </a:t>
            </a:r>
            <a:r>
              <a:rPr spc="-20" dirty="0">
                <a:latin typeface="Calibri"/>
                <a:cs typeface="Calibri"/>
              </a:rPr>
              <a:t>this</a:t>
            </a:r>
            <a:r>
              <a:rPr spc="-13" dirty="0">
                <a:latin typeface="Calibri"/>
                <a:cs typeface="Calibri"/>
              </a:rPr>
              <a:t> </a:t>
            </a:r>
            <a:r>
              <a:rPr spc="-20" dirty="0">
                <a:latin typeface="Calibri"/>
                <a:cs typeface="Calibri"/>
              </a:rPr>
              <a:t>deployment</a:t>
            </a:r>
            <a:r>
              <a:rPr spc="193" dirty="0">
                <a:latin typeface="Calibri"/>
                <a:cs typeface="Calibri"/>
              </a:rPr>
              <a:t> </a:t>
            </a:r>
            <a:r>
              <a:rPr spc="-20" dirty="0">
                <a:latin typeface="Calibri"/>
                <a:cs typeface="Calibri"/>
              </a:rPr>
              <a:t>use</a:t>
            </a:r>
            <a:r>
              <a:rPr spc="-13" dirty="0">
                <a:latin typeface="Calibri"/>
                <a:cs typeface="Calibri"/>
              </a:rPr>
              <a:t> </a:t>
            </a:r>
            <a:r>
              <a:rPr spc="-20" dirty="0">
                <a:latin typeface="Calibri"/>
                <a:cs typeface="Calibri"/>
              </a:rPr>
              <a:t>the</a:t>
            </a:r>
            <a:r>
              <a:rPr spc="100" dirty="0">
                <a:latin typeface="Calibri"/>
                <a:cs typeface="Calibri"/>
              </a:rPr>
              <a:t> </a:t>
            </a:r>
            <a:r>
              <a:rPr dirty="0">
                <a:latin typeface="Calibri"/>
                <a:cs typeface="Calibri"/>
              </a:rPr>
              <a:t>following</a:t>
            </a:r>
            <a:r>
              <a:rPr spc="-167" dirty="0">
                <a:latin typeface="Calibri"/>
                <a:cs typeface="Calibri"/>
              </a:rPr>
              <a:t> </a:t>
            </a:r>
            <a:r>
              <a:rPr spc="-7" dirty="0">
                <a:latin typeface="Calibri"/>
                <a:cs typeface="Calibri"/>
              </a:rPr>
              <a:t>syntax:</a:t>
            </a:r>
            <a:endParaRPr>
              <a:latin typeface="Calibri"/>
              <a:cs typeface="Calibri"/>
            </a:endParaRPr>
          </a:p>
        </p:txBody>
      </p:sp>
      <p:grpSp>
        <p:nvGrpSpPr>
          <p:cNvPr id="4" name="object 4"/>
          <p:cNvGrpSpPr/>
          <p:nvPr/>
        </p:nvGrpSpPr>
        <p:grpSpPr>
          <a:xfrm>
            <a:off x="3187700" y="2171700"/>
            <a:ext cx="5880947" cy="762000"/>
            <a:chOff x="2390775" y="1628775"/>
            <a:chExt cx="4410710" cy="571500"/>
          </a:xfrm>
        </p:grpSpPr>
        <p:pic>
          <p:nvPicPr>
            <p:cNvPr id="5" name="object 5"/>
            <p:cNvPicPr/>
            <p:nvPr/>
          </p:nvPicPr>
          <p:blipFill>
            <a:blip r:embed="rId2" cstate="print"/>
            <a:stretch>
              <a:fillRect/>
            </a:stretch>
          </p:blipFill>
          <p:spPr>
            <a:xfrm>
              <a:off x="2390775" y="1628775"/>
              <a:ext cx="4410090" cy="571500"/>
            </a:xfrm>
            <a:prstGeom prst="rect">
              <a:avLst/>
            </a:prstGeom>
          </p:spPr>
        </p:pic>
        <p:pic>
          <p:nvPicPr>
            <p:cNvPr id="6" name="object 6"/>
            <p:cNvPicPr/>
            <p:nvPr/>
          </p:nvPicPr>
          <p:blipFill>
            <a:blip r:embed="rId3" cstate="print"/>
            <a:stretch>
              <a:fillRect/>
            </a:stretch>
          </p:blipFill>
          <p:spPr>
            <a:xfrm>
              <a:off x="3457590" y="1695450"/>
              <a:ext cx="2314575" cy="495300"/>
            </a:xfrm>
            <a:prstGeom prst="rect">
              <a:avLst/>
            </a:prstGeom>
          </p:spPr>
        </p:pic>
        <p:sp>
          <p:nvSpPr>
            <p:cNvPr id="7" name="object 7"/>
            <p:cNvSpPr/>
            <p:nvPr/>
          </p:nvSpPr>
          <p:spPr>
            <a:xfrm>
              <a:off x="2413004" y="1645279"/>
              <a:ext cx="4318000" cy="476250"/>
            </a:xfrm>
            <a:custGeom>
              <a:avLst/>
              <a:gdLst/>
              <a:ahLst/>
              <a:cxnLst/>
              <a:rect l="l" t="t" r="r" b="b"/>
              <a:pathLst>
                <a:path w="4318000" h="476250">
                  <a:moveTo>
                    <a:pt x="4238737" y="0"/>
                  </a:moveTo>
                  <a:lnTo>
                    <a:pt x="0" y="0"/>
                  </a:lnTo>
                  <a:lnTo>
                    <a:pt x="0" y="396483"/>
                  </a:lnTo>
                  <a:lnTo>
                    <a:pt x="79247" y="475747"/>
                  </a:lnTo>
                  <a:lnTo>
                    <a:pt x="4317985" y="475747"/>
                  </a:lnTo>
                  <a:lnTo>
                    <a:pt x="4317985" y="79369"/>
                  </a:lnTo>
                  <a:lnTo>
                    <a:pt x="4238737" y="0"/>
                  </a:lnTo>
                  <a:close/>
                </a:path>
              </a:pathLst>
            </a:custGeom>
            <a:solidFill>
              <a:srgbClr val="D9D9D9"/>
            </a:solidFill>
          </p:spPr>
          <p:txBody>
            <a:bodyPr wrap="square" lIns="0" tIns="0" rIns="0" bIns="0" rtlCol="0"/>
            <a:lstStyle/>
            <a:p>
              <a:endParaRPr sz="2400"/>
            </a:p>
          </p:txBody>
        </p:sp>
        <p:sp>
          <p:nvSpPr>
            <p:cNvPr id="8" name="object 8"/>
            <p:cNvSpPr/>
            <p:nvPr/>
          </p:nvSpPr>
          <p:spPr>
            <a:xfrm>
              <a:off x="2413004" y="1645279"/>
              <a:ext cx="4318000" cy="476250"/>
            </a:xfrm>
            <a:custGeom>
              <a:avLst/>
              <a:gdLst/>
              <a:ahLst/>
              <a:cxnLst/>
              <a:rect l="l" t="t" r="r" b="b"/>
              <a:pathLst>
                <a:path w="4318000" h="476250">
                  <a:moveTo>
                    <a:pt x="0" y="0"/>
                  </a:moveTo>
                  <a:lnTo>
                    <a:pt x="4238737" y="0"/>
                  </a:lnTo>
                  <a:lnTo>
                    <a:pt x="4317985" y="79369"/>
                  </a:lnTo>
                  <a:lnTo>
                    <a:pt x="4317985" y="475747"/>
                  </a:lnTo>
                  <a:lnTo>
                    <a:pt x="79247" y="475747"/>
                  </a:lnTo>
                  <a:lnTo>
                    <a:pt x="0" y="396483"/>
                  </a:lnTo>
                  <a:lnTo>
                    <a:pt x="0" y="0"/>
                  </a:lnTo>
                  <a:close/>
                </a:path>
              </a:pathLst>
            </a:custGeom>
            <a:ln w="12700">
              <a:solidFill>
                <a:srgbClr val="AF5C04"/>
              </a:solidFill>
            </a:ln>
          </p:spPr>
          <p:txBody>
            <a:bodyPr wrap="square" lIns="0" tIns="0" rIns="0" bIns="0" rtlCol="0"/>
            <a:lstStyle/>
            <a:p>
              <a:endParaRPr sz="2400"/>
            </a:p>
          </p:txBody>
        </p:sp>
      </p:grpSp>
      <p:sp>
        <p:nvSpPr>
          <p:cNvPr id="9" name="object 9"/>
          <p:cNvSpPr txBox="1"/>
          <p:nvPr/>
        </p:nvSpPr>
        <p:spPr>
          <a:xfrm>
            <a:off x="4790782" y="2348733"/>
            <a:ext cx="2617893" cy="294097"/>
          </a:xfrm>
          <a:prstGeom prst="rect">
            <a:avLst/>
          </a:prstGeom>
        </p:spPr>
        <p:txBody>
          <a:bodyPr vert="horz" wrap="square" lIns="0" tIns="16933" rIns="0" bIns="0" rtlCol="0">
            <a:spAutoFit/>
          </a:bodyPr>
          <a:lstStyle/>
          <a:p>
            <a:pPr marL="16933">
              <a:spcBef>
                <a:spcPts val="133"/>
              </a:spcBef>
            </a:pPr>
            <a:r>
              <a:rPr spc="-20" dirty="0">
                <a:solidFill>
                  <a:srgbClr val="1B577B"/>
                </a:solidFill>
                <a:latin typeface="Calibri"/>
                <a:cs typeface="Calibri"/>
              </a:rPr>
              <a:t>k</a:t>
            </a:r>
            <a:r>
              <a:rPr spc="-47" dirty="0">
                <a:solidFill>
                  <a:srgbClr val="1B577B"/>
                </a:solidFill>
                <a:latin typeface="Calibri"/>
                <a:cs typeface="Calibri"/>
              </a:rPr>
              <a:t>ub</a:t>
            </a:r>
            <a:r>
              <a:rPr dirty="0">
                <a:solidFill>
                  <a:srgbClr val="1B577B"/>
                </a:solidFill>
                <a:latin typeface="Calibri"/>
                <a:cs typeface="Calibri"/>
              </a:rPr>
              <a:t>e</a:t>
            </a:r>
            <a:r>
              <a:rPr spc="40" dirty="0">
                <a:solidFill>
                  <a:srgbClr val="1B577B"/>
                </a:solidFill>
                <a:latin typeface="Calibri"/>
                <a:cs typeface="Calibri"/>
              </a:rPr>
              <a:t>c</a:t>
            </a:r>
            <a:r>
              <a:rPr dirty="0">
                <a:solidFill>
                  <a:srgbClr val="1B577B"/>
                </a:solidFill>
                <a:latin typeface="Calibri"/>
                <a:cs typeface="Calibri"/>
              </a:rPr>
              <a:t>tl</a:t>
            </a:r>
            <a:r>
              <a:rPr spc="33" dirty="0">
                <a:solidFill>
                  <a:srgbClr val="1B577B"/>
                </a:solidFill>
                <a:latin typeface="Times New Roman"/>
                <a:cs typeface="Times New Roman"/>
              </a:rPr>
              <a:t> </a:t>
            </a:r>
            <a:r>
              <a:rPr spc="33" dirty="0">
                <a:solidFill>
                  <a:srgbClr val="1B577B"/>
                </a:solidFill>
                <a:latin typeface="Calibri"/>
                <a:cs typeface="Calibri"/>
              </a:rPr>
              <a:t>c</a:t>
            </a:r>
            <a:r>
              <a:rPr spc="-27" dirty="0">
                <a:solidFill>
                  <a:srgbClr val="1B577B"/>
                </a:solidFill>
                <a:latin typeface="Calibri"/>
                <a:cs typeface="Calibri"/>
              </a:rPr>
              <a:t>r</a:t>
            </a:r>
            <a:r>
              <a:rPr dirty="0">
                <a:solidFill>
                  <a:srgbClr val="1B577B"/>
                </a:solidFill>
                <a:latin typeface="Calibri"/>
                <a:cs typeface="Calibri"/>
              </a:rPr>
              <a:t>e</a:t>
            </a:r>
            <a:r>
              <a:rPr spc="40" dirty="0">
                <a:solidFill>
                  <a:srgbClr val="1B577B"/>
                </a:solidFill>
                <a:latin typeface="Calibri"/>
                <a:cs typeface="Calibri"/>
              </a:rPr>
              <a:t>a</a:t>
            </a:r>
            <a:r>
              <a:rPr dirty="0">
                <a:solidFill>
                  <a:srgbClr val="1B577B"/>
                </a:solidFill>
                <a:latin typeface="Calibri"/>
                <a:cs typeface="Calibri"/>
              </a:rPr>
              <a:t>te</a:t>
            </a:r>
            <a:r>
              <a:rPr spc="-173" dirty="0">
                <a:solidFill>
                  <a:srgbClr val="1B577B"/>
                </a:solidFill>
                <a:latin typeface="Times New Roman"/>
                <a:cs typeface="Times New Roman"/>
              </a:rPr>
              <a:t> </a:t>
            </a:r>
            <a:r>
              <a:rPr dirty="0">
                <a:solidFill>
                  <a:srgbClr val="1B577B"/>
                </a:solidFill>
                <a:latin typeface="Calibri"/>
                <a:cs typeface="Calibri"/>
              </a:rPr>
              <a:t>–f</a:t>
            </a:r>
            <a:r>
              <a:rPr spc="-100" dirty="0">
                <a:solidFill>
                  <a:srgbClr val="1B577B"/>
                </a:solidFill>
                <a:latin typeface="Times New Roman"/>
                <a:cs typeface="Times New Roman"/>
              </a:rPr>
              <a:t> </a:t>
            </a:r>
            <a:r>
              <a:rPr spc="-47" dirty="0">
                <a:solidFill>
                  <a:srgbClr val="1B577B"/>
                </a:solidFill>
                <a:latin typeface="Calibri"/>
                <a:cs typeface="Calibri"/>
              </a:rPr>
              <a:t>ng</a:t>
            </a:r>
            <a:r>
              <a:rPr spc="-20" dirty="0">
                <a:solidFill>
                  <a:srgbClr val="1B577B"/>
                </a:solidFill>
                <a:latin typeface="Calibri"/>
                <a:cs typeface="Calibri"/>
              </a:rPr>
              <a:t>i</a:t>
            </a:r>
            <a:r>
              <a:rPr spc="-47" dirty="0">
                <a:solidFill>
                  <a:srgbClr val="1B577B"/>
                </a:solidFill>
                <a:latin typeface="Calibri"/>
                <a:cs typeface="Calibri"/>
              </a:rPr>
              <a:t>n</a:t>
            </a:r>
            <a:r>
              <a:rPr spc="13" dirty="0">
                <a:solidFill>
                  <a:srgbClr val="1B577B"/>
                </a:solidFill>
                <a:latin typeface="Calibri"/>
                <a:cs typeface="Calibri"/>
              </a:rPr>
              <a:t>x</a:t>
            </a:r>
            <a:r>
              <a:rPr spc="-60" dirty="0">
                <a:solidFill>
                  <a:srgbClr val="1B577B"/>
                </a:solidFill>
                <a:latin typeface="Calibri"/>
                <a:cs typeface="Calibri"/>
              </a:rPr>
              <a:t>.</a:t>
            </a:r>
            <a:r>
              <a:rPr spc="-20" dirty="0">
                <a:solidFill>
                  <a:srgbClr val="1B577B"/>
                </a:solidFill>
                <a:latin typeface="Calibri"/>
                <a:cs typeface="Calibri"/>
              </a:rPr>
              <a:t>y</a:t>
            </a:r>
            <a:r>
              <a:rPr spc="33" dirty="0">
                <a:solidFill>
                  <a:srgbClr val="1B577B"/>
                </a:solidFill>
                <a:latin typeface="Calibri"/>
                <a:cs typeface="Calibri"/>
              </a:rPr>
              <a:t>a</a:t>
            </a:r>
            <a:r>
              <a:rPr spc="-40" dirty="0">
                <a:solidFill>
                  <a:srgbClr val="1B577B"/>
                </a:solidFill>
                <a:latin typeface="Calibri"/>
                <a:cs typeface="Calibri"/>
              </a:rPr>
              <a:t>m</a:t>
            </a:r>
            <a:r>
              <a:rPr dirty="0">
                <a:solidFill>
                  <a:srgbClr val="1B577B"/>
                </a:solidFill>
                <a:latin typeface="Calibri"/>
                <a:cs typeface="Calibri"/>
              </a:rPr>
              <a:t>l</a:t>
            </a:r>
            <a:endParaRPr>
              <a:latin typeface="Calibri"/>
              <a:cs typeface="Calibri"/>
            </a:endParaRPr>
          </a:p>
        </p:txBody>
      </p:sp>
      <p:sp>
        <p:nvSpPr>
          <p:cNvPr id="10" name="object 10"/>
          <p:cNvSpPr/>
          <p:nvPr/>
        </p:nvSpPr>
        <p:spPr>
          <a:xfrm>
            <a:off x="3343147" y="1910803"/>
            <a:ext cx="1896533" cy="408940"/>
          </a:xfrm>
          <a:custGeom>
            <a:avLst/>
            <a:gdLst/>
            <a:ahLst/>
            <a:cxnLst/>
            <a:rect l="l" t="t" r="r" b="b"/>
            <a:pathLst>
              <a:path w="1422400" h="306705">
                <a:moveTo>
                  <a:pt x="1422404" y="0"/>
                </a:moveTo>
                <a:lnTo>
                  <a:pt x="0" y="0"/>
                </a:lnTo>
                <a:lnTo>
                  <a:pt x="0" y="306299"/>
                </a:lnTo>
                <a:lnTo>
                  <a:pt x="1422404" y="306299"/>
                </a:lnTo>
                <a:lnTo>
                  <a:pt x="1422404" y="0"/>
                </a:lnTo>
                <a:close/>
              </a:path>
            </a:pathLst>
          </a:custGeom>
          <a:solidFill>
            <a:srgbClr val="5F4778"/>
          </a:solidFill>
        </p:spPr>
        <p:txBody>
          <a:bodyPr wrap="square" lIns="0" tIns="0" rIns="0" bIns="0" rtlCol="0"/>
          <a:lstStyle/>
          <a:p>
            <a:endParaRPr sz="2400"/>
          </a:p>
        </p:txBody>
      </p:sp>
      <p:sp>
        <p:nvSpPr>
          <p:cNvPr id="11" name="object 11"/>
          <p:cNvSpPr txBox="1"/>
          <p:nvPr/>
        </p:nvSpPr>
        <p:spPr>
          <a:xfrm>
            <a:off x="3343147" y="1910803"/>
            <a:ext cx="1896533" cy="335134"/>
          </a:xfrm>
          <a:prstGeom prst="rect">
            <a:avLst/>
          </a:prstGeom>
        </p:spPr>
        <p:txBody>
          <a:bodyPr vert="horz" wrap="square" lIns="0" tIns="57573" rIns="0" bIns="0" rtlCol="0">
            <a:spAutoFit/>
          </a:bodyPr>
          <a:lstStyle/>
          <a:p>
            <a:pPr marL="5927" algn="ctr">
              <a:spcBef>
                <a:spcPts val="453"/>
              </a:spcBef>
            </a:pPr>
            <a:r>
              <a:rPr spc="-13" dirty="0">
                <a:solidFill>
                  <a:srgbClr val="FFFFFF"/>
                </a:solidFill>
                <a:latin typeface="Calibri"/>
                <a:cs typeface="Calibri"/>
              </a:rPr>
              <a:t>Syntax</a:t>
            </a:r>
            <a:endParaRPr>
              <a:latin typeface="Calibri"/>
              <a:cs typeface="Calibri"/>
            </a:endParaRPr>
          </a:p>
        </p:txBody>
      </p:sp>
      <p:grpSp>
        <p:nvGrpSpPr>
          <p:cNvPr id="12" name="object 12"/>
          <p:cNvGrpSpPr/>
          <p:nvPr/>
        </p:nvGrpSpPr>
        <p:grpSpPr>
          <a:xfrm>
            <a:off x="1676401" y="3276600"/>
            <a:ext cx="8902700" cy="2311400"/>
            <a:chOff x="1257300" y="2457450"/>
            <a:chExt cx="6677025" cy="1733550"/>
          </a:xfrm>
        </p:grpSpPr>
        <p:pic>
          <p:nvPicPr>
            <p:cNvPr id="13" name="object 13"/>
            <p:cNvPicPr/>
            <p:nvPr/>
          </p:nvPicPr>
          <p:blipFill>
            <a:blip r:embed="rId4" cstate="print"/>
            <a:stretch>
              <a:fillRect/>
            </a:stretch>
          </p:blipFill>
          <p:spPr>
            <a:xfrm>
              <a:off x="1257300" y="2457450"/>
              <a:ext cx="6677025" cy="1733550"/>
            </a:xfrm>
            <a:prstGeom prst="rect">
              <a:avLst/>
            </a:prstGeom>
          </p:spPr>
        </p:pic>
        <p:pic>
          <p:nvPicPr>
            <p:cNvPr id="14" name="object 14"/>
            <p:cNvPicPr/>
            <p:nvPr/>
          </p:nvPicPr>
          <p:blipFill>
            <a:blip r:embed="rId5" cstate="print"/>
            <a:stretch>
              <a:fillRect/>
            </a:stretch>
          </p:blipFill>
          <p:spPr>
            <a:xfrm>
              <a:off x="1285365" y="2477161"/>
              <a:ext cx="6573133" cy="1638552"/>
            </a:xfrm>
            <a:prstGeom prst="rect">
              <a:avLst/>
            </a:prstGeom>
          </p:spPr>
        </p:pic>
        <p:sp>
          <p:nvSpPr>
            <p:cNvPr id="15" name="object 15"/>
            <p:cNvSpPr/>
            <p:nvPr/>
          </p:nvSpPr>
          <p:spPr>
            <a:xfrm>
              <a:off x="1280672" y="2472391"/>
              <a:ext cx="6583045" cy="1648460"/>
            </a:xfrm>
            <a:custGeom>
              <a:avLst/>
              <a:gdLst/>
              <a:ahLst/>
              <a:cxnLst/>
              <a:rect l="l" t="t" r="r" b="b"/>
              <a:pathLst>
                <a:path w="6583045" h="1648460">
                  <a:moveTo>
                    <a:pt x="0" y="1648087"/>
                  </a:moveTo>
                  <a:lnTo>
                    <a:pt x="6582643" y="1648087"/>
                  </a:lnTo>
                  <a:lnTo>
                    <a:pt x="6582643" y="0"/>
                  </a:lnTo>
                  <a:lnTo>
                    <a:pt x="0" y="0"/>
                  </a:lnTo>
                  <a:lnTo>
                    <a:pt x="0" y="1648087"/>
                  </a:lnTo>
                  <a:close/>
                </a:path>
              </a:pathLst>
            </a:custGeom>
            <a:ln w="9534">
              <a:solidFill>
                <a:srgbClr val="1B577B"/>
              </a:solidFill>
            </a:ln>
          </p:spPr>
          <p:txBody>
            <a:bodyPr wrap="square" lIns="0" tIns="0" rIns="0" bIns="0" rtlCol="0"/>
            <a:lstStyle/>
            <a:p>
              <a:endParaRPr sz="2400"/>
            </a:p>
          </p:txBody>
        </p:sp>
      </p:grpSp>
      <p:sp>
        <p:nvSpPr>
          <p:cNvPr id="16" name="object 16"/>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6600" y="3060701"/>
            <a:ext cx="5461000" cy="1536700"/>
            <a:chOff x="552450" y="2295525"/>
            <a:chExt cx="4095750" cy="1152525"/>
          </a:xfrm>
        </p:grpSpPr>
        <p:pic>
          <p:nvPicPr>
            <p:cNvPr id="3" name="object 3"/>
            <p:cNvPicPr/>
            <p:nvPr/>
          </p:nvPicPr>
          <p:blipFill>
            <a:blip r:embed="rId2" cstate="print"/>
            <a:stretch>
              <a:fillRect/>
            </a:stretch>
          </p:blipFill>
          <p:spPr>
            <a:xfrm>
              <a:off x="552450" y="2295525"/>
              <a:ext cx="4095750" cy="1152525"/>
            </a:xfrm>
            <a:prstGeom prst="rect">
              <a:avLst/>
            </a:prstGeom>
          </p:spPr>
        </p:pic>
        <p:sp>
          <p:nvSpPr>
            <p:cNvPr id="4" name="object 4"/>
            <p:cNvSpPr/>
            <p:nvPr/>
          </p:nvSpPr>
          <p:spPr>
            <a:xfrm>
              <a:off x="575346" y="2311658"/>
              <a:ext cx="3996690" cy="1058545"/>
            </a:xfrm>
            <a:custGeom>
              <a:avLst/>
              <a:gdLst/>
              <a:ahLst/>
              <a:cxnLst/>
              <a:rect l="l" t="t" r="r" b="b"/>
              <a:pathLst>
                <a:path w="3996690" h="1058545">
                  <a:moveTo>
                    <a:pt x="3820265" y="0"/>
                  </a:moveTo>
                  <a:lnTo>
                    <a:pt x="176378" y="0"/>
                  </a:lnTo>
                  <a:lnTo>
                    <a:pt x="129492" y="6301"/>
                  </a:lnTo>
                  <a:lnTo>
                    <a:pt x="87359" y="24085"/>
                  </a:lnTo>
                  <a:lnTo>
                    <a:pt x="51662" y="51670"/>
                  </a:lnTo>
                  <a:lnTo>
                    <a:pt x="24082" y="87372"/>
                  </a:lnTo>
                  <a:lnTo>
                    <a:pt x="6300" y="129510"/>
                  </a:lnTo>
                  <a:lnTo>
                    <a:pt x="0" y="176402"/>
                  </a:lnTo>
                  <a:lnTo>
                    <a:pt x="0" y="881883"/>
                  </a:lnTo>
                  <a:lnTo>
                    <a:pt x="6300" y="928771"/>
                  </a:lnTo>
                  <a:lnTo>
                    <a:pt x="24082" y="970909"/>
                  </a:lnTo>
                  <a:lnTo>
                    <a:pt x="51662" y="1006612"/>
                  </a:lnTo>
                  <a:lnTo>
                    <a:pt x="87359" y="1034198"/>
                  </a:lnTo>
                  <a:lnTo>
                    <a:pt x="129492" y="1051984"/>
                  </a:lnTo>
                  <a:lnTo>
                    <a:pt x="176378" y="1058286"/>
                  </a:lnTo>
                  <a:lnTo>
                    <a:pt x="3820265" y="1058286"/>
                  </a:lnTo>
                  <a:lnTo>
                    <a:pt x="3867145" y="1051984"/>
                  </a:lnTo>
                  <a:lnTo>
                    <a:pt x="3909277" y="1034198"/>
                  </a:lnTo>
                  <a:lnTo>
                    <a:pt x="3944978" y="1006612"/>
                  </a:lnTo>
                  <a:lnTo>
                    <a:pt x="3972563" y="970909"/>
                  </a:lnTo>
                  <a:lnTo>
                    <a:pt x="3990350" y="928771"/>
                  </a:lnTo>
                  <a:lnTo>
                    <a:pt x="3996653" y="881883"/>
                  </a:lnTo>
                  <a:lnTo>
                    <a:pt x="3996653" y="176402"/>
                  </a:lnTo>
                  <a:lnTo>
                    <a:pt x="3990350" y="129510"/>
                  </a:lnTo>
                  <a:lnTo>
                    <a:pt x="3972563" y="87372"/>
                  </a:lnTo>
                  <a:lnTo>
                    <a:pt x="3944978" y="51670"/>
                  </a:lnTo>
                  <a:lnTo>
                    <a:pt x="3909277" y="24085"/>
                  </a:lnTo>
                  <a:lnTo>
                    <a:pt x="3867145" y="6301"/>
                  </a:lnTo>
                  <a:lnTo>
                    <a:pt x="3820265" y="0"/>
                  </a:lnTo>
                  <a:close/>
                </a:path>
              </a:pathLst>
            </a:custGeom>
            <a:solidFill>
              <a:srgbClr val="FFFFFF"/>
            </a:solidFill>
          </p:spPr>
          <p:txBody>
            <a:bodyPr wrap="square" lIns="0" tIns="0" rIns="0" bIns="0" rtlCol="0"/>
            <a:lstStyle/>
            <a:p>
              <a:endParaRPr sz="2400"/>
            </a:p>
          </p:txBody>
        </p:sp>
        <p:sp>
          <p:nvSpPr>
            <p:cNvPr id="5" name="object 5"/>
            <p:cNvSpPr/>
            <p:nvPr/>
          </p:nvSpPr>
          <p:spPr>
            <a:xfrm>
              <a:off x="575346" y="2311658"/>
              <a:ext cx="3996690" cy="1058545"/>
            </a:xfrm>
            <a:custGeom>
              <a:avLst/>
              <a:gdLst/>
              <a:ahLst/>
              <a:cxnLst/>
              <a:rect l="l" t="t" r="r" b="b"/>
              <a:pathLst>
                <a:path w="3996690" h="1058545">
                  <a:moveTo>
                    <a:pt x="0" y="176402"/>
                  </a:moveTo>
                  <a:lnTo>
                    <a:pt x="6300" y="129510"/>
                  </a:lnTo>
                  <a:lnTo>
                    <a:pt x="24082" y="87372"/>
                  </a:lnTo>
                  <a:lnTo>
                    <a:pt x="51662" y="51670"/>
                  </a:lnTo>
                  <a:lnTo>
                    <a:pt x="87359" y="24085"/>
                  </a:lnTo>
                  <a:lnTo>
                    <a:pt x="129492" y="6301"/>
                  </a:lnTo>
                  <a:lnTo>
                    <a:pt x="176378" y="0"/>
                  </a:lnTo>
                  <a:lnTo>
                    <a:pt x="3820265" y="0"/>
                  </a:lnTo>
                  <a:lnTo>
                    <a:pt x="3867145" y="6301"/>
                  </a:lnTo>
                  <a:lnTo>
                    <a:pt x="3909277" y="24085"/>
                  </a:lnTo>
                  <a:lnTo>
                    <a:pt x="3944978" y="51670"/>
                  </a:lnTo>
                  <a:lnTo>
                    <a:pt x="3972563" y="87372"/>
                  </a:lnTo>
                  <a:lnTo>
                    <a:pt x="3990350" y="129510"/>
                  </a:lnTo>
                  <a:lnTo>
                    <a:pt x="3996653" y="176402"/>
                  </a:lnTo>
                  <a:lnTo>
                    <a:pt x="3996653" y="881883"/>
                  </a:lnTo>
                  <a:lnTo>
                    <a:pt x="3990350" y="928771"/>
                  </a:lnTo>
                  <a:lnTo>
                    <a:pt x="3972563" y="970909"/>
                  </a:lnTo>
                  <a:lnTo>
                    <a:pt x="3944978" y="1006612"/>
                  </a:lnTo>
                  <a:lnTo>
                    <a:pt x="3909277" y="1034198"/>
                  </a:lnTo>
                  <a:lnTo>
                    <a:pt x="3867145" y="1051984"/>
                  </a:lnTo>
                  <a:lnTo>
                    <a:pt x="3820265" y="1058286"/>
                  </a:lnTo>
                  <a:lnTo>
                    <a:pt x="176378" y="1058286"/>
                  </a:lnTo>
                  <a:lnTo>
                    <a:pt x="129492" y="1051984"/>
                  </a:lnTo>
                  <a:lnTo>
                    <a:pt x="87359" y="1034198"/>
                  </a:lnTo>
                  <a:lnTo>
                    <a:pt x="51662" y="1006612"/>
                  </a:lnTo>
                  <a:lnTo>
                    <a:pt x="24082" y="970909"/>
                  </a:lnTo>
                  <a:lnTo>
                    <a:pt x="6300" y="928771"/>
                  </a:lnTo>
                  <a:lnTo>
                    <a:pt x="0" y="881883"/>
                  </a:lnTo>
                  <a:lnTo>
                    <a:pt x="0" y="176402"/>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8" y="81111"/>
            <a:ext cx="10378204" cy="699336"/>
          </a:xfrm>
          <a:prstGeom prst="rect">
            <a:avLst/>
          </a:prstGeom>
        </p:spPr>
        <p:txBody>
          <a:bodyPr vert="horz" wrap="square" lIns="0" tIns="22013" rIns="0" bIns="0" rtlCol="0" anchor="ctr">
            <a:spAutoFit/>
          </a:bodyPr>
          <a:lstStyle/>
          <a:p>
            <a:pPr marL="16933">
              <a:lnSpc>
                <a:spcPct val="100000"/>
              </a:lnSpc>
              <a:spcBef>
                <a:spcPts val="173"/>
              </a:spcBef>
            </a:pPr>
            <a:r>
              <a:rPr spc="-80" dirty="0"/>
              <a:t>YAML</a:t>
            </a:r>
            <a:r>
              <a:rPr spc="180" dirty="0"/>
              <a:t> </a:t>
            </a:r>
            <a:r>
              <a:rPr spc="-7" dirty="0"/>
              <a:t>Syntax</a:t>
            </a:r>
            <a:r>
              <a:rPr spc="47" dirty="0"/>
              <a:t> </a:t>
            </a:r>
            <a:r>
              <a:rPr spc="-13" dirty="0"/>
              <a:t>for</a:t>
            </a:r>
            <a:r>
              <a:rPr spc="47" dirty="0"/>
              <a:t> </a:t>
            </a:r>
            <a:r>
              <a:rPr spc="20" dirty="0"/>
              <a:t>Deployments</a:t>
            </a:r>
          </a:p>
        </p:txBody>
      </p:sp>
      <p:sp>
        <p:nvSpPr>
          <p:cNvPr id="9" name="object 9"/>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
        <p:nvSpPr>
          <p:cNvPr id="7" name="object 7"/>
          <p:cNvSpPr txBox="1"/>
          <p:nvPr/>
        </p:nvSpPr>
        <p:spPr>
          <a:xfrm>
            <a:off x="6450420" y="1109513"/>
            <a:ext cx="4109720" cy="5014236"/>
          </a:xfrm>
          <a:prstGeom prst="rect">
            <a:avLst/>
          </a:prstGeom>
          <a:ln w="12700">
            <a:solidFill>
              <a:srgbClr val="5F4778"/>
            </a:solidFill>
          </a:ln>
        </p:spPr>
        <p:txBody>
          <a:bodyPr vert="horz" wrap="square" lIns="0" tIns="9313" rIns="0" bIns="0" rtlCol="0">
            <a:spAutoFit/>
          </a:bodyPr>
          <a:lstStyle/>
          <a:p>
            <a:pPr>
              <a:spcBef>
                <a:spcPts val="73"/>
              </a:spcBef>
            </a:pPr>
            <a:endParaRPr sz="1867">
              <a:latin typeface="Times New Roman"/>
              <a:cs typeface="Times New Roman"/>
            </a:endParaRPr>
          </a:p>
          <a:p>
            <a:pPr marL="541853" marR="2014170">
              <a:lnSpc>
                <a:spcPct val="99600"/>
              </a:lnSpc>
            </a:pPr>
            <a:r>
              <a:rPr sz="1467" spc="-7" dirty="0">
                <a:latin typeface="Calibri"/>
                <a:cs typeface="Calibri"/>
              </a:rPr>
              <a:t>a</a:t>
            </a:r>
            <a:r>
              <a:rPr sz="1467" spc="20" dirty="0">
                <a:latin typeface="Calibri"/>
                <a:cs typeface="Calibri"/>
              </a:rPr>
              <a:t>p</a:t>
            </a:r>
            <a:r>
              <a:rPr sz="1467" spc="60" dirty="0">
                <a:latin typeface="Calibri"/>
                <a:cs typeface="Calibri"/>
              </a:rPr>
              <a:t>iVe</a:t>
            </a:r>
            <a:r>
              <a:rPr sz="1467" spc="-20" dirty="0">
                <a:latin typeface="Calibri"/>
                <a:cs typeface="Calibri"/>
              </a:rPr>
              <a:t>r</a:t>
            </a:r>
            <a:r>
              <a:rPr sz="1467" spc="20" dirty="0">
                <a:latin typeface="Calibri"/>
                <a:cs typeface="Calibri"/>
              </a:rPr>
              <a:t>s</a:t>
            </a:r>
            <a:r>
              <a:rPr sz="1467" spc="60" dirty="0">
                <a:latin typeface="Calibri"/>
                <a:cs typeface="Calibri"/>
              </a:rPr>
              <a:t>i</a:t>
            </a:r>
            <a:r>
              <a:rPr sz="1467" spc="-80" dirty="0">
                <a:latin typeface="Calibri"/>
                <a:cs typeface="Calibri"/>
              </a:rPr>
              <a:t>o</a:t>
            </a:r>
            <a:r>
              <a:rPr sz="1467" spc="20" dirty="0">
                <a:latin typeface="Calibri"/>
                <a:cs typeface="Calibri"/>
              </a:rPr>
              <a:t>n</a:t>
            </a:r>
            <a:r>
              <a:rPr sz="1467" spc="7" dirty="0">
                <a:latin typeface="Calibri"/>
                <a:cs typeface="Calibri"/>
              </a:rPr>
              <a:t>:</a:t>
            </a:r>
            <a:r>
              <a:rPr sz="1467" spc="-173" dirty="0">
                <a:latin typeface="Times New Roman"/>
                <a:cs typeface="Times New Roman"/>
              </a:rPr>
              <a:t> </a:t>
            </a:r>
            <a:r>
              <a:rPr sz="1467" spc="-7" dirty="0">
                <a:latin typeface="Calibri"/>
                <a:cs typeface="Calibri"/>
              </a:rPr>
              <a:t>a</a:t>
            </a:r>
            <a:r>
              <a:rPr sz="1467" spc="20" dirty="0">
                <a:latin typeface="Calibri"/>
                <a:cs typeface="Calibri"/>
              </a:rPr>
              <a:t>pps</a:t>
            </a:r>
            <a:r>
              <a:rPr sz="1467" spc="27" dirty="0">
                <a:latin typeface="Calibri"/>
                <a:cs typeface="Calibri"/>
              </a:rPr>
              <a:t>/</a:t>
            </a:r>
            <a:r>
              <a:rPr sz="1467" spc="33" dirty="0">
                <a:latin typeface="Calibri"/>
                <a:cs typeface="Calibri"/>
              </a:rPr>
              <a:t>v</a:t>
            </a:r>
            <a:r>
              <a:rPr sz="1467" spc="13" dirty="0">
                <a:latin typeface="Calibri"/>
                <a:cs typeface="Calibri"/>
              </a:rPr>
              <a:t>1 </a:t>
            </a:r>
            <a:r>
              <a:rPr sz="1467" spc="7" dirty="0">
                <a:latin typeface="Times New Roman"/>
                <a:cs typeface="Times New Roman"/>
              </a:rPr>
              <a:t> </a:t>
            </a:r>
            <a:r>
              <a:rPr sz="1467" spc="27" dirty="0">
                <a:latin typeface="Calibri"/>
                <a:cs typeface="Calibri"/>
              </a:rPr>
              <a:t>k</a:t>
            </a:r>
            <a:r>
              <a:rPr sz="1467" spc="60" dirty="0">
                <a:latin typeface="Calibri"/>
                <a:cs typeface="Calibri"/>
              </a:rPr>
              <a:t>i</a:t>
            </a:r>
            <a:r>
              <a:rPr sz="1467" spc="20" dirty="0">
                <a:latin typeface="Calibri"/>
                <a:cs typeface="Calibri"/>
              </a:rPr>
              <a:t>nd</a:t>
            </a:r>
            <a:r>
              <a:rPr sz="1467" spc="7" dirty="0">
                <a:latin typeface="Calibri"/>
                <a:cs typeface="Calibri"/>
              </a:rPr>
              <a:t>:</a:t>
            </a:r>
            <a:r>
              <a:rPr sz="1467" spc="-173" dirty="0">
                <a:latin typeface="Times New Roman"/>
                <a:cs typeface="Times New Roman"/>
              </a:rPr>
              <a:t> </a:t>
            </a:r>
            <a:r>
              <a:rPr sz="1467" spc="-7" dirty="0">
                <a:latin typeface="Calibri"/>
                <a:cs typeface="Calibri"/>
              </a:rPr>
              <a:t>D</a:t>
            </a:r>
            <a:r>
              <a:rPr sz="1467" spc="60" dirty="0">
                <a:latin typeface="Calibri"/>
                <a:cs typeface="Calibri"/>
              </a:rPr>
              <a:t>e</a:t>
            </a:r>
            <a:r>
              <a:rPr sz="1467" spc="20" dirty="0">
                <a:latin typeface="Calibri"/>
                <a:cs typeface="Calibri"/>
              </a:rPr>
              <a:t>p</a:t>
            </a:r>
            <a:r>
              <a:rPr sz="1467" spc="60" dirty="0">
                <a:latin typeface="Calibri"/>
                <a:cs typeface="Calibri"/>
              </a:rPr>
              <a:t>l</a:t>
            </a:r>
            <a:r>
              <a:rPr sz="1467" spc="13" dirty="0">
                <a:latin typeface="Calibri"/>
                <a:cs typeface="Calibri"/>
              </a:rPr>
              <a:t>o</a:t>
            </a:r>
            <a:r>
              <a:rPr sz="1467" spc="27" dirty="0">
                <a:latin typeface="Calibri"/>
                <a:cs typeface="Calibri"/>
              </a:rPr>
              <a:t>ym</a:t>
            </a:r>
            <a:r>
              <a:rPr sz="1467" spc="-40" dirty="0">
                <a:latin typeface="Calibri"/>
                <a:cs typeface="Calibri"/>
              </a:rPr>
              <a:t>e</a:t>
            </a:r>
            <a:r>
              <a:rPr sz="1467" spc="20" dirty="0">
                <a:latin typeface="Calibri"/>
                <a:cs typeface="Calibri"/>
              </a:rPr>
              <a:t>n</a:t>
            </a:r>
            <a:r>
              <a:rPr sz="1467" spc="7" dirty="0">
                <a:latin typeface="Calibri"/>
                <a:cs typeface="Calibri"/>
              </a:rPr>
              <a:t>t </a:t>
            </a:r>
            <a:r>
              <a:rPr sz="1467" spc="7" dirty="0">
                <a:latin typeface="Times New Roman"/>
                <a:cs typeface="Times New Roman"/>
              </a:rPr>
              <a:t> </a:t>
            </a:r>
            <a:r>
              <a:rPr sz="1467" spc="13" dirty="0">
                <a:latin typeface="Calibri"/>
                <a:cs typeface="Calibri"/>
              </a:rPr>
              <a:t>metadata:</a:t>
            </a:r>
            <a:endParaRPr sz="1467">
              <a:latin typeface="Calibri"/>
              <a:cs typeface="Calibri"/>
            </a:endParaRPr>
          </a:p>
          <a:p>
            <a:pPr marL="630751" marR="1536662">
              <a:lnSpc>
                <a:spcPts val="1707"/>
              </a:lnSpc>
              <a:spcBef>
                <a:spcPts val="147"/>
              </a:spcBef>
            </a:pPr>
            <a:r>
              <a:rPr sz="1467" spc="20" dirty="0">
                <a:latin typeface="Calibri"/>
                <a:cs typeface="Calibri"/>
              </a:rPr>
              <a:t>n</a:t>
            </a:r>
            <a:r>
              <a:rPr sz="1467" spc="-7" dirty="0">
                <a:latin typeface="Calibri"/>
                <a:cs typeface="Calibri"/>
              </a:rPr>
              <a:t>a</a:t>
            </a:r>
            <a:r>
              <a:rPr sz="1467" spc="27" dirty="0">
                <a:latin typeface="Calibri"/>
                <a:cs typeface="Calibri"/>
              </a:rPr>
              <a:t>m</a:t>
            </a:r>
            <a:r>
              <a:rPr sz="1467" spc="60" dirty="0">
                <a:latin typeface="Calibri"/>
                <a:cs typeface="Calibri"/>
              </a:rPr>
              <a:t>e</a:t>
            </a:r>
            <a:r>
              <a:rPr sz="1467" spc="7" dirty="0">
                <a:latin typeface="Calibri"/>
                <a:cs typeface="Calibri"/>
              </a:rPr>
              <a:t>:</a:t>
            </a:r>
            <a:r>
              <a:rPr sz="1467" spc="-1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73" dirty="0">
                <a:latin typeface="Calibri"/>
                <a:cs typeface="Calibri"/>
              </a:rPr>
              <a:t>x</a:t>
            </a:r>
            <a:r>
              <a:rPr sz="1467" spc="40" dirty="0">
                <a:latin typeface="Calibri"/>
                <a:cs typeface="Calibri"/>
              </a:rPr>
              <a:t>-</a:t>
            </a:r>
            <a:r>
              <a:rPr sz="1467" spc="20" dirty="0">
                <a:latin typeface="Calibri"/>
                <a:cs typeface="Calibri"/>
              </a:rPr>
              <a:t>d</a:t>
            </a:r>
            <a:r>
              <a:rPr sz="1467" spc="-40" dirty="0">
                <a:latin typeface="Calibri"/>
                <a:cs typeface="Calibri"/>
              </a:rPr>
              <a:t>e</a:t>
            </a:r>
            <a:r>
              <a:rPr sz="1467" spc="20" dirty="0">
                <a:latin typeface="Calibri"/>
                <a:cs typeface="Calibri"/>
              </a:rPr>
              <a:t>p</a:t>
            </a:r>
            <a:r>
              <a:rPr sz="1467" spc="-40" dirty="0">
                <a:latin typeface="Calibri"/>
                <a:cs typeface="Calibri"/>
              </a:rPr>
              <a:t>l</a:t>
            </a:r>
            <a:r>
              <a:rPr sz="1467" spc="13" dirty="0">
                <a:latin typeface="Calibri"/>
                <a:cs typeface="Calibri"/>
              </a:rPr>
              <a:t>o</a:t>
            </a:r>
            <a:r>
              <a:rPr sz="1467" spc="-73" dirty="0">
                <a:latin typeface="Calibri"/>
                <a:cs typeface="Calibri"/>
              </a:rPr>
              <a:t>y</a:t>
            </a:r>
            <a:r>
              <a:rPr sz="1467" spc="27" dirty="0">
                <a:latin typeface="Calibri"/>
                <a:cs typeface="Calibri"/>
              </a:rPr>
              <a:t>m</a:t>
            </a:r>
            <a:r>
              <a:rPr sz="1467" spc="-40" dirty="0">
                <a:latin typeface="Calibri"/>
                <a:cs typeface="Calibri"/>
              </a:rPr>
              <a:t>e</a:t>
            </a:r>
            <a:r>
              <a:rPr sz="1467" spc="20" dirty="0">
                <a:latin typeface="Calibri"/>
                <a:cs typeface="Calibri"/>
              </a:rPr>
              <a:t>n</a:t>
            </a:r>
            <a:r>
              <a:rPr sz="1467" spc="7" dirty="0">
                <a:latin typeface="Calibri"/>
                <a:cs typeface="Calibri"/>
              </a:rPr>
              <a:t>t </a:t>
            </a:r>
            <a:r>
              <a:rPr sz="1467" spc="7" dirty="0">
                <a:latin typeface="Times New Roman"/>
                <a:cs typeface="Times New Roman"/>
              </a:rPr>
              <a:t> </a:t>
            </a:r>
            <a:r>
              <a:rPr sz="1467" spc="33" dirty="0">
                <a:latin typeface="Calibri"/>
                <a:cs typeface="Calibri"/>
              </a:rPr>
              <a:t>labels:</a:t>
            </a:r>
            <a:endParaRPr sz="1467">
              <a:latin typeface="Calibri"/>
              <a:cs typeface="Calibri"/>
            </a:endParaRPr>
          </a:p>
          <a:p>
            <a:pPr marL="541853" marR="2585654" indent="165096">
              <a:lnSpc>
                <a:spcPts val="1707"/>
              </a:lnSpc>
              <a:spcBef>
                <a:spcPts val="93"/>
              </a:spcBef>
            </a:pPr>
            <a:r>
              <a:rPr sz="1467" spc="-7" dirty="0">
                <a:latin typeface="Calibri"/>
                <a:cs typeface="Calibri"/>
              </a:rPr>
              <a:t>a</a:t>
            </a:r>
            <a:r>
              <a:rPr sz="1467" spc="20" dirty="0">
                <a:latin typeface="Calibri"/>
                <a:cs typeface="Calibri"/>
              </a:rPr>
              <a:t>pp</a:t>
            </a:r>
            <a:r>
              <a:rPr sz="1467" spc="7" dirty="0">
                <a:latin typeface="Calibri"/>
                <a:cs typeface="Calibri"/>
              </a:rPr>
              <a:t>:</a:t>
            </a:r>
            <a:r>
              <a:rPr sz="1467" spc="-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7" dirty="0">
                <a:latin typeface="Calibri"/>
                <a:cs typeface="Calibri"/>
              </a:rPr>
              <a:t>x </a:t>
            </a:r>
            <a:r>
              <a:rPr sz="1467" spc="7" dirty="0">
                <a:latin typeface="Times New Roman"/>
                <a:cs typeface="Times New Roman"/>
              </a:rPr>
              <a:t> </a:t>
            </a:r>
            <a:r>
              <a:rPr sz="1467" spc="13" dirty="0">
                <a:latin typeface="Calibri"/>
                <a:cs typeface="Calibri"/>
              </a:rPr>
              <a:t>spec:</a:t>
            </a:r>
            <a:endParaRPr sz="1467">
              <a:latin typeface="Calibri"/>
              <a:cs typeface="Calibri"/>
            </a:endParaRPr>
          </a:p>
          <a:p>
            <a:pPr marL="630751" marR="2362988">
              <a:lnSpc>
                <a:spcPct val="99600"/>
              </a:lnSpc>
            </a:pPr>
            <a:r>
              <a:rPr sz="1467" spc="-20" dirty="0">
                <a:latin typeface="Calibri"/>
                <a:cs typeface="Calibri"/>
              </a:rPr>
              <a:t>r</a:t>
            </a:r>
            <a:r>
              <a:rPr sz="1467" spc="60" dirty="0">
                <a:latin typeface="Calibri"/>
                <a:cs typeface="Calibri"/>
              </a:rPr>
              <a:t>e</a:t>
            </a:r>
            <a:r>
              <a:rPr sz="1467" spc="20" dirty="0">
                <a:latin typeface="Calibri"/>
                <a:cs typeface="Calibri"/>
              </a:rPr>
              <a:t>p</a:t>
            </a:r>
            <a:r>
              <a:rPr sz="1467" spc="60" dirty="0">
                <a:latin typeface="Calibri"/>
                <a:cs typeface="Calibri"/>
              </a:rPr>
              <a:t>li</a:t>
            </a:r>
            <a:r>
              <a:rPr sz="1467" spc="-27" dirty="0">
                <a:latin typeface="Calibri"/>
                <a:cs typeface="Calibri"/>
              </a:rPr>
              <a:t>c</a:t>
            </a:r>
            <a:r>
              <a:rPr sz="1467" spc="-7" dirty="0">
                <a:latin typeface="Calibri"/>
                <a:cs typeface="Calibri"/>
              </a:rPr>
              <a:t>a</a:t>
            </a:r>
            <a:r>
              <a:rPr sz="1467" spc="20" dirty="0">
                <a:latin typeface="Calibri"/>
                <a:cs typeface="Calibri"/>
              </a:rPr>
              <a:t>s</a:t>
            </a:r>
            <a:r>
              <a:rPr sz="1467" spc="7" dirty="0">
                <a:latin typeface="Calibri"/>
                <a:cs typeface="Calibri"/>
              </a:rPr>
              <a:t>:</a:t>
            </a:r>
            <a:r>
              <a:rPr sz="1467" spc="-173" dirty="0">
                <a:latin typeface="Times New Roman"/>
                <a:cs typeface="Times New Roman"/>
              </a:rPr>
              <a:t> </a:t>
            </a:r>
            <a:r>
              <a:rPr sz="1467" spc="13" dirty="0">
                <a:latin typeface="Calibri"/>
                <a:cs typeface="Calibri"/>
              </a:rPr>
              <a:t>3 </a:t>
            </a:r>
            <a:r>
              <a:rPr sz="1467" spc="7" dirty="0">
                <a:latin typeface="Times New Roman"/>
                <a:cs typeface="Times New Roman"/>
              </a:rPr>
              <a:t> </a:t>
            </a:r>
            <a:r>
              <a:rPr sz="1467" spc="20" dirty="0">
                <a:latin typeface="Calibri"/>
                <a:cs typeface="Calibri"/>
              </a:rPr>
              <a:t>selector: </a:t>
            </a:r>
            <a:r>
              <a:rPr sz="1467" spc="27" dirty="0">
                <a:latin typeface="Calibri"/>
                <a:cs typeface="Calibri"/>
              </a:rPr>
              <a:t> </a:t>
            </a:r>
            <a:r>
              <a:rPr sz="1467" spc="13" dirty="0">
                <a:latin typeface="Calibri"/>
                <a:cs typeface="Calibri"/>
              </a:rPr>
              <a:t>matchLabels:</a:t>
            </a:r>
            <a:endParaRPr sz="1467">
              <a:latin typeface="Calibri"/>
              <a:cs typeface="Calibri"/>
            </a:endParaRPr>
          </a:p>
          <a:p>
            <a:pPr marL="630751" marR="2496756" indent="165096">
              <a:lnSpc>
                <a:spcPct val="99600"/>
              </a:lnSpc>
              <a:spcBef>
                <a:spcPts val="47"/>
              </a:spcBef>
            </a:pPr>
            <a:r>
              <a:rPr sz="1467" spc="-7" dirty="0">
                <a:latin typeface="Calibri"/>
                <a:cs typeface="Calibri"/>
              </a:rPr>
              <a:t>a</a:t>
            </a:r>
            <a:r>
              <a:rPr sz="1467" spc="20" dirty="0">
                <a:latin typeface="Calibri"/>
                <a:cs typeface="Calibri"/>
              </a:rPr>
              <a:t>pp</a:t>
            </a:r>
            <a:r>
              <a:rPr sz="1467" spc="7" dirty="0">
                <a:latin typeface="Calibri"/>
                <a:cs typeface="Calibri"/>
              </a:rPr>
              <a:t>:</a:t>
            </a:r>
            <a:r>
              <a:rPr sz="1467" spc="-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7" dirty="0">
                <a:latin typeface="Calibri"/>
                <a:cs typeface="Calibri"/>
              </a:rPr>
              <a:t>x </a:t>
            </a:r>
            <a:r>
              <a:rPr sz="1467" spc="7" dirty="0">
                <a:latin typeface="Times New Roman"/>
                <a:cs typeface="Times New Roman"/>
              </a:rPr>
              <a:t> </a:t>
            </a:r>
            <a:r>
              <a:rPr sz="1467" spc="27" dirty="0">
                <a:latin typeface="Calibri"/>
                <a:cs typeface="Calibri"/>
              </a:rPr>
              <a:t>template: </a:t>
            </a:r>
            <a:r>
              <a:rPr sz="1467" spc="33" dirty="0">
                <a:latin typeface="Calibri"/>
                <a:cs typeface="Calibri"/>
              </a:rPr>
              <a:t> </a:t>
            </a:r>
            <a:r>
              <a:rPr sz="1467" spc="13" dirty="0">
                <a:latin typeface="Calibri"/>
                <a:cs typeface="Calibri"/>
              </a:rPr>
              <a:t>metadata:</a:t>
            </a:r>
            <a:endParaRPr sz="1467">
              <a:latin typeface="Calibri"/>
              <a:cs typeface="Calibri"/>
            </a:endParaRPr>
          </a:p>
          <a:p>
            <a:pPr marL="795847">
              <a:lnSpc>
                <a:spcPts val="1733"/>
              </a:lnSpc>
              <a:spcBef>
                <a:spcPts val="40"/>
              </a:spcBef>
            </a:pPr>
            <a:r>
              <a:rPr sz="1467" spc="33" dirty="0">
                <a:latin typeface="Calibri"/>
                <a:cs typeface="Calibri"/>
              </a:rPr>
              <a:t>labels:</a:t>
            </a:r>
            <a:endParaRPr sz="1467">
              <a:latin typeface="Calibri"/>
              <a:cs typeface="Calibri"/>
            </a:endParaRPr>
          </a:p>
          <a:p>
            <a:pPr marL="884745">
              <a:lnSpc>
                <a:spcPts val="1733"/>
              </a:lnSpc>
            </a:pPr>
            <a:r>
              <a:rPr sz="1467" spc="-7" dirty="0">
                <a:latin typeface="Calibri"/>
                <a:cs typeface="Calibri"/>
              </a:rPr>
              <a:t>a</a:t>
            </a:r>
            <a:r>
              <a:rPr sz="1467" spc="20" dirty="0">
                <a:latin typeface="Calibri"/>
                <a:cs typeface="Calibri"/>
              </a:rPr>
              <a:t>pp</a:t>
            </a:r>
            <a:r>
              <a:rPr sz="1467" spc="7" dirty="0">
                <a:latin typeface="Calibri"/>
                <a:cs typeface="Calibri"/>
              </a:rPr>
              <a:t>:</a:t>
            </a:r>
            <a:r>
              <a:rPr sz="1467" spc="-1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13" dirty="0">
                <a:latin typeface="Calibri"/>
                <a:cs typeface="Calibri"/>
              </a:rPr>
              <a:t>x</a:t>
            </a:r>
            <a:endParaRPr sz="1467">
              <a:latin typeface="Calibri"/>
              <a:cs typeface="Calibri"/>
            </a:endParaRPr>
          </a:p>
          <a:p>
            <a:pPr marL="795847" marR="2427333" indent="-88898">
              <a:lnSpc>
                <a:spcPts val="1707"/>
              </a:lnSpc>
              <a:spcBef>
                <a:spcPts val="147"/>
              </a:spcBef>
            </a:pPr>
            <a:r>
              <a:rPr sz="1467" spc="13" dirty="0">
                <a:latin typeface="Calibri"/>
                <a:cs typeface="Calibri"/>
              </a:rPr>
              <a:t>spec: </a:t>
            </a:r>
            <a:r>
              <a:rPr sz="1467" spc="20" dirty="0">
                <a:latin typeface="Calibri"/>
                <a:cs typeface="Calibri"/>
              </a:rPr>
              <a:t> </a:t>
            </a:r>
            <a:r>
              <a:rPr sz="1467" spc="-27" dirty="0">
                <a:latin typeface="Calibri"/>
                <a:cs typeface="Calibri"/>
              </a:rPr>
              <a:t>c</a:t>
            </a:r>
            <a:r>
              <a:rPr sz="1467" spc="13" dirty="0">
                <a:latin typeface="Calibri"/>
                <a:cs typeface="Calibri"/>
              </a:rPr>
              <a:t>o</a:t>
            </a:r>
            <a:r>
              <a:rPr sz="1467" spc="20" dirty="0">
                <a:latin typeface="Calibri"/>
                <a:cs typeface="Calibri"/>
              </a:rPr>
              <a:t>n</a:t>
            </a:r>
            <a:r>
              <a:rPr sz="1467" spc="7" dirty="0">
                <a:latin typeface="Calibri"/>
                <a:cs typeface="Calibri"/>
              </a:rPr>
              <a:t>t</a:t>
            </a:r>
            <a:r>
              <a:rPr sz="1467" spc="-13" dirty="0">
                <a:latin typeface="Calibri"/>
                <a:cs typeface="Calibri"/>
              </a:rPr>
              <a:t>a</a:t>
            </a:r>
            <a:r>
              <a:rPr sz="1467" spc="60" dirty="0">
                <a:latin typeface="Calibri"/>
                <a:cs typeface="Calibri"/>
              </a:rPr>
              <a:t>i</a:t>
            </a:r>
            <a:r>
              <a:rPr sz="1467" spc="20" dirty="0">
                <a:latin typeface="Calibri"/>
                <a:cs typeface="Calibri"/>
              </a:rPr>
              <a:t>n</a:t>
            </a:r>
            <a:r>
              <a:rPr sz="1467" spc="60" dirty="0">
                <a:latin typeface="Calibri"/>
                <a:cs typeface="Calibri"/>
              </a:rPr>
              <a:t>e</a:t>
            </a:r>
            <a:r>
              <a:rPr sz="1467" spc="-20" dirty="0">
                <a:latin typeface="Calibri"/>
                <a:cs typeface="Calibri"/>
              </a:rPr>
              <a:t>r</a:t>
            </a:r>
            <a:r>
              <a:rPr sz="1467" spc="20" dirty="0">
                <a:latin typeface="Calibri"/>
                <a:cs typeface="Calibri"/>
              </a:rPr>
              <a:t>s</a:t>
            </a:r>
            <a:r>
              <a:rPr sz="1467" spc="7" dirty="0">
                <a:latin typeface="Calibri"/>
                <a:cs typeface="Calibri"/>
              </a:rPr>
              <a:t>:</a:t>
            </a:r>
            <a:endParaRPr sz="1467">
              <a:latin typeface="Calibri"/>
              <a:cs typeface="Calibri"/>
            </a:endParaRPr>
          </a:p>
          <a:p>
            <a:pPr marL="884745" marR="1797428" indent="-88898">
              <a:lnSpc>
                <a:spcPct val="99600"/>
              </a:lnSpc>
            </a:pPr>
            <a:r>
              <a:rPr sz="1467" spc="7" dirty="0">
                <a:latin typeface="Calibri"/>
                <a:cs typeface="Calibri"/>
              </a:rPr>
              <a:t>-</a:t>
            </a:r>
            <a:r>
              <a:rPr sz="1467" spc="-33" dirty="0">
                <a:latin typeface="Times New Roman"/>
                <a:cs typeface="Times New Roman"/>
              </a:rPr>
              <a:t> </a:t>
            </a:r>
            <a:r>
              <a:rPr sz="1467" spc="20" dirty="0">
                <a:latin typeface="Calibri"/>
                <a:cs typeface="Calibri"/>
              </a:rPr>
              <a:t>n</a:t>
            </a:r>
            <a:r>
              <a:rPr sz="1467" spc="-7" dirty="0">
                <a:latin typeface="Calibri"/>
                <a:cs typeface="Calibri"/>
              </a:rPr>
              <a:t>a</a:t>
            </a:r>
            <a:r>
              <a:rPr sz="1467" spc="27" dirty="0">
                <a:latin typeface="Calibri"/>
                <a:cs typeface="Calibri"/>
              </a:rPr>
              <a:t>m</a:t>
            </a:r>
            <a:r>
              <a:rPr sz="1467" spc="60" dirty="0">
                <a:latin typeface="Calibri"/>
                <a:cs typeface="Calibri"/>
              </a:rPr>
              <a:t>e</a:t>
            </a:r>
            <a:r>
              <a:rPr sz="1467" spc="7" dirty="0">
                <a:latin typeface="Calibri"/>
                <a:cs typeface="Calibri"/>
              </a:rPr>
              <a:t>:</a:t>
            </a:r>
            <a:r>
              <a:rPr sz="1467" spc="-1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7" dirty="0">
                <a:latin typeface="Calibri"/>
                <a:cs typeface="Calibri"/>
              </a:rPr>
              <a:t>x </a:t>
            </a:r>
            <a:r>
              <a:rPr sz="1467" spc="7" dirty="0">
                <a:latin typeface="Times New Roman"/>
                <a:cs typeface="Times New Roman"/>
              </a:rPr>
              <a:t> </a:t>
            </a:r>
            <a:r>
              <a:rPr sz="1467" spc="60" dirty="0">
                <a:latin typeface="Calibri"/>
                <a:cs typeface="Calibri"/>
              </a:rPr>
              <a:t>i</a:t>
            </a:r>
            <a:r>
              <a:rPr sz="1467" spc="27" dirty="0">
                <a:latin typeface="Calibri"/>
                <a:cs typeface="Calibri"/>
              </a:rPr>
              <a:t>m</a:t>
            </a:r>
            <a:r>
              <a:rPr sz="1467" spc="-13" dirty="0">
                <a:latin typeface="Calibri"/>
                <a:cs typeface="Calibri"/>
              </a:rPr>
              <a:t>a</a:t>
            </a:r>
            <a:r>
              <a:rPr sz="1467" dirty="0">
                <a:latin typeface="Calibri"/>
                <a:cs typeface="Calibri"/>
              </a:rPr>
              <a:t>g</a:t>
            </a:r>
            <a:r>
              <a:rPr sz="1467" spc="60" dirty="0">
                <a:latin typeface="Calibri"/>
                <a:cs typeface="Calibri"/>
              </a:rPr>
              <a:t>e</a:t>
            </a:r>
            <a:r>
              <a:rPr sz="1467" spc="7" dirty="0">
                <a:latin typeface="Calibri"/>
                <a:cs typeface="Calibri"/>
              </a:rPr>
              <a:t>:</a:t>
            </a:r>
            <a:r>
              <a:rPr sz="1467" spc="-173" dirty="0">
                <a:latin typeface="Times New Roman"/>
                <a:cs typeface="Times New Roman"/>
              </a:rPr>
              <a:t> </a:t>
            </a:r>
            <a:r>
              <a:rPr sz="1467" spc="20" dirty="0">
                <a:latin typeface="Calibri"/>
                <a:cs typeface="Calibri"/>
              </a:rPr>
              <a:t>n</a:t>
            </a:r>
            <a:r>
              <a:rPr sz="1467" dirty="0">
                <a:latin typeface="Calibri"/>
                <a:cs typeface="Calibri"/>
              </a:rPr>
              <a:t>g</a:t>
            </a:r>
            <a:r>
              <a:rPr sz="1467" spc="60" dirty="0">
                <a:latin typeface="Calibri"/>
                <a:cs typeface="Calibri"/>
              </a:rPr>
              <a:t>i</a:t>
            </a:r>
            <a:r>
              <a:rPr sz="1467" spc="20" dirty="0">
                <a:latin typeface="Calibri"/>
                <a:cs typeface="Calibri"/>
              </a:rPr>
              <a:t>n</a:t>
            </a:r>
            <a:r>
              <a:rPr sz="1467" spc="60" dirty="0">
                <a:latin typeface="Calibri"/>
                <a:cs typeface="Calibri"/>
              </a:rPr>
              <a:t>x</a:t>
            </a:r>
            <a:r>
              <a:rPr sz="1467" spc="7" dirty="0">
                <a:latin typeface="Calibri"/>
                <a:cs typeface="Calibri"/>
              </a:rPr>
              <a:t>:</a:t>
            </a:r>
            <a:r>
              <a:rPr sz="1467" spc="-53" dirty="0">
                <a:latin typeface="Calibri"/>
                <a:cs typeface="Calibri"/>
              </a:rPr>
              <a:t>1</a:t>
            </a:r>
            <a:r>
              <a:rPr sz="1467" spc="20" dirty="0">
                <a:latin typeface="Calibri"/>
                <a:cs typeface="Calibri"/>
              </a:rPr>
              <a:t>.</a:t>
            </a:r>
            <a:r>
              <a:rPr sz="1467" spc="-53" dirty="0">
                <a:latin typeface="Calibri"/>
                <a:cs typeface="Calibri"/>
              </a:rPr>
              <a:t>7</a:t>
            </a:r>
            <a:r>
              <a:rPr sz="1467" spc="20" dirty="0">
                <a:latin typeface="Calibri"/>
                <a:cs typeface="Calibri"/>
              </a:rPr>
              <a:t>.</a:t>
            </a:r>
            <a:r>
              <a:rPr sz="1467" spc="13" dirty="0">
                <a:latin typeface="Calibri"/>
                <a:cs typeface="Calibri"/>
              </a:rPr>
              <a:t>9 </a:t>
            </a:r>
            <a:r>
              <a:rPr sz="1467" spc="7" dirty="0">
                <a:latin typeface="Times New Roman"/>
                <a:cs typeface="Times New Roman"/>
              </a:rPr>
              <a:t> </a:t>
            </a:r>
            <a:r>
              <a:rPr sz="1467" spc="7" dirty="0">
                <a:latin typeface="Calibri"/>
                <a:cs typeface="Calibri"/>
              </a:rPr>
              <a:t>ports:</a:t>
            </a:r>
            <a:endParaRPr sz="1467">
              <a:latin typeface="Calibri"/>
              <a:cs typeface="Calibri"/>
            </a:endParaRPr>
          </a:p>
          <a:p>
            <a:pPr marL="884745">
              <a:spcBef>
                <a:spcPts val="40"/>
              </a:spcBef>
            </a:pPr>
            <a:r>
              <a:rPr sz="1467" spc="7" dirty="0">
                <a:latin typeface="Calibri"/>
                <a:cs typeface="Calibri"/>
              </a:rPr>
              <a:t>-</a:t>
            </a:r>
            <a:r>
              <a:rPr sz="1467" spc="-127" dirty="0">
                <a:latin typeface="Times New Roman"/>
                <a:cs typeface="Times New Roman"/>
              </a:rPr>
              <a:t> </a:t>
            </a:r>
            <a:r>
              <a:rPr sz="1467" spc="-27" dirty="0">
                <a:latin typeface="Calibri"/>
                <a:cs typeface="Calibri"/>
              </a:rPr>
              <a:t>c</a:t>
            </a:r>
            <a:r>
              <a:rPr sz="1467" spc="13" dirty="0">
                <a:latin typeface="Calibri"/>
                <a:cs typeface="Calibri"/>
              </a:rPr>
              <a:t>o</a:t>
            </a:r>
            <a:r>
              <a:rPr sz="1467" spc="20" dirty="0">
                <a:latin typeface="Calibri"/>
                <a:cs typeface="Calibri"/>
              </a:rPr>
              <a:t>n</a:t>
            </a:r>
            <a:r>
              <a:rPr sz="1467" spc="7" dirty="0">
                <a:latin typeface="Calibri"/>
                <a:cs typeface="Calibri"/>
              </a:rPr>
              <a:t>t</a:t>
            </a:r>
            <a:r>
              <a:rPr sz="1467" spc="-13" dirty="0">
                <a:latin typeface="Calibri"/>
                <a:cs typeface="Calibri"/>
              </a:rPr>
              <a:t>a</a:t>
            </a:r>
            <a:r>
              <a:rPr sz="1467" spc="60" dirty="0">
                <a:latin typeface="Calibri"/>
                <a:cs typeface="Calibri"/>
              </a:rPr>
              <a:t>i</a:t>
            </a:r>
            <a:r>
              <a:rPr sz="1467" spc="20" dirty="0">
                <a:latin typeface="Calibri"/>
                <a:cs typeface="Calibri"/>
              </a:rPr>
              <a:t>n</a:t>
            </a:r>
            <a:r>
              <a:rPr sz="1467" spc="60" dirty="0">
                <a:latin typeface="Calibri"/>
                <a:cs typeface="Calibri"/>
              </a:rPr>
              <a:t>e</a:t>
            </a:r>
            <a:r>
              <a:rPr sz="1467" spc="-20" dirty="0">
                <a:latin typeface="Calibri"/>
                <a:cs typeface="Calibri"/>
              </a:rPr>
              <a:t>r</a:t>
            </a:r>
            <a:r>
              <a:rPr sz="1467" spc="33" dirty="0">
                <a:latin typeface="Calibri"/>
                <a:cs typeface="Calibri"/>
              </a:rPr>
              <a:t>P</a:t>
            </a:r>
            <a:r>
              <a:rPr sz="1467" spc="13" dirty="0">
                <a:latin typeface="Calibri"/>
                <a:cs typeface="Calibri"/>
              </a:rPr>
              <a:t>o</a:t>
            </a:r>
            <a:r>
              <a:rPr sz="1467" spc="-20" dirty="0">
                <a:latin typeface="Calibri"/>
                <a:cs typeface="Calibri"/>
              </a:rPr>
              <a:t>r</a:t>
            </a:r>
            <a:r>
              <a:rPr sz="1467" spc="7" dirty="0">
                <a:latin typeface="Calibri"/>
                <a:cs typeface="Calibri"/>
              </a:rPr>
              <a:t>t:</a:t>
            </a:r>
            <a:r>
              <a:rPr sz="1467" spc="-173" dirty="0">
                <a:latin typeface="Times New Roman"/>
                <a:cs typeface="Times New Roman"/>
              </a:rPr>
              <a:t> </a:t>
            </a:r>
            <a:r>
              <a:rPr sz="1467" spc="-53" dirty="0">
                <a:latin typeface="Calibri"/>
                <a:cs typeface="Calibri"/>
              </a:rPr>
              <a:t>8</a:t>
            </a:r>
            <a:r>
              <a:rPr sz="1467" spc="13" dirty="0">
                <a:latin typeface="Calibri"/>
                <a:cs typeface="Calibri"/>
              </a:rPr>
              <a:t>0</a:t>
            </a:r>
            <a:endParaRPr sz="1467">
              <a:latin typeface="Calibri"/>
              <a:cs typeface="Calibri"/>
            </a:endParaRPr>
          </a:p>
        </p:txBody>
      </p:sp>
      <p:sp>
        <p:nvSpPr>
          <p:cNvPr id="8" name="object 8"/>
          <p:cNvSpPr txBox="1"/>
          <p:nvPr/>
        </p:nvSpPr>
        <p:spPr>
          <a:xfrm>
            <a:off x="1145965" y="3327401"/>
            <a:ext cx="4408593" cy="848095"/>
          </a:xfrm>
          <a:prstGeom prst="rect">
            <a:avLst/>
          </a:prstGeom>
        </p:spPr>
        <p:txBody>
          <a:bodyPr vert="horz" wrap="square" lIns="0" tIns="16933" rIns="0" bIns="0" rtlCol="0">
            <a:spAutoFit/>
          </a:bodyPr>
          <a:lstStyle/>
          <a:p>
            <a:pPr marL="16086" marR="6773" indent="-4233" algn="ctr">
              <a:lnSpc>
                <a:spcPct val="99800"/>
              </a:lnSpc>
              <a:spcBef>
                <a:spcPts val="133"/>
              </a:spcBef>
            </a:pPr>
            <a:r>
              <a:rPr spc="20" dirty="0">
                <a:latin typeface="Calibri"/>
                <a:cs typeface="Calibri"/>
              </a:rPr>
              <a:t>T</a:t>
            </a:r>
            <a:r>
              <a:rPr spc="-47" dirty="0">
                <a:latin typeface="Calibri"/>
                <a:cs typeface="Calibri"/>
              </a:rPr>
              <a:t>h</a:t>
            </a:r>
            <a:r>
              <a:rPr spc="-20" dirty="0">
                <a:latin typeface="Calibri"/>
                <a:cs typeface="Calibri"/>
              </a:rPr>
              <a:t>i</a:t>
            </a:r>
            <a:r>
              <a:rPr dirty="0">
                <a:latin typeface="Calibri"/>
                <a:cs typeface="Calibri"/>
              </a:rPr>
              <a:t>s</a:t>
            </a:r>
            <a:r>
              <a:rPr spc="-60" dirty="0">
                <a:latin typeface="Times New Roman"/>
                <a:cs typeface="Times New Roman"/>
              </a:rPr>
              <a:t> </a:t>
            </a:r>
            <a:r>
              <a:rPr spc="-80" dirty="0">
                <a:latin typeface="Calibri"/>
                <a:cs typeface="Calibri"/>
              </a:rPr>
              <a:t>Y</a:t>
            </a:r>
            <a:r>
              <a:rPr spc="-47" dirty="0">
                <a:latin typeface="Calibri"/>
                <a:cs typeface="Calibri"/>
              </a:rPr>
              <a:t>A</a:t>
            </a:r>
            <a:r>
              <a:rPr spc="-40" dirty="0">
                <a:latin typeface="Calibri"/>
                <a:cs typeface="Calibri"/>
              </a:rPr>
              <a:t>M</a:t>
            </a:r>
            <a:r>
              <a:rPr dirty="0">
                <a:latin typeface="Calibri"/>
                <a:cs typeface="Calibri"/>
              </a:rPr>
              <a:t>L</a:t>
            </a:r>
            <a:r>
              <a:rPr spc="-13" dirty="0">
                <a:latin typeface="Times New Roman"/>
                <a:cs typeface="Times New Roman"/>
              </a:rPr>
              <a:t> </a:t>
            </a:r>
            <a:r>
              <a:rPr spc="47" dirty="0">
                <a:latin typeface="Calibri"/>
                <a:cs typeface="Calibri"/>
              </a:rPr>
              <a:t>f</a:t>
            </a:r>
            <a:r>
              <a:rPr spc="-20" dirty="0">
                <a:latin typeface="Calibri"/>
                <a:cs typeface="Calibri"/>
              </a:rPr>
              <a:t>il</a:t>
            </a:r>
            <a:r>
              <a:rPr dirty="0">
                <a:latin typeface="Calibri"/>
                <a:cs typeface="Calibri"/>
              </a:rPr>
              <a:t>e</a:t>
            </a:r>
            <a:r>
              <a:rPr spc="-47" dirty="0">
                <a:latin typeface="Times New Roman"/>
                <a:cs typeface="Times New Roman"/>
              </a:rPr>
              <a:t> </a:t>
            </a:r>
            <a:r>
              <a:rPr spc="7" dirty="0">
                <a:latin typeface="Calibri"/>
                <a:cs typeface="Calibri"/>
              </a:rPr>
              <a:t>w</a:t>
            </a:r>
            <a:r>
              <a:rPr spc="-20" dirty="0">
                <a:latin typeface="Calibri"/>
                <a:cs typeface="Calibri"/>
              </a:rPr>
              <a:t>il</a:t>
            </a:r>
            <a:r>
              <a:rPr dirty="0">
                <a:latin typeface="Calibri"/>
                <a:cs typeface="Calibri"/>
              </a:rPr>
              <a:t>l</a:t>
            </a:r>
            <a:r>
              <a:rPr spc="-67" dirty="0">
                <a:latin typeface="Times New Roman"/>
                <a:cs typeface="Times New Roman"/>
              </a:rPr>
              <a:t> </a:t>
            </a:r>
            <a:r>
              <a:rPr spc="-47" dirty="0">
                <a:latin typeface="Calibri"/>
                <a:cs typeface="Calibri"/>
              </a:rPr>
              <a:t>d</a:t>
            </a:r>
            <a:r>
              <a:rPr dirty="0">
                <a:latin typeface="Calibri"/>
                <a:cs typeface="Calibri"/>
              </a:rPr>
              <a:t>e</a:t>
            </a:r>
            <a:r>
              <a:rPr spc="-47" dirty="0">
                <a:latin typeface="Calibri"/>
                <a:cs typeface="Calibri"/>
              </a:rPr>
              <a:t>p</a:t>
            </a:r>
            <a:r>
              <a:rPr spc="-20" dirty="0">
                <a:latin typeface="Calibri"/>
                <a:cs typeface="Calibri"/>
              </a:rPr>
              <a:t>l</a:t>
            </a:r>
            <a:r>
              <a:rPr spc="47" dirty="0">
                <a:latin typeface="Calibri"/>
                <a:cs typeface="Calibri"/>
              </a:rPr>
              <a:t>o</a:t>
            </a:r>
            <a:r>
              <a:rPr dirty="0">
                <a:latin typeface="Calibri"/>
                <a:cs typeface="Calibri"/>
              </a:rPr>
              <a:t>y</a:t>
            </a:r>
            <a:r>
              <a:rPr spc="27" dirty="0">
                <a:latin typeface="Times New Roman"/>
                <a:cs typeface="Times New Roman"/>
              </a:rPr>
              <a:t> </a:t>
            </a:r>
            <a:r>
              <a:rPr dirty="0">
                <a:latin typeface="Calibri"/>
                <a:cs typeface="Calibri"/>
              </a:rPr>
              <a:t>3</a:t>
            </a:r>
            <a:r>
              <a:rPr spc="-67" dirty="0">
                <a:latin typeface="Times New Roman"/>
                <a:cs typeface="Times New Roman"/>
              </a:rPr>
              <a:t> </a:t>
            </a:r>
            <a:r>
              <a:rPr spc="-47" dirty="0">
                <a:latin typeface="Calibri"/>
                <a:cs typeface="Calibri"/>
              </a:rPr>
              <a:t>p</a:t>
            </a:r>
            <a:r>
              <a:rPr spc="47" dirty="0">
                <a:latin typeface="Calibri"/>
                <a:cs typeface="Calibri"/>
              </a:rPr>
              <a:t>o</a:t>
            </a:r>
            <a:r>
              <a:rPr spc="-47" dirty="0">
                <a:latin typeface="Calibri"/>
                <a:cs typeface="Calibri"/>
              </a:rPr>
              <a:t>d</a:t>
            </a:r>
            <a:r>
              <a:rPr dirty="0">
                <a:latin typeface="Calibri"/>
                <a:cs typeface="Calibri"/>
              </a:rPr>
              <a:t>s</a:t>
            </a:r>
            <a:r>
              <a:rPr spc="40" dirty="0">
                <a:latin typeface="Times New Roman"/>
                <a:cs typeface="Times New Roman"/>
              </a:rPr>
              <a:t> </a:t>
            </a:r>
            <a:r>
              <a:rPr spc="47" dirty="0">
                <a:latin typeface="Calibri"/>
                <a:cs typeface="Calibri"/>
              </a:rPr>
              <a:t>fo</a:t>
            </a:r>
            <a:r>
              <a:rPr dirty="0">
                <a:latin typeface="Calibri"/>
                <a:cs typeface="Calibri"/>
              </a:rPr>
              <a:t>r</a:t>
            </a:r>
            <a:r>
              <a:rPr spc="-180" dirty="0">
                <a:latin typeface="Times New Roman"/>
                <a:cs typeface="Times New Roman"/>
              </a:rPr>
              <a:t> </a:t>
            </a:r>
            <a:r>
              <a:rPr spc="-47" dirty="0">
                <a:latin typeface="Calibri"/>
                <a:cs typeface="Calibri"/>
              </a:rPr>
              <a:t>n</a:t>
            </a:r>
            <a:r>
              <a:rPr spc="-53" dirty="0">
                <a:latin typeface="Calibri"/>
                <a:cs typeface="Calibri"/>
              </a:rPr>
              <a:t>g</a:t>
            </a:r>
            <a:r>
              <a:rPr spc="-20" dirty="0">
                <a:latin typeface="Calibri"/>
                <a:cs typeface="Calibri"/>
              </a:rPr>
              <a:t>i</a:t>
            </a:r>
            <a:r>
              <a:rPr spc="-47" dirty="0">
                <a:latin typeface="Calibri"/>
                <a:cs typeface="Calibri"/>
              </a:rPr>
              <a:t>n</a:t>
            </a:r>
            <a:r>
              <a:rPr dirty="0">
                <a:latin typeface="Calibri"/>
                <a:cs typeface="Calibri"/>
              </a:rPr>
              <a:t>x</a:t>
            </a:r>
            <a:r>
              <a:rPr spc="60" dirty="0">
                <a:latin typeface="Times New Roman"/>
                <a:cs typeface="Times New Roman"/>
              </a:rPr>
              <a:t> </a:t>
            </a:r>
            <a:r>
              <a:rPr spc="33" dirty="0">
                <a:latin typeface="Calibri"/>
                <a:cs typeface="Calibri"/>
              </a:rPr>
              <a:t>a</a:t>
            </a:r>
            <a:r>
              <a:rPr spc="-47" dirty="0">
                <a:latin typeface="Calibri"/>
                <a:cs typeface="Calibri"/>
              </a:rPr>
              <a:t>n</a:t>
            </a:r>
            <a:r>
              <a:rPr dirty="0">
                <a:latin typeface="Calibri"/>
                <a:cs typeface="Calibri"/>
              </a:rPr>
              <a:t>d </a:t>
            </a:r>
            <a:r>
              <a:rPr dirty="0">
                <a:latin typeface="Times New Roman"/>
                <a:cs typeface="Times New Roman"/>
              </a:rPr>
              <a:t> </a:t>
            </a:r>
            <a:r>
              <a:rPr spc="-13" dirty="0">
                <a:latin typeface="Calibri"/>
                <a:cs typeface="Calibri"/>
              </a:rPr>
              <a:t>will</a:t>
            </a:r>
            <a:r>
              <a:rPr spc="-27" dirty="0">
                <a:latin typeface="Calibri"/>
                <a:cs typeface="Calibri"/>
              </a:rPr>
              <a:t> </a:t>
            </a:r>
            <a:r>
              <a:rPr spc="-13" dirty="0">
                <a:latin typeface="Calibri"/>
                <a:cs typeface="Calibri"/>
              </a:rPr>
              <a:t>maintain</a:t>
            </a:r>
            <a:r>
              <a:rPr spc="47"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desired</a:t>
            </a:r>
            <a:r>
              <a:rPr spc="147" dirty="0">
                <a:latin typeface="Calibri"/>
                <a:cs typeface="Calibri"/>
              </a:rPr>
              <a:t> </a:t>
            </a:r>
            <a:r>
              <a:rPr dirty="0">
                <a:latin typeface="Calibri"/>
                <a:cs typeface="Calibri"/>
              </a:rPr>
              <a:t>state,</a:t>
            </a:r>
            <a:r>
              <a:rPr spc="-160" dirty="0">
                <a:latin typeface="Calibri"/>
                <a:cs typeface="Calibri"/>
              </a:rPr>
              <a:t> </a:t>
            </a:r>
            <a:r>
              <a:rPr spc="-7" dirty="0">
                <a:latin typeface="Calibri"/>
                <a:cs typeface="Calibri"/>
              </a:rPr>
              <a:t>which</a:t>
            </a:r>
            <a:r>
              <a:rPr spc="47" dirty="0">
                <a:latin typeface="Calibri"/>
                <a:cs typeface="Calibri"/>
              </a:rPr>
              <a:t> </a:t>
            </a:r>
            <a:r>
              <a:rPr spc="-13" dirty="0">
                <a:latin typeface="Calibri"/>
                <a:cs typeface="Calibri"/>
              </a:rPr>
              <a:t>is </a:t>
            </a:r>
            <a:r>
              <a:rPr dirty="0">
                <a:latin typeface="Calibri"/>
                <a:cs typeface="Calibri"/>
              </a:rPr>
              <a:t>3</a:t>
            </a:r>
            <a:r>
              <a:rPr spc="-20" dirty="0">
                <a:latin typeface="Calibri"/>
                <a:cs typeface="Calibri"/>
              </a:rPr>
              <a:t> </a:t>
            </a:r>
            <a:r>
              <a:rPr spc="-13" dirty="0">
                <a:latin typeface="Calibri"/>
                <a:cs typeface="Calibri"/>
              </a:rPr>
              <a:t>pods, </a:t>
            </a:r>
            <a:r>
              <a:rPr spc="-387" dirty="0">
                <a:latin typeface="Calibri"/>
                <a:cs typeface="Calibri"/>
              </a:rPr>
              <a:t> </a:t>
            </a:r>
            <a:r>
              <a:rPr spc="-27" dirty="0">
                <a:latin typeface="Calibri"/>
                <a:cs typeface="Calibri"/>
              </a:rPr>
              <a:t>until</a:t>
            </a:r>
            <a:r>
              <a:rPr spc="73" dirty="0">
                <a:latin typeface="Calibri"/>
                <a:cs typeface="Calibri"/>
              </a:rPr>
              <a:t> </a:t>
            </a:r>
            <a:r>
              <a:rPr spc="-20" dirty="0">
                <a:latin typeface="Calibri"/>
                <a:cs typeface="Calibri"/>
              </a:rPr>
              <a:t>this</a:t>
            </a:r>
            <a:r>
              <a:rPr spc="80" dirty="0">
                <a:latin typeface="Calibri"/>
                <a:cs typeface="Calibri"/>
              </a:rPr>
              <a:t> </a:t>
            </a:r>
            <a:r>
              <a:rPr spc="-20" dirty="0">
                <a:latin typeface="Calibri"/>
                <a:cs typeface="Calibri"/>
              </a:rPr>
              <a:t>deployment</a:t>
            </a:r>
            <a:r>
              <a:rPr spc="80" dirty="0">
                <a:latin typeface="Calibri"/>
                <a:cs typeface="Calibri"/>
              </a:rPr>
              <a:t> </a:t>
            </a:r>
            <a:r>
              <a:rPr spc="-13" dirty="0">
                <a:latin typeface="Calibri"/>
                <a:cs typeface="Calibri"/>
              </a:rPr>
              <a:t>is</a:t>
            </a:r>
            <a:r>
              <a:rPr spc="-20" dirty="0">
                <a:latin typeface="Calibri"/>
                <a:cs typeface="Calibri"/>
              </a:rPr>
              <a:t> </a:t>
            </a:r>
            <a:r>
              <a:rPr spc="-13" dirty="0">
                <a:latin typeface="Calibri"/>
                <a:cs typeface="Calibri"/>
              </a:rPr>
              <a:t>deleted.</a:t>
            </a:r>
            <a:endParaRPr>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8" y="76723"/>
            <a:ext cx="6301963" cy="699336"/>
          </a:xfrm>
          <a:prstGeom prst="rect">
            <a:avLst/>
          </a:prstGeom>
        </p:spPr>
        <p:txBody>
          <a:bodyPr vert="horz" wrap="square" lIns="0" tIns="22013" rIns="0" bIns="0" rtlCol="0" anchor="ctr">
            <a:spAutoFit/>
          </a:bodyPr>
          <a:lstStyle/>
          <a:p>
            <a:pPr marL="16933">
              <a:lnSpc>
                <a:spcPct val="100000"/>
              </a:lnSpc>
              <a:spcBef>
                <a:spcPts val="173"/>
              </a:spcBef>
            </a:pPr>
            <a:r>
              <a:rPr spc="13" dirty="0"/>
              <a:t>Listing</a:t>
            </a:r>
            <a:r>
              <a:rPr spc="-20" dirty="0"/>
              <a:t> </a:t>
            </a:r>
            <a:r>
              <a:rPr spc="20" dirty="0"/>
              <a:t>the</a:t>
            </a:r>
            <a:r>
              <a:rPr spc="-33" dirty="0"/>
              <a:t> </a:t>
            </a:r>
            <a:r>
              <a:rPr dirty="0"/>
              <a:t>Pods</a:t>
            </a:r>
          </a:p>
        </p:txBody>
      </p:sp>
      <p:sp>
        <p:nvSpPr>
          <p:cNvPr id="3" name="object 3"/>
          <p:cNvSpPr txBox="1"/>
          <p:nvPr/>
        </p:nvSpPr>
        <p:spPr>
          <a:xfrm>
            <a:off x="341207" y="1306825"/>
            <a:ext cx="4424680" cy="294097"/>
          </a:xfrm>
          <a:prstGeom prst="rect">
            <a:avLst/>
          </a:prstGeom>
        </p:spPr>
        <p:txBody>
          <a:bodyPr vert="horz" wrap="square" lIns="0" tIns="16933" rIns="0" bIns="0" rtlCol="0">
            <a:spAutoFit/>
          </a:bodyPr>
          <a:lstStyle/>
          <a:p>
            <a:pPr marL="16933">
              <a:spcBef>
                <a:spcPts val="133"/>
              </a:spcBef>
            </a:pPr>
            <a:r>
              <a:rPr spc="-93" dirty="0">
                <a:latin typeface="Calibri"/>
                <a:cs typeface="Calibri"/>
              </a:rPr>
              <a:t>To</a:t>
            </a:r>
            <a:r>
              <a:rPr spc="33" dirty="0">
                <a:latin typeface="Calibri"/>
                <a:cs typeface="Calibri"/>
              </a:rPr>
              <a:t> </a:t>
            </a:r>
            <a:r>
              <a:rPr spc="-13" dirty="0">
                <a:latin typeface="Calibri"/>
                <a:cs typeface="Calibri"/>
              </a:rPr>
              <a:t>view</a:t>
            </a:r>
            <a:r>
              <a:rPr spc="7" dirty="0">
                <a:latin typeface="Calibri"/>
                <a:cs typeface="Calibri"/>
              </a:rPr>
              <a:t> </a:t>
            </a:r>
            <a:r>
              <a:rPr spc="-20" dirty="0">
                <a:latin typeface="Calibri"/>
                <a:cs typeface="Calibri"/>
              </a:rPr>
              <a:t>the</a:t>
            </a:r>
            <a:r>
              <a:rPr dirty="0">
                <a:latin typeface="Calibri"/>
                <a:cs typeface="Calibri"/>
              </a:rPr>
              <a:t> </a:t>
            </a:r>
            <a:r>
              <a:rPr spc="-13" dirty="0">
                <a:latin typeface="Calibri"/>
                <a:cs typeface="Calibri"/>
              </a:rPr>
              <a:t>pods,</a:t>
            </a:r>
            <a:r>
              <a:rPr spc="27" dirty="0">
                <a:latin typeface="Calibri"/>
                <a:cs typeface="Calibri"/>
              </a:rPr>
              <a:t> </a:t>
            </a:r>
            <a:r>
              <a:rPr spc="-20" dirty="0">
                <a:latin typeface="Calibri"/>
                <a:cs typeface="Calibri"/>
              </a:rPr>
              <a:t>type</a:t>
            </a:r>
            <a:r>
              <a:rPr spc="93" dirty="0">
                <a:latin typeface="Calibri"/>
                <a:cs typeface="Calibri"/>
              </a:rPr>
              <a:t> </a:t>
            </a:r>
            <a:r>
              <a:rPr spc="-20" dirty="0">
                <a:latin typeface="Calibri"/>
                <a:cs typeface="Calibri"/>
              </a:rPr>
              <a:t>the</a:t>
            </a:r>
            <a:r>
              <a:rPr dirty="0">
                <a:latin typeface="Calibri"/>
                <a:cs typeface="Calibri"/>
              </a:rPr>
              <a:t> following</a:t>
            </a:r>
            <a:r>
              <a:rPr spc="-60" dirty="0">
                <a:latin typeface="Calibri"/>
                <a:cs typeface="Calibri"/>
              </a:rPr>
              <a:t> </a:t>
            </a:r>
            <a:r>
              <a:rPr spc="-13" dirty="0">
                <a:latin typeface="Calibri"/>
                <a:cs typeface="Calibri"/>
              </a:rPr>
              <a:t>command:</a:t>
            </a:r>
            <a:endParaRPr>
              <a:latin typeface="Calibri"/>
              <a:cs typeface="Calibri"/>
            </a:endParaRPr>
          </a:p>
        </p:txBody>
      </p:sp>
      <p:grpSp>
        <p:nvGrpSpPr>
          <p:cNvPr id="4" name="object 4"/>
          <p:cNvGrpSpPr/>
          <p:nvPr/>
        </p:nvGrpSpPr>
        <p:grpSpPr>
          <a:xfrm>
            <a:off x="3187700" y="2171700"/>
            <a:ext cx="5880947" cy="762000"/>
            <a:chOff x="2390775" y="1628775"/>
            <a:chExt cx="4410710" cy="571500"/>
          </a:xfrm>
        </p:grpSpPr>
        <p:pic>
          <p:nvPicPr>
            <p:cNvPr id="5" name="object 5"/>
            <p:cNvPicPr/>
            <p:nvPr/>
          </p:nvPicPr>
          <p:blipFill>
            <a:blip r:embed="rId2" cstate="print"/>
            <a:stretch>
              <a:fillRect/>
            </a:stretch>
          </p:blipFill>
          <p:spPr>
            <a:xfrm>
              <a:off x="2390775" y="1628775"/>
              <a:ext cx="4410090" cy="571500"/>
            </a:xfrm>
            <a:prstGeom prst="rect">
              <a:avLst/>
            </a:prstGeom>
          </p:spPr>
        </p:pic>
        <p:pic>
          <p:nvPicPr>
            <p:cNvPr id="6" name="object 6"/>
            <p:cNvPicPr/>
            <p:nvPr/>
          </p:nvPicPr>
          <p:blipFill>
            <a:blip r:embed="rId3" cstate="print"/>
            <a:stretch>
              <a:fillRect/>
            </a:stretch>
          </p:blipFill>
          <p:spPr>
            <a:xfrm>
              <a:off x="3933840" y="1695450"/>
              <a:ext cx="1371600" cy="495300"/>
            </a:xfrm>
            <a:prstGeom prst="rect">
              <a:avLst/>
            </a:prstGeom>
          </p:spPr>
        </p:pic>
        <p:sp>
          <p:nvSpPr>
            <p:cNvPr id="7" name="object 7"/>
            <p:cNvSpPr/>
            <p:nvPr/>
          </p:nvSpPr>
          <p:spPr>
            <a:xfrm>
              <a:off x="2413004" y="1645279"/>
              <a:ext cx="4318000" cy="476250"/>
            </a:xfrm>
            <a:custGeom>
              <a:avLst/>
              <a:gdLst/>
              <a:ahLst/>
              <a:cxnLst/>
              <a:rect l="l" t="t" r="r" b="b"/>
              <a:pathLst>
                <a:path w="4318000" h="476250">
                  <a:moveTo>
                    <a:pt x="4238737" y="0"/>
                  </a:moveTo>
                  <a:lnTo>
                    <a:pt x="0" y="0"/>
                  </a:lnTo>
                  <a:lnTo>
                    <a:pt x="0" y="396483"/>
                  </a:lnTo>
                  <a:lnTo>
                    <a:pt x="79247" y="475747"/>
                  </a:lnTo>
                  <a:lnTo>
                    <a:pt x="4317985" y="475747"/>
                  </a:lnTo>
                  <a:lnTo>
                    <a:pt x="4317985" y="79369"/>
                  </a:lnTo>
                  <a:lnTo>
                    <a:pt x="4238737" y="0"/>
                  </a:lnTo>
                  <a:close/>
                </a:path>
              </a:pathLst>
            </a:custGeom>
            <a:solidFill>
              <a:srgbClr val="D9D9D9"/>
            </a:solidFill>
          </p:spPr>
          <p:txBody>
            <a:bodyPr wrap="square" lIns="0" tIns="0" rIns="0" bIns="0" rtlCol="0"/>
            <a:lstStyle/>
            <a:p>
              <a:endParaRPr sz="2400"/>
            </a:p>
          </p:txBody>
        </p:sp>
        <p:sp>
          <p:nvSpPr>
            <p:cNvPr id="8" name="object 8"/>
            <p:cNvSpPr/>
            <p:nvPr/>
          </p:nvSpPr>
          <p:spPr>
            <a:xfrm>
              <a:off x="2413004" y="1645279"/>
              <a:ext cx="4318000" cy="476250"/>
            </a:xfrm>
            <a:custGeom>
              <a:avLst/>
              <a:gdLst/>
              <a:ahLst/>
              <a:cxnLst/>
              <a:rect l="l" t="t" r="r" b="b"/>
              <a:pathLst>
                <a:path w="4318000" h="476250">
                  <a:moveTo>
                    <a:pt x="0" y="0"/>
                  </a:moveTo>
                  <a:lnTo>
                    <a:pt x="4238737" y="0"/>
                  </a:lnTo>
                  <a:lnTo>
                    <a:pt x="4317985" y="79369"/>
                  </a:lnTo>
                  <a:lnTo>
                    <a:pt x="4317985" y="475747"/>
                  </a:lnTo>
                  <a:lnTo>
                    <a:pt x="79247" y="475747"/>
                  </a:lnTo>
                  <a:lnTo>
                    <a:pt x="0" y="396483"/>
                  </a:lnTo>
                  <a:lnTo>
                    <a:pt x="0" y="0"/>
                  </a:lnTo>
                  <a:close/>
                </a:path>
              </a:pathLst>
            </a:custGeom>
            <a:ln w="12700">
              <a:solidFill>
                <a:srgbClr val="AF5C04"/>
              </a:solidFill>
            </a:ln>
          </p:spPr>
          <p:txBody>
            <a:bodyPr wrap="square" lIns="0" tIns="0" rIns="0" bIns="0" rtlCol="0"/>
            <a:lstStyle/>
            <a:p>
              <a:endParaRPr sz="2400"/>
            </a:p>
          </p:txBody>
        </p:sp>
      </p:grpSp>
      <p:sp>
        <p:nvSpPr>
          <p:cNvPr id="9" name="object 9"/>
          <p:cNvSpPr txBox="1"/>
          <p:nvPr/>
        </p:nvSpPr>
        <p:spPr>
          <a:xfrm>
            <a:off x="5426291" y="2348733"/>
            <a:ext cx="1352125" cy="294097"/>
          </a:xfrm>
          <a:prstGeom prst="rect">
            <a:avLst/>
          </a:prstGeom>
        </p:spPr>
        <p:txBody>
          <a:bodyPr vert="horz" wrap="square" lIns="0" tIns="16933" rIns="0" bIns="0" rtlCol="0">
            <a:spAutoFit/>
          </a:bodyPr>
          <a:lstStyle/>
          <a:p>
            <a:pPr marL="16933">
              <a:spcBef>
                <a:spcPts val="133"/>
              </a:spcBef>
            </a:pPr>
            <a:r>
              <a:rPr spc="-13" dirty="0">
                <a:solidFill>
                  <a:srgbClr val="1B577B"/>
                </a:solidFill>
                <a:latin typeface="Calibri"/>
                <a:cs typeface="Calibri"/>
              </a:rPr>
              <a:t>kubectl</a:t>
            </a:r>
            <a:r>
              <a:rPr spc="33" dirty="0">
                <a:solidFill>
                  <a:srgbClr val="1B577B"/>
                </a:solidFill>
                <a:latin typeface="Calibri"/>
                <a:cs typeface="Calibri"/>
              </a:rPr>
              <a:t> </a:t>
            </a:r>
            <a:r>
              <a:rPr spc="-20" dirty="0">
                <a:solidFill>
                  <a:srgbClr val="1B577B"/>
                </a:solidFill>
                <a:latin typeface="Calibri"/>
                <a:cs typeface="Calibri"/>
              </a:rPr>
              <a:t>get</a:t>
            </a:r>
            <a:r>
              <a:rPr spc="-40" dirty="0">
                <a:solidFill>
                  <a:srgbClr val="1B577B"/>
                </a:solidFill>
                <a:latin typeface="Calibri"/>
                <a:cs typeface="Calibri"/>
              </a:rPr>
              <a:t> </a:t>
            </a:r>
            <a:r>
              <a:rPr spc="-27" dirty="0">
                <a:solidFill>
                  <a:srgbClr val="1B577B"/>
                </a:solidFill>
                <a:latin typeface="Calibri"/>
                <a:cs typeface="Calibri"/>
              </a:rPr>
              <a:t>po</a:t>
            </a:r>
            <a:endParaRPr>
              <a:latin typeface="Calibri"/>
              <a:cs typeface="Calibri"/>
            </a:endParaRPr>
          </a:p>
        </p:txBody>
      </p:sp>
      <p:sp>
        <p:nvSpPr>
          <p:cNvPr id="10" name="object 10"/>
          <p:cNvSpPr/>
          <p:nvPr/>
        </p:nvSpPr>
        <p:spPr>
          <a:xfrm>
            <a:off x="3343147" y="1910803"/>
            <a:ext cx="1896533" cy="408940"/>
          </a:xfrm>
          <a:custGeom>
            <a:avLst/>
            <a:gdLst/>
            <a:ahLst/>
            <a:cxnLst/>
            <a:rect l="l" t="t" r="r" b="b"/>
            <a:pathLst>
              <a:path w="1422400" h="306705">
                <a:moveTo>
                  <a:pt x="1422404" y="0"/>
                </a:moveTo>
                <a:lnTo>
                  <a:pt x="0" y="0"/>
                </a:lnTo>
                <a:lnTo>
                  <a:pt x="0" y="306299"/>
                </a:lnTo>
                <a:lnTo>
                  <a:pt x="1422404" y="306299"/>
                </a:lnTo>
                <a:lnTo>
                  <a:pt x="1422404" y="0"/>
                </a:lnTo>
                <a:close/>
              </a:path>
            </a:pathLst>
          </a:custGeom>
          <a:solidFill>
            <a:srgbClr val="5F4778"/>
          </a:solidFill>
        </p:spPr>
        <p:txBody>
          <a:bodyPr wrap="square" lIns="0" tIns="0" rIns="0" bIns="0" rtlCol="0"/>
          <a:lstStyle/>
          <a:p>
            <a:endParaRPr sz="2400"/>
          </a:p>
        </p:txBody>
      </p:sp>
      <p:sp>
        <p:nvSpPr>
          <p:cNvPr id="11" name="object 11"/>
          <p:cNvSpPr txBox="1"/>
          <p:nvPr/>
        </p:nvSpPr>
        <p:spPr>
          <a:xfrm>
            <a:off x="3343147" y="1910803"/>
            <a:ext cx="1896533" cy="335134"/>
          </a:xfrm>
          <a:prstGeom prst="rect">
            <a:avLst/>
          </a:prstGeom>
        </p:spPr>
        <p:txBody>
          <a:bodyPr vert="horz" wrap="square" lIns="0" tIns="57573" rIns="0" bIns="0" rtlCol="0">
            <a:spAutoFit/>
          </a:bodyPr>
          <a:lstStyle/>
          <a:p>
            <a:pPr marL="5927" algn="ctr">
              <a:spcBef>
                <a:spcPts val="453"/>
              </a:spcBef>
            </a:pPr>
            <a:r>
              <a:rPr spc="-13" dirty="0">
                <a:solidFill>
                  <a:srgbClr val="FFFFFF"/>
                </a:solidFill>
                <a:latin typeface="Calibri"/>
                <a:cs typeface="Calibri"/>
              </a:rPr>
              <a:t>Syntax</a:t>
            </a:r>
            <a:endParaRPr>
              <a:latin typeface="Calibri"/>
              <a:cs typeface="Calibri"/>
            </a:endParaRPr>
          </a:p>
        </p:txBody>
      </p:sp>
      <p:grpSp>
        <p:nvGrpSpPr>
          <p:cNvPr id="12" name="object 12"/>
          <p:cNvGrpSpPr/>
          <p:nvPr/>
        </p:nvGrpSpPr>
        <p:grpSpPr>
          <a:xfrm>
            <a:off x="1041401" y="3276600"/>
            <a:ext cx="10172700" cy="2260600"/>
            <a:chOff x="781050" y="2457450"/>
            <a:chExt cx="7629525" cy="1695450"/>
          </a:xfrm>
        </p:grpSpPr>
        <p:pic>
          <p:nvPicPr>
            <p:cNvPr id="13" name="object 13"/>
            <p:cNvPicPr/>
            <p:nvPr/>
          </p:nvPicPr>
          <p:blipFill>
            <a:blip r:embed="rId4" cstate="print"/>
            <a:stretch>
              <a:fillRect/>
            </a:stretch>
          </p:blipFill>
          <p:spPr>
            <a:xfrm>
              <a:off x="781050" y="2457450"/>
              <a:ext cx="7629525" cy="1695450"/>
            </a:xfrm>
            <a:prstGeom prst="rect">
              <a:avLst/>
            </a:prstGeom>
          </p:spPr>
        </p:pic>
        <p:pic>
          <p:nvPicPr>
            <p:cNvPr id="14" name="object 14"/>
            <p:cNvPicPr/>
            <p:nvPr/>
          </p:nvPicPr>
          <p:blipFill>
            <a:blip r:embed="rId5" cstate="print"/>
            <a:stretch>
              <a:fillRect/>
            </a:stretch>
          </p:blipFill>
          <p:spPr>
            <a:xfrm>
              <a:off x="809103" y="2480249"/>
              <a:ext cx="7525755" cy="1590927"/>
            </a:xfrm>
            <a:prstGeom prst="rect">
              <a:avLst/>
            </a:prstGeom>
          </p:spPr>
        </p:pic>
        <p:sp>
          <p:nvSpPr>
            <p:cNvPr id="15" name="object 15"/>
            <p:cNvSpPr/>
            <p:nvPr/>
          </p:nvSpPr>
          <p:spPr>
            <a:xfrm>
              <a:off x="804339" y="2475488"/>
              <a:ext cx="7535545" cy="1600835"/>
            </a:xfrm>
            <a:custGeom>
              <a:avLst/>
              <a:gdLst/>
              <a:ahLst/>
              <a:cxnLst/>
              <a:rect l="l" t="t" r="r" b="b"/>
              <a:pathLst>
                <a:path w="7535545" h="1600835">
                  <a:moveTo>
                    <a:pt x="0" y="1600449"/>
                  </a:moveTo>
                  <a:lnTo>
                    <a:pt x="7535295" y="1600449"/>
                  </a:lnTo>
                  <a:lnTo>
                    <a:pt x="7535295" y="0"/>
                  </a:lnTo>
                  <a:lnTo>
                    <a:pt x="0" y="0"/>
                  </a:lnTo>
                  <a:lnTo>
                    <a:pt x="0" y="1600449"/>
                  </a:lnTo>
                  <a:close/>
                </a:path>
              </a:pathLst>
            </a:custGeom>
            <a:ln w="9534">
              <a:solidFill>
                <a:srgbClr val="1B577B"/>
              </a:solidFill>
            </a:ln>
          </p:spPr>
          <p:txBody>
            <a:bodyPr wrap="square" lIns="0" tIns="0" rIns="0" bIns="0" rtlCol="0"/>
            <a:lstStyle/>
            <a:p>
              <a:endParaRPr sz="2400"/>
            </a:p>
          </p:txBody>
        </p:sp>
      </p:grpSp>
      <p:sp>
        <p:nvSpPr>
          <p:cNvPr id="16" name="object 16"/>
          <p:cNvSpPr txBox="1"/>
          <p:nvPr/>
        </p:nvSpPr>
        <p:spPr>
          <a:xfrm>
            <a:off x="939378" y="5901271"/>
            <a:ext cx="10275993" cy="294097"/>
          </a:xfrm>
          <a:prstGeom prst="rect">
            <a:avLst/>
          </a:prstGeom>
        </p:spPr>
        <p:txBody>
          <a:bodyPr vert="horz" wrap="square" lIns="0" tIns="16933" rIns="0" bIns="0" rtlCol="0">
            <a:spAutoFit/>
          </a:bodyPr>
          <a:lstStyle/>
          <a:p>
            <a:pPr marL="16933">
              <a:spcBef>
                <a:spcPts val="133"/>
              </a:spcBef>
            </a:pPr>
            <a:r>
              <a:rPr spc="-27" dirty="0">
                <a:latin typeface="Calibri"/>
                <a:cs typeface="Calibri"/>
              </a:rPr>
              <a:t>As</a:t>
            </a:r>
            <a:r>
              <a:rPr spc="-13" dirty="0">
                <a:latin typeface="Calibri"/>
                <a:cs typeface="Calibri"/>
              </a:rPr>
              <a:t> </a:t>
            </a:r>
            <a:r>
              <a:rPr spc="7" dirty="0">
                <a:latin typeface="Calibri"/>
                <a:cs typeface="Calibri"/>
              </a:rPr>
              <a:t>you</a:t>
            </a:r>
            <a:r>
              <a:rPr spc="-53" dirty="0">
                <a:latin typeface="Calibri"/>
                <a:cs typeface="Calibri"/>
              </a:rPr>
              <a:t> </a:t>
            </a:r>
            <a:r>
              <a:rPr spc="20" dirty="0">
                <a:latin typeface="Calibri"/>
                <a:cs typeface="Calibri"/>
              </a:rPr>
              <a:t>can</a:t>
            </a:r>
            <a:r>
              <a:rPr spc="-47" dirty="0">
                <a:latin typeface="Calibri"/>
                <a:cs typeface="Calibri"/>
              </a:rPr>
              <a:t> </a:t>
            </a:r>
            <a:r>
              <a:rPr spc="-7" dirty="0">
                <a:latin typeface="Calibri"/>
                <a:cs typeface="Calibri"/>
              </a:rPr>
              <a:t>see,</a:t>
            </a:r>
            <a:r>
              <a:rPr spc="-60" dirty="0">
                <a:latin typeface="Calibri"/>
                <a:cs typeface="Calibri"/>
              </a:rPr>
              <a:t> </a:t>
            </a:r>
            <a:r>
              <a:rPr spc="-20" dirty="0">
                <a:latin typeface="Calibri"/>
                <a:cs typeface="Calibri"/>
              </a:rPr>
              <a:t>the</a:t>
            </a:r>
            <a:r>
              <a:rPr spc="100" dirty="0">
                <a:latin typeface="Calibri"/>
                <a:cs typeface="Calibri"/>
              </a:rPr>
              <a:t> </a:t>
            </a:r>
            <a:r>
              <a:rPr spc="-33" dirty="0">
                <a:latin typeface="Calibri"/>
                <a:cs typeface="Calibri"/>
              </a:rPr>
              <a:t>number</a:t>
            </a:r>
            <a:r>
              <a:rPr spc="167" dirty="0">
                <a:latin typeface="Calibri"/>
                <a:cs typeface="Calibri"/>
              </a:rPr>
              <a:t> </a:t>
            </a:r>
            <a:r>
              <a:rPr spc="20" dirty="0">
                <a:latin typeface="Calibri"/>
                <a:cs typeface="Calibri"/>
              </a:rPr>
              <a:t>of</a:t>
            </a:r>
            <a:r>
              <a:rPr spc="-53" dirty="0">
                <a:latin typeface="Calibri"/>
                <a:cs typeface="Calibri"/>
              </a:rPr>
              <a:t> </a:t>
            </a:r>
            <a:r>
              <a:rPr spc="-13" dirty="0">
                <a:latin typeface="Calibri"/>
                <a:cs typeface="Calibri"/>
              </a:rPr>
              <a:t>pods</a:t>
            </a:r>
            <a:r>
              <a:rPr spc="87" dirty="0">
                <a:latin typeface="Calibri"/>
                <a:cs typeface="Calibri"/>
              </a:rPr>
              <a:t> </a:t>
            </a:r>
            <a:r>
              <a:rPr dirty="0">
                <a:latin typeface="Calibri"/>
                <a:cs typeface="Calibri"/>
              </a:rPr>
              <a:t>are</a:t>
            </a:r>
            <a:r>
              <a:rPr spc="-100" dirty="0">
                <a:latin typeface="Calibri"/>
                <a:cs typeface="Calibri"/>
              </a:rPr>
              <a:t> </a:t>
            </a:r>
            <a:r>
              <a:rPr spc="-13" dirty="0">
                <a:latin typeface="Calibri"/>
                <a:cs typeface="Calibri"/>
              </a:rPr>
              <a:t>matching</a:t>
            </a:r>
            <a:r>
              <a:rPr spc="40" dirty="0">
                <a:latin typeface="Calibri"/>
                <a:cs typeface="Calibri"/>
              </a:rPr>
              <a:t> </a:t>
            </a:r>
            <a:r>
              <a:rPr spc="-7" dirty="0">
                <a:latin typeface="Calibri"/>
                <a:cs typeface="Calibri"/>
              </a:rPr>
              <a:t>with</a:t>
            </a:r>
            <a:r>
              <a:rPr spc="47" dirty="0">
                <a:latin typeface="Calibri"/>
                <a:cs typeface="Calibri"/>
              </a:rPr>
              <a:t> </a:t>
            </a:r>
            <a:r>
              <a:rPr spc="-20" dirty="0">
                <a:latin typeface="Calibri"/>
                <a:cs typeface="Calibri"/>
              </a:rPr>
              <a:t>the</a:t>
            </a:r>
            <a:r>
              <a:rPr dirty="0">
                <a:latin typeface="Calibri"/>
                <a:cs typeface="Calibri"/>
              </a:rPr>
              <a:t> </a:t>
            </a:r>
            <a:r>
              <a:rPr spc="-33" dirty="0">
                <a:latin typeface="Calibri"/>
                <a:cs typeface="Calibri"/>
              </a:rPr>
              <a:t>number</a:t>
            </a:r>
            <a:r>
              <a:rPr spc="272" dirty="0">
                <a:latin typeface="Calibri"/>
                <a:cs typeface="Calibri"/>
              </a:rPr>
              <a:t> </a:t>
            </a:r>
            <a:r>
              <a:rPr spc="20" dirty="0">
                <a:latin typeface="Calibri"/>
                <a:cs typeface="Calibri"/>
              </a:rPr>
              <a:t>of</a:t>
            </a:r>
            <a:r>
              <a:rPr spc="-53" dirty="0">
                <a:latin typeface="Calibri"/>
                <a:cs typeface="Calibri"/>
              </a:rPr>
              <a:t> </a:t>
            </a:r>
            <a:r>
              <a:rPr spc="-7" dirty="0">
                <a:latin typeface="Calibri"/>
                <a:cs typeface="Calibri"/>
              </a:rPr>
              <a:t>replicas</a:t>
            </a:r>
            <a:r>
              <a:rPr spc="-13" dirty="0">
                <a:latin typeface="Calibri"/>
                <a:cs typeface="Calibri"/>
              </a:rPr>
              <a:t> </a:t>
            </a:r>
            <a:r>
              <a:rPr spc="-7" dirty="0">
                <a:latin typeface="Calibri"/>
                <a:cs typeface="Calibri"/>
              </a:rPr>
              <a:t>specified</a:t>
            </a:r>
            <a:r>
              <a:rPr spc="-53" dirty="0">
                <a:latin typeface="Calibri"/>
                <a:cs typeface="Calibri"/>
              </a:rPr>
              <a:t> </a:t>
            </a:r>
            <a:r>
              <a:rPr spc="-13" dirty="0">
                <a:latin typeface="Calibri"/>
                <a:cs typeface="Calibri"/>
              </a:rPr>
              <a:t>in</a:t>
            </a:r>
            <a:r>
              <a:rPr spc="53" dirty="0">
                <a:latin typeface="Calibri"/>
                <a:cs typeface="Calibri"/>
              </a:rPr>
              <a:t> </a:t>
            </a:r>
            <a:r>
              <a:rPr spc="-20" dirty="0">
                <a:latin typeface="Calibri"/>
                <a:cs typeface="Calibri"/>
              </a:rPr>
              <a:t>the</a:t>
            </a:r>
            <a:r>
              <a:rPr dirty="0">
                <a:latin typeface="Calibri"/>
                <a:cs typeface="Calibri"/>
              </a:rPr>
              <a:t> </a:t>
            </a:r>
            <a:r>
              <a:rPr spc="-20" dirty="0">
                <a:latin typeface="Calibri"/>
                <a:cs typeface="Calibri"/>
              </a:rPr>
              <a:t>deployment</a:t>
            </a:r>
            <a:r>
              <a:rPr spc="193" dirty="0">
                <a:latin typeface="Calibri"/>
                <a:cs typeface="Calibri"/>
              </a:rPr>
              <a:t> </a:t>
            </a:r>
            <a:r>
              <a:rPr dirty="0">
                <a:latin typeface="Calibri"/>
                <a:cs typeface="Calibri"/>
              </a:rPr>
              <a:t>file.</a:t>
            </a:r>
            <a:endParaRPr>
              <a:latin typeface="Calibri"/>
              <a:cs typeface="Calibri"/>
            </a:endParaRPr>
          </a:p>
        </p:txBody>
      </p:sp>
      <p:sp>
        <p:nvSpPr>
          <p:cNvPr id="17" name="object 17"/>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915126-6F2F-4061-9676-9982F129121B}"/>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Deployments</a:t>
            </a:r>
          </a:p>
        </p:txBody>
      </p:sp>
      <p:sp>
        <p:nvSpPr>
          <p:cNvPr id="3" name="Content Placeholder 2">
            <a:extLst>
              <a:ext uri="{FF2B5EF4-FFF2-40B4-BE49-F238E27FC236}">
                <a16:creationId xmlns:a16="http://schemas.microsoft.com/office/drawing/2014/main" id="{3AC89885-0C20-4F3A-BD47-28F52550BF5C}"/>
              </a:ext>
            </a:extLst>
          </p:cNvPr>
          <p:cNvSpPr>
            <a:spLocks noGrp="1"/>
          </p:cNvSpPr>
          <p:nvPr>
            <p:ph idx="1"/>
          </p:nvPr>
        </p:nvSpPr>
        <p:spPr>
          <a:xfrm>
            <a:off x="1957987" y="2431765"/>
            <a:ext cx="8809330" cy="3794374"/>
          </a:xfrm>
        </p:spPr>
        <p:txBody>
          <a:bodyPr anchor="ctr">
            <a:noAutofit/>
          </a:bodyPr>
          <a:lstStyle/>
          <a:p>
            <a:r>
              <a:rPr lang="en-US" sz="2000" dirty="0">
                <a:solidFill>
                  <a:schemeClr val="tx1">
                    <a:lumMod val="85000"/>
                    <a:lumOff val="15000"/>
                  </a:schemeClr>
                </a:solidFill>
              </a:rPr>
              <a:t>Create a Deployment based on the YAML file:</a:t>
            </a:r>
          </a:p>
          <a:p>
            <a:pPr marL="0" indent="0">
              <a:buNone/>
            </a:pPr>
            <a:r>
              <a:rPr lang="en-US" sz="2000" dirty="0">
                <a:solidFill>
                  <a:schemeClr val="tx1">
                    <a:lumMod val="85000"/>
                    <a:lumOff val="15000"/>
                  </a:schemeClr>
                </a:solidFill>
              </a:rPr>
              <a:t>kubectl apply -f </a:t>
            </a:r>
            <a:r>
              <a:rPr lang="en-US" sz="2000" dirty="0">
                <a:solidFill>
                  <a:schemeClr val="tx1">
                    <a:lumMod val="85000"/>
                    <a:lumOff val="15000"/>
                  </a:schemeClr>
                </a:solidFill>
                <a:hlinkClick r:id="rId2"/>
              </a:rPr>
              <a:t>https://k8s.io/examples/application/deployment.yaml</a:t>
            </a:r>
            <a:endParaRPr lang="en-US" sz="2000" dirty="0">
              <a:solidFill>
                <a:schemeClr val="tx1">
                  <a:lumMod val="85000"/>
                  <a:lumOff val="15000"/>
                </a:schemeClr>
              </a:solidFill>
            </a:endParaRPr>
          </a:p>
          <a:p>
            <a:endParaRPr lang="en-US" sz="2000" dirty="0">
              <a:solidFill>
                <a:schemeClr val="tx1">
                  <a:lumMod val="85000"/>
                  <a:lumOff val="15000"/>
                </a:schemeClr>
              </a:solidFill>
            </a:endParaRPr>
          </a:p>
          <a:p>
            <a:r>
              <a:rPr lang="en-US" sz="2000" dirty="0">
                <a:solidFill>
                  <a:schemeClr val="tx1">
                    <a:lumMod val="85000"/>
                    <a:lumOff val="15000"/>
                  </a:schemeClr>
                </a:solidFill>
              </a:rPr>
              <a:t>Display information about the Deployment:</a:t>
            </a:r>
          </a:p>
          <a:p>
            <a:pPr marL="0" indent="0">
              <a:buNone/>
            </a:pPr>
            <a:r>
              <a:rPr lang="en-US" sz="2000" dirty="0">
                <a:solidFill>
                  <a:schemeClr val="tx1">
                    <a:lumMod val="85000"/>
                    <a:lumOff val="15000"/>
                  </a:schemeClr>
                </a:solidFill>
              </a:rPr>
              <a:t>kubectl describe deployment nginx-deployment</a:t>
            </a:r>
          </a:p>
          <a:p>
            <a:pPr marL="0" indent="0">
              <a:buNone/>
            </a:pPr>
            <a:endParaRPr lang="en-US" sz="2000" dirty="0">
              <a:solidFill>
                <a:schemeClr val="tx1">
                  <a:lumMod val="85000"/>
                  <a:lumOff val="15000"/>
                </a:schemeClr>
              </a:solidFill>
            </a:endParaRPr>
          </a:p>
          <a:p>
            <a:r>
              <a:rPr lang="en-US" sz="2000" dirty="0">
                <a:solidFill>
                  <a:schemeClr val="tx1">
                    <a:lumMod val="85000"/>
                    <a:lumOff val="15000"/>
                  </a:schemeClr>
                </a:solidFill>
              </a:rPr>
              <a:t>List the Pods created by the deployment:</a:t>
            </a:r>
          </a:p>
          <a:p>
            <a:pPr marL="0" indent="0">
              <a:buNone/>
            </a:pPr>
            <a:r>
              <a:rPr lang="en-US" sz="2000" dirty="0">
                <a:solidFill>
                  <a:schemeClr val="tx1">
                    <a:lumMod val="85000"/>
                    <a:lumOff val="15000"/>
                  </a:schemeClr>
                </a:solidFill>
              </a:rPr>
              <a:t> kubectl get pods -l app=nginx</a:t>
            </a:r>
          </a:p>
          <a:p>
            <a:pPr marL="0" indent="0">
              <a:buNone/>
            </a:pPr>
            <a:endParaRPr lang="en-US" sz="2000" dirty="0">
              <a:solidFill>
                <a:schemeClr val="tx1">
                  <a:lumMod val="85000"/>
                  <a:lumOff val="15000"/>
                </a:schemeClr>
              </a:solidFill>
            </a:endParaRPr>
          </a:p>
          <a:p>
            <a:r>
              <a:rPr lang="en-US" sz="2000" dirty="0">
                <a:solidFill>
                  <a:schemeClr val="tx1">
                    <a:lumMod val="85000"/>
                    <a:lumOff val="15000"/>
                  </a:schemeClr>
                </a:solidFill>
              </a:rPr>
              <a:t>Display information about a Pod:</a:t>
            </a:r>
          </a:p>
          <a:p>
            <a:pPr marL="0" indent="0">
              <a:buNone/>
            </a:pPr>
            <a:r>
              <a:rPr lang="en-US" sz="2000" dirty="0">
                <a:solidFill>
                  <a:schemeClr val="tx1">
                    <a:lumMod val="85000"/>
                    <a:lumOff val="15000"/>
                  </a:schemeClr>
                </a:solidFill>
              </a:rPr>
              <a:t> kubectl describe pod &lt;pod-name&gt;</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30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6890F02-A430-42EA-AF3B-363B6F95F8E3}"/>
              </a:ext>
            </a:extLst>
          </p:cNvPr>
          <p:cNvSpPr>
            <a:spLocks noGrp="1"/>
          </p:cNvSpPr>
          <p:nvPr>
            <p:ph idx="1"/>
          </p:nvPr>
        </p:nvSpPr>
        <p:spPr>
          <a:xfrm>
            <a:off x="1653363" y="2176272"/>
            <a:ext cx="9367204" cy="4041648"/>
          </a:xfrm>
        </p:spPr>
        <p:txBody>
          <a:bodyPr anchor="t">
            <a:normAutofit/>
          </a:bodyPr>
          <a:lstStyle/>
          <a:p>
            <a:pPr marL="0" indent="0">
              <a:buNone/>
            </a:pPr>
            <a:r>
              <a:rPr lang="en-US" sz="1700" dirty="0"/>
              <a:t>In this example:</a:t>
            </a:r>
          </a:p>
          <a:p>
            <a:r>
              <a:rPr lang="en-US" sz="1700" dirty="0"/>
              <a:t>A Deployment named nginx-deployment is created, indicated by the .metadata.name field.</a:t>
            </a:r>
          </a:p>
          <a:p>
            <a:r>
              <a:rPr lang="en-US" sz="1700" dirty="0"/>
              <a:t>The Deployment creates three replicated Pods, indicated by the .spec.replicas field.</a:t>
            </a:r>
          </a:p>
          <a:p>
            <a:r>
              <a:rPr lang="en-US" sz="1700" dirty="0"/>
              <a:t>The .</a:t>
            </a:r>
            <a:r>
              <a:rPr lang="en-US" sz="1700" dirty="0" err="1"/>
              <a:t>spec.selector</a:t>
            </a:r>
            <a:r>
              <a:rPr lang="en-US" sz="1700" dirty="0"/>
              <a:t> field defines how the Deployment finds which Pods to manage. In this case, you select a label that is defined in the Pod template (app: nginx). However, more sophisticated selection rules are possible, as long as the Pod template itself satisfies the rule.</a:t>
            </a:r>
          </a:p>
          <a:p>
            <a:r>
              <a:rPr lang="en-US" sz="1700" dirty="0"/>
              <a:t>The template field contains the following sub-fields:</a:t>
            </a:r>
          </a:p>
          <a:p>
            <a:pPr lvl="1">
              <a:buFont typeface="Courier New" panose="02070309020205020404" pitchFamily="49" charset="0"/>
              <a:buChar char="o"/>
            </a:pPr>
            <a:r>
              <a:rPr lang="en-US" sz="1700" dirty="0"/>
              <a:t>The Pods are labeled app: </a:t>
            </a:r>
            <a:r>
              <a:rPr lang="en-US" sz="1700" dirty="0" err="1"/>
              <a:t>nginxusing</a:t>
            </a:r>
            <a:r>
              <a:rPr lang="en-US" sz="1700" dirty="0"/>
              <a:t> the .</a:t>
            </a:r>
            <a:r>
              <a:rPr lang="en-US" sz="1700" dirty="0" err="1"/>
              <a:t>metadata.labels</a:t>
            </a:r>
            <a:r>
              <a:rPr lang="en-US" sz="1700" dirty="0"/>
              <a:t> field.</a:t>
            </a:r>
          </a:p>
          <a:p>
            <a:pPr lvl="1">
              <a:buFont typeface="Courier New" panose="02070309020205020404" pitchFamily="49" charset="0"/>
              <a:buChar char="o"/>
            </a:pPr>
            <a:r>
              <a:rPr lang="en-US" sz="1700" dirty="0"/>
              <a:t>The Pod template's specification, or .</a:t>
            </a:r>
            <a:r>
              <a:rPr lang="en-US" sz="1700" dirty="0" err="1"/>
              <a:t>template.spec</a:t>
            </a:r>
            <a:r>
              <a:rPr lang="en-US" sz="1700" dirty="0"/>
              <a:t> field, indicates that the Pods run one container, nginx, which runs the nginx Docker Hub image at version 1.14.2.</a:t>
            </a:r>
          </a:p>
          <a:p>
            <a:pPr lvl="1">
              <a:buFont typeface="Courier New" panose="02070309020205020404" pitchFamily="49" charset="0"/>
              <a:buChar char="o"/>
            </a:pPr>
            <a:r>
              <a:rPr lang="en-US" sz="1700" dirty="0"/>
              <a:t>Create one container and name it nginx using the .spec.template.spec.containers[0].name field.</a:t>
            </a:r>
          </a:p>
        </p:txBody>
      </p:sp>
    </p:spTree>
    <p:extLst>
      <p:ext uri="{BB962C8B-B14F-4D97-AF65-F5344CB8AC3E}">
        <p14:creationId xmlns:p14="http://schemas.microsoft.com/office/powerpoint/2010/main" val="242219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F51B5F-69B3-41D6-878E-1047F9490229}"/>
              </a:ext>
            </a:extLst>
          </p:cNvPr>
          <p:cNvSpPr>
            <a:spLocks noGrp="1"/>
          </p:cNvSpPr>
          <p:nvPr>
            <p:ph type="title"/>
          </p:nvPr>
        </p:nvSpPr>
        <p:spPr>
          <a:xfrm>
            <a:off x="1038914" y="1022350"/>
            <a:ext cx="10264697" cy="1212102"/>
          </a:xfrm>
        </p:spPr>
        <p:txBody>
          <a:bodyPr>
            <a:normAutofit/>
          </a:bodyPr>
          <a:lstStyle/>
          <a:p>
            <a:r>
              <a:rPr lang="en-US" sz="4000" b="1" dirty="0">
                <a:solidFill>
                  <a:srgbClr val="FFFFFF"/>
                </a:solidFill>
              </a:rPr>
              <a:t>Kubernetes Master Node</a:t>
            </a:r>
            <a:br>
              <a:rPr lang="en-US" sz="4000" dirty="0">
                <a:solidFill>
                  <a:srgbClr val="FFFFFF"/>
                </a:solidFill>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1C690C96-5373-4376-8500-EA77A391F332}"/>
              </a:ext>
            </a:extLst>
          </p:cNvPr>
          <p:cNvSpPr>
            <a:spLocks noGrp="1"/>
          </p:cNvSpPr>
          <p:nvPr>
            <p:ph idx="1"/>
          </p:nvPr>
        </p:nvSpPr>
        <p:spPr>
          <a:xfrm>
            <a:off x="1367624" y="2490436"/>
            <a:ext cx="9708995" cy="3567173"/>
          </a:xfrm>
        </p:spPr>
        <p:txBody>
          <a:bodyPr anchor="ctr">
            <a:normAutofit/>
          </a:bodyPr>
          <a:lstStyle/>
          <a:p>
            <a:r>
              <a:rPr lang="en-US" sz="1700" dirty="0"/>
              <a:t>It is important to keep the control plane running at all costs. Losing the control plane may introduce downtimes, causing service disruption to clients, with possible loss of business. To ensure the control plane's fault tolerance, master node replicas are added to the cluster, configured in High-Availability (HA) mode. While only one of the master node replicas actively manages the cluster, the control plane components stay in sync across the master node replicas. This type of configuration adds resiliency to the cluster's control plane, should the active master node replica fail.</a:t>
            </a:r>
          </a:p>
          <a:p>
            <a:r>
              <a:rPr lang="en-US" sz="1700" dirty="0"/>
              <a:t>To persist the Kubernetes cluster's state, all cluster configuration data is saved to </a:t>
            </a:r>
            <a:r>
              <a:rPr lang="en-US" sz="1700" u="sng" dirty="0">
                <a:hlinkClick r:id="rId2"/>
              </a:rPr>
              <a:t>etcd</a:t>
            </a:r>
            <a:r>
              <a:rPr lang="en-US" sz="1700" dirty="0"/>
              <a:t>. However, </a:t>
            </a:r>
            <a:r>
              <a:rPr lang="en-US" sz="1700" b="1" dirty="0"/>
              <a:t>etcd</a:t>
            </a:r>
            <a:r>
              <a:rPr lang="en-US" sz="1700" dirty="0"/>
              <a:t> is a distributed key-value store which only holds cluster state related data, no client workload data. etcd is configured on the master node (</a:t>
            </a:r>
            <a:r>
              <a:rPr lang="en-US" sz="1700" u="sng" dirty="0">
                <a:hlinkClick r:id="rId3"/>
              </a:rPr>
              <a:t>stacked</a:t>
            </a:r>
            <a:r>
              <a:rPr lang="en-US" sz="1700" dirty="0"/>
              <a:t>) or on its dedicated host (</a:t>
            </a:r>
            <a:r>
              <a:rPr lang="en-US" sz="1700" u="sng" dirty="0">
                <a:hlinkClick r:id="rId4"/>
              </a:rPr>
              <a:t>external</a:t>
            </a:r>
            <a:r>
              <a:rPr lang="en-US" sz="1700" dirty="0"/>
              <a:t>) to reduce the chances of data store loss by decoupling it from the control plane agents.</a:t>
            </a:r>
          </a:p>
          <a:p>
            <a:r>
              <a:rPr lang="en-US" sz="1700" dirty="0"/>
              <a:t>When stacked, HA master node replicas ensure etcd resiliency as well. </a:t>
            </a:r>
          </a:p>
        </p:txBody>
      </p:sp>
    </p:spTree>
    <p:extLst>
      <p:ext uri="{BB962C8B-B14F-4D97-AF65-F5344CB8AC3E}">
        <p14:creationId xmlns:p14="http://schemas.microsoft.com/office/powerpoint/2010/main" val="332728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53CF19D-7EA2-434B-A4EF-93EDA5FE52A1}"/>
              </a:ext>
            </a:extLst>
          </p:cNvPr>
          <p:cNvSpPr>
            <a:spLocks noGrp="1"/>
          </p:cNvSpPr>
          <p:nvPr>
            <p:ph idx="1"/>
          </p:nvPr>
        </p:nvSpPr>
        <p:spPr>
          <a:xfrm>
            <a:off x="1957987" y="2431765"/>
            <a:ext cx="8276026" cy="3320031"/>
          </a:xfrm>
        </p:spPr>
        <p:txBody>
          <a:bodyPr anchor="ctr">
            <a:noAutofit/>
          </a:bodyPr>
          <a:lstStyle/>
          <a:p>
            <a:pPr marL="0" indent="0">
              <a:buNone/>
            </a:pPr>
            <a:r>
              <a:rPr lang="en-US" sz="1600" dirty="0">
                <a:solidFill>
                  <a:schemeClr val="tx1">
                    <a:lumMod val="85000"/>
                    <a:lumOff val="15000"/>
                  </a:schemeClr>
                </a:solidFill>
              </a:rPr>
              <a:t>Before you begin, make sure your Kubernetes cluster is up and running. Follow the steps given below to create the above Deployment:</a:t>
            </a:r>
          </a:p>
          <a:p>
            <a:r>
              <a:rPr lang="en-US" sz="1600" dirty="0">
                <a:solidFill>
                  <a:schemeClr val="tx1">
                    <a:lumMod val="85000"/>
                    <a:lumOff val="15000"/>
                  </a:schemeClr>
                </a:solidFill>
              </a:rPr>
              <a:t>Run kubectl get deployments to check if the Deployment was created.</a:t>
            </a:r>
          </a:p>
          <a:p>
            <a:r>
              <a:rPr lang="en-US" sz="1600" dirty="0">
                <a:solidFill>
                  <a:schemeClr val="tx1">
                    <a:lumMod val="85000"/>
                    <a:lumOff val="15000"/>
                  </a:schemeClr>
                </a:solidFill>
              </a:rPr>
              <a:t>When you inspect the Deployments in your cluster, the following fields are displayed:</a:t>
            </a:r>
          </a:p>
          <a:p>
            <a:pPr lvl="1">
              <a:buFont typeface="Courier New" panose="02070309020205020404" pitchFamily="49" charset="0"/>
              <a:buChar char="o"/>
            </a:pPr>
            <a:r>
              <a:rPr lang="en-US" sz="1200" dirty="0">
                <a:solidFill>
                  <a:schemeClr val="tx1">
                    <a:lumMod val="85000"/>
                    <a:lumOff val="15000"/>
                  </a:schemeClr>
                </a:solidFill>
              </a:rPr>
              <a:t>NAME lists the names of the Deployments in the namespace.</a:t>
            </a:r>
          </a:p>
          <a:p>
            <a:pPr lvl="1">
              <a:buFont typeface="Courier New" panose="02070309020205020404" pitchFamily="49" charset="0"/>
              <a:buChar char="o"/>
            </a:pPr>
            <a:r>
              <a:rPr lang="en-US" sz="1200" dirty="0">
                <a:solidFill>
                  <a:schemeClr val="tx1">
                    <a:lumMod val="85000"/>
                    <a:lumOff val="15000"/>
                  </a:schemeClr>
                </a:solidFill>
              </a:rPr>
              <a:t>READY displays how many replicas of the application are available to your users. It follows the pattern ready/desired.</a:t>
            </a:r>
          </a:p>
          <a:p>
            <a:pPr lvl="1">
              <a:buFont typeface="Courier New" panose="02070309020205020404" pitchFamily="49" charset="0"/>
              <a:buChar char="o"/>
            </a:pPr>
            <a:r>
              <a:rPr lang="en-US" sz="1200" dirty="0">
                <a:solidFill>
                  <a:schemeClr val="tx1">
                    <a:lumMod val="85000"/>
                    <a:lumOff val="15000"/>
                  </a:schemeClr>
                </a:solidFill>
              </a:rPr>
              <a:t>UP-TO-DATE displays the number of replicas that have been updated to achieve the desired state.</a:t>
            </a:r>
          </a:p>
          <a:p>
            <a:pPr lvl="1">
              <a:buFont typeface="Courier New" panose="02070309020205020404" pitchFamily="49" charset="0"/>
              <a:buChar char="o"/>
            </a:pPr>
            <a:r>
              <a:rPr lang="en-US" sz="1200" dirty="0">
                <a:solidFill>
                  <a:schemeClr val="tx1">
                    <a:lumMod val="85000"/>
                    <a:lumOff val="15000"/>
                  </a:schemeClr>
                </a:solidFill>
              </a:rPr>
              <a:t>AVAILABLE displays how many replicas of the application are available to your users.</a:t>
            </a:r>
          </a:p>
          <a:p>
            <a:pPr lvl="1">
              <a:buFont typeface="Courier New" panose="02070309020205020404" pitchFamily="49" charset="0"/>
              <a:buChar char="o"/>
            </a:pPr>
            <a:r>
              <a:rPr lang="en-US" sz="1200" dirty="0">
                <a:solidFill>
                  <a:schemeClr val="tx1">
                    <a:lumMod val="85000"/>
                    <a:lumOff val="15000"/>
                  </a:schemeClr>
                </a:solidFill>
              </a:rPr>
              <a:t>AGE displays the amount of time that the application has been running.</a:t>
            </a:r>
          </a:p>
          <a:p>
            <a:endParaRPr lang="en-US" sz="1600" dirty="0">
              <a:solidFill>
                <a:schemeClr val="tx1">
                  <a:lumMod val="85000"/>
                  <a:lumOff val="15000"/>
                </a:schemeClr>
              </a:solidFill>
            </a:endParaRPr>
          </a:p>
          <a:p>
            <a:pPr marL="0" indent="0">
              <a:buNone/>
            </a:pPr>
            <a:endParaRPr lang="en-US" sz="1600" dirty="0">
              <a:solidFill>
                <a:schemeClr val="tx1">
                  <a:lumMod val="85000"/>
                  <a:lumOff val="15000"/>
                </a:schemeClr>
              </a:solidFill>
            </a:endParaRPr>
          </a:p>
          <a:p>
            <a:pPr marL="0" indent="0">
              <a:buNone/>
            </a:pPr>
            <a:endParaRPr lang="en-US" sz="1600" dirty="0">
              <a:solidFill>
                <a:schemeClr val="tx1">
                  <a:lumMod val="85000"/>
                  <a:lumOff val="15000"/>
                </a:schemeClr>
              </a:solidFill>
            </a:endParaRPr>
          </a:p>
        </p:txBody>
      </p:sp>
      <p:sp>
        <p:nvSpPr>
          <p:cNvPr id="18" name="Freeform: Shape 1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1284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1">
            <a:extLst>
              <a:ext uri="{FF2B5EF4-FFF2-40B4-BE49-F238E27FC236}">
                <a16:creationId xmlns:a16="http://schemas.microsoft.com/office/drawing/2014/main" id="{27E501BD-81CE-4C1B-AC2A-5B355879406A}"/>
              </a:ext>
            </a:extLst>
          </p:cNvPr>
          <p:cNvSpPr>
            <a:spLocks noGrp="1" noChangeArrowheads="1"/>
          </p:cNvSpPr>
          <p:nvPr>
            <p:ph idx="1"/>
          </p:nvPr>
        </p:nvSpPr>
        <p:spPr bwMode="auto">
          <a:xfrm>
            <a:off x="708916" y="2178121"/>
            <a:ext cx="11065267" cy="43356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solidFill>
                  <a:schemeClr val="tx1">
                    <a:lumMod val="85000"/>
                    <a:lumOff val="15000"/>
                  </a:schemeClr>
                </a:solidFill>
                <a:effectLst/>
                <a:latin typeface="+mn-lt"/>
              </a:rPr>
              <a:t>To see the Deployment rollout status, run kubectl rollout status </a:t>
            </a:r>
            <a:r>
              <a:rPr lang="en-US" altLang="en-US" dirty="0">
                <a:solidFill>
                  <a:schemeClr val="tx1">
                    <a:lumMod val="85000"/>
                    <a:lumOff val="15000"/>
                  </a:schemeClr>
                </a:solidFill>
                <a:latin typeface="+mn-lt"/>
              </a:rPr>
              <a:t>application</a:t>
            </a:r>
            <a:r>
              <a:rPr kumimoji="0" lang="en-US" altLang="en-US" b="0" i="0" u="none" strike="noStrike" cap="none" normalizeH="0" baseline="0" dirty="0">
                <a:ln>
                  <a:noFill/>
                </a:ln>
                <a:solidFill>
                  <a:schemeClr val="tx1">
                    <a:lumMod val="85000"/>
                    <a:lumOff val="15000"/>
                  </a:schemeClr>
                </a:solidFill>
                <a:effectLst/>
                <a:latin typeface="+mn-lt"/>
              </a:rPr>
              <a:t>/deployment.</a:t>
            </a:r>
          </a:p>
          <a:p>
            <a:pPr marL="0" lvl="0" indent="0">
              <a:spcAft>
                <a:spcPts val="600"/>
              </a:spcAft>
              <a:buNone/>
            </a:pPr>
            <a:r>
              <a:rPr lang="en-US" altLang="en-US" dirty="0">
                <a:solidFill>
                  <a:schemeClr val="tx1">
                    <a:lumMod val="85000"/>
                    <a:lumOff val="15000"/>
                  </a:schemeClr>
                </a:solidFill>
                <a:latin typeface="+mn-lt"/>
              </a:rPr>
              <a:t>Run the kubectl get deployments again a few seconds later.</a:t>
            </a:r>
          </a:p>
          <a:p>
            <a:pPr marL="0" lvl="0" indent="0">
              <a:spcAft>
                <a:spcPts val="600"/>
              </a:spcAft>
              <a:buNone/>
            </a:pPr>
            <a:r>
              <a:rPr lang="en-US" altLang="en-US" dirty="0">
                <a:solidFill>
                  <a:schemeClr val="tx1">
                    <a:lumMod val="85000"/>
                    <a:lumOff val="15000"/>
                  </a:schemeClr>
                </a:solidFill>
                <a:latin typeface="+mn-lt"/>
              </a:rPr>
              <a:t>To see the ReplicaSet (</a:t>
            </a:r>
            <a:r>
              <a:rPr lang="en-US" altLang="en-US" dirty="0" err="1">
                <a:solidFill>
                  <a:schemeClr val="tx1">
                    <a:lumMod val="85000"/>
                    <a:lumOff val="15000"/>
                  </a:schemeClr>
                </a:solidFill>
                <a:latin typeface="+mn-lt"/>
              </a:rPr>
              <a:t>rs</a:t>
            </a:r>
            <a:r>
              <a:rPr lang="en-US" altLang="en-US" dirty="0">
                <a:solidFill>
                  <a:schemeClr val="tx1">
                    <a:lumMod val="85000"/>
                    <a:lumOff val="15000"/>
                  </a:schemeClr>
                </a:solidFill>
                <a:latin typeface="+mn-lt"/>
              </a:rPr>
              <a:t>) created by the Deployment, run kubectl get </a:t>
            </a:r>
            <a:r>
              <a:rPr lang="en-US" altLang="en-US" dirty="0" err="1">
                <a:solidFill>
                  <a:schemeClr val="tx1">
                    <a:lumMod val="85000"/>
                    <a:lumOff val="15000"/>
                  </a:schemeClr>
                </a:solidFill>
                <a:latin typeface="+mn-lt"/>
              </a:rPr>
              <a:t>rs</a:t>
            </a:r>
            <a:r>
              <a:rPr lang="en-US" altLang="en-US" dirty="0">
                <a:solidFill>
                  <a:schemeClr val="tx1">
                    <a:lumMod val="85000"/>
                    <a:lumOff val="15000"/>
                  </a:schemeClr>
                </a:solidFill>
                <a:latin typeface="+mn-lt"/>
              </a:rPr>
              <a:t>.</a:t>
            </a:r>
          </a:p>
          <a:p>
            <a:pPr marL="0" lvl="0" indent="0">
              <a:spcAft>
                <a:spcPts val="600"/>
              </a:spcAft>
              <a:buNone/>
            </a:pPr>
            <a:r>
              <a:rPr lang="en-US" altLang="en-US" dirty="0">
                <a:solidFill>
                  <a:schemeClr val="tx1">
                    <a:lumMod val="85000"/>
                    <a:lumOff val="15000"/>
                  </a:schemeClr>
                </a:solidFill>
                <a:latin typeface="+mn-lt"/>
              </a:rPr>
              <a:t>ReplicaSet output shows the following fields:</a:t>
            </a:r>
          </a:p>
          <a:p>
            <a:pPr marL="457200" lvl="1" indent="0">
              <a:spcAft>
                <a:spcPts val="600"/>
              </a:spcAft>
              <a:buNone/>
            </a:pPr>
            <a:endParaRPr lang="en-US" altLang="en-US" sz="1600" dirty="0">
              <a:solidFill>
                <a:schemeClr val="tx1">
                  <a:lumMod val="85000"/>
                  <a:lumOff val="15000"/>
                </a:schemeClr>
              </a:solidFill>
              <a:latin typeface="+mn-lt"/>
            </a:endParaRPr>
          </a:p>
          <a:p>
            <a:pPr lvl="1">
              <a:spcAft>
                <a:spcPts val="600"/>
              </a:spcAft>
              <a:buFont typeface="Courier New" panose="02070309020205020404" pitchFamily="49" charset="0"/>
              <a:buChar char="o"/>
            </a:pPr>
            <a:r>
              <a:rPr lang="en-US" altLang="en-US" sz="1600" dirty="0">
                <a:solidFill>
                  <a:schemeClr val="tx1">
                    <a:lumMod val="85000"/>
                    <a:lumOff val="15000"/>
                  </a:schemeClr>
                </a:solidFill>
                <a:latin typeface="+mn-lt"/>
              </a:rPr>
              <a:t>NAME lists the names of the ReplicaSets in the namespace.</a:t>
            </a:r>
          </a:p>
          <a:p>
            <a:pPr lvl="1">
              <a:spcAft>
                <a:spcPts val="600"/>
              </a:spcAft>
              <a:buFont typeface="Courier New" panose="02070309020205020404" pitchFamily="49" charset="0"/>
              <a:buChar char="o"/>
            </a:pPr>
            <a:r>
              <a:rPr lang="en-US" altLang="en-US" sz="1600" dirty="0">
                <a:solidFill>
                  <a:schemeClr val="tx1">
                    <a:lumMod val="85000"/>
                    <a:lumOff val="15000"/>
                  </a:schemeClr>
                </a:solidFill>
                <a:latin typeface="+mn-lt"/>
              </a:rPr>
              <a:t>DESIRED displays the desired number of replicas of the application, which you define when you create the Deployment. This is the desired state.</a:t>
            </a:r>
          </a:p>
          <a:p>
            <a:pPr lvl="1">
              <a:spcAft>
                <a:spcPts val="600"/>
              </a:spcAft>
              <a:buFont typeface="Courier New" panose="02070309020205020404" pitchFamily="49" charset="0"/>
              <a:buChar char="o"/>
            </a:pPr>
            <a:r>
              <a:rPr lang="en-US" altLang="en-US" sz="1600" dirty="0">
                <a:solidFill>
                  <a:schemeClr val="tx1">
                    <a:lumMod val="85000"/>
                    <a:lumOff val="15000"/>
                  </a:schemeClr>
                </a:solidFill>
                <a:latin typeface="+mn-lt"/>
              </a:rPr>
              <a:t>CURRENT displays how many replicas are currently running.</a:t>
            </a:r>
          </a:p>
          <a:p>
            <a:pPr lvl="1">
              <a:spcAft>
                <a:spcPts val="600"/>
              </a:spcAft>
              <a:buFont typeface="Courier New" panose="02070309020205020404" pitchFamily="49" charset="0"/>
              <a:buChar char="o"/>
            </a:pPr>
            <a:r>
              <a:rPr lang="en-US" altLang="en-US" sz="1600" dirty="0">
                <a:solidFill>
                  <a:schemeClr val="tx1">
                    <a:lumMod val="85000"/>
                    <a:lumOff val="15000"/>
                  </a:schemeClr>
                </a:solidFill>
                <a:latin typeface="+mn-lt"/>
              </a:rPr>
              <a:t>READY displays how many replicas of the application are available to your users.</a:t>
            </a:r>
          </a:p>
          <a:p>
            <a:pPr lvl="1">
              <a:spcAft>
                <a:spcPts val="600"/>
              </a:spcAft>
              <a:buFont typeface="Courier New" panose="02070309020205020404" pitchFamily="49" charset="0"/>
              <a:buChar char="o"/>
            </a:pPr>
            <a:r>
              <a:rPr lang="en-US" altLang="en-US" sz="1600" dirty="0">
                <a:solidFill>
                  <a:schemeClr val="tx1">
                    <a:lumMod val="85000"/>
                    <a:lumOff val="15000"/>
                  </a:schemeClr>
                </a:solidFill>
                <a:latin typeface="+mn-lt"/>
              </a:rPr>
              <a:t>AGE displays the amount of time that the application has been running.</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solidFill>
                  <a:schemeClr val="tx1">
                    <a:lumMod val="85000"/>
                    <a:lumOff val="15000"/>
                  </a:schemeClr>
                </a:solidFill>
                <a:effectLst/>
                <a:latin typeface="+mn-lt"/>
              </a:rPr>
              <a:t> </a:t>
            </a:r>
          </a:p>
        </p:txBody>
      </p:sp>
      <p:sp>
        <p:nvSpPr>
          <p:cNvPr id="27" name="Freeform: Shape 26">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78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64E9-5356-4EB1-8E83-9AEE6097F102}"/>
              </a:ext>
            </a:extLst>
          </p:cNvPr>
          <p:cNvSpPr>
            <a:spLocks noGrp="1"/>
          </p:cNvSpPr>
          <p:nvPr>
            <p:ph type="title"/>
          </p:nvPr>
        </p:nvSpPr>
        <p:spPr/>
        <p:txBody>
          <a:bodyPr>
            <a:normAutofit fontScale="90000"/>
          </a:bodyPr>
          <a:lstStyle/>
          <a:p>
            <a:br>
              <a:rPr lang="en-US" b="1" dirty="0"/>
            </a:br>
            <a:r>
              <a:rPr lang="en-US" b="1" dirty="0"/>
              <a:t>Updating the deployment</a:t>
            </a:r>
            <a:br>
              <a:rPr lang="en-US" b="1" dirty="0"/>
            </a:br>
            <a:endParaRPr lang="en-US" dirty="0"/>
          </a:p>
        </p:txBody>
      </p:sp>
      <p:sp>
        <p:nvSpPr>
          <p:cNvPr id="3" name="Content Placeholder 2">
            <a:extLst>
              <a:ext uri="{FF2B5EF4-FFF2-40B4-BE49-F238E27FC236}">
                <a16:creationId xmlns:a16="http://schemas.microsoft.com/office/drawing/2014/main" id="{93724823-F227-45EA-B3D7-3BC9FDF0C2A7}"/>
              </a:ext>
            </a:extLst>
          </p:cNvPr>
          <p:cNvSpPr>
            <a:spLocks noGrp="1"/>
          </p:cNvSpPr>
          <p:nvPr>
            <p:ph idx="1"/>
          </p:nvPr>
        </p:nvSpPr>
        <p:spPr/>
        <p:txBody>
          <a:bodyPr/>
          <a:lstStyle/>
          <a:p>
            <a:pPr marL="0" indent="0">
              <a:buNone/>
            </a:pPr>
            <a:r>
              <a:rPr lang="en-US" dirty="0"/>
              <a:t>You can update the deployment by applying a new YAML file. This YAML file specifies that the deployment should be updated to use nginx 1.16.1.</a:t>
            </a:r>
          </a:p>
          <a:p>
            <a:pPr marL="0" indent="0">
              <a:buNone/>
            </a:pPr>
            <a:endParaRPr lang="en-US" dirty="0"/>
          </a:p>
        </p:txBody>
      </p:sp>
      <p:graphicFrame>
        <p:nvGraphicFramePr>
          <p:cNvPr id="4" name="Object 3">
            <a:extLst>
              <a:ext uri="{FF2B5EF4-FFF2-40B4-BE49-F238E27FC236}">
                <a16:creationId xmlns:a16="http://schemas.microsoft.com/office/drawing/2014/main" id="{F4986FBC-9386-44AC-ACC0-8BE68A95A37B}"/>
              </a:ext>
            </a:extLst>
          </p:cNvPr>
          <p:cNvGraphicFramePr>
            <a:graphicFrameLocks noChangeAspect="1"/>
          </p:cNvGraphicFramePr>
          <p:nvPr>
            <p:extLst>
              <p:ext uri="{D42A27DB-BD31-4B8C-83A1-F6EECF244321}">
                <p14:modId xmlns:p14="http://schemas.microsoft.com/office/powerpoint/2010/main" val="1117268778"/>
              </p:ext>
            </p:extLst>
          </p:nvPr>
        </p:nvGraphicFramePr>
        <p:xfrm>
          <a:off x="5638799" y="3024188"/>
          <a:ext cx="2262027" cy="1994982"/>
        </p:xfrm>
        <a:graphic>
          <a:graphicData uri="http://schemas.openxmlformats.org/presentationml/2006/ole">
            <mc:AlternateContent xmlns:mc="http://schemas.openxmlformats.org/markup-compatibility/2006">
              <mc:Choice xmlns:v="urn:schemas-microsoft-com:vml" Requires="v">
                <p:oleObj spid="_x0000_s6155" name="Packager Shell Object" showAsIcon="1" r:id="rId3" imgW="914597" imgH="806406" progId="Package">
                  <p:embed/>
                </p:oleObj>
              </mc:Choice>
              <mc:Fallback>
                <p:oleObj name="Packager Shell Object" showAsIcon="1" r:id="rId3" imgW="914597" imgH="806406" progId="Package">
                  <p:embed/>
                  <p:pic>
                    <p:nvPicPr>
                      <p:cNvPr id="0" name=""/>
                      <p:cNvPicPr/>
                      <p:nvPr/>
                    </p:nvPicPr>
                    <p:blipFill>
                      <a:blip r:embed="rId4"/>
                      <a:stretch>
                        <a:fillRect/>
                      </a:stretch>
                    </p:blipFill>
                    <p:spPr>
                      <a:xfrm>
                        <a:off x="5638799" y="3024188"/>
                        <a:ext cx="2262027" cy="1994982"/>
                      </a:xfrm>
                      <a:prstGeom prst="rect">
                        <a:avLst/>
                      </a:prstGeom>
                    </p:spPr>
                  </p:pic>
                </p:oleObj>
              </mc:Fallback>
            </mc:AlternateContent>
          </a:graphicData>
        </a:graphic>
      </p:graphicFrame>
    </p:spTree>
    <p:extLst>
      <p:ext uri="{BB962C8B-B14F-4D97-AF65-F5344CB8AC3E}">
        <p14:creationId xmlns:p14="http://schemas.microsoft.com/office/powerpoint/2010/main" val="292442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1BED-C40E-4EF0-B696-7A0A964AE999}"/>
              </a:ext>
            </a:extLst>
          </p:cNvPr>
          <p:cNvSpPr>
            <a:spLocks noGrp="1"/>
          </p:cNvSpPr>
          <p:nvPr>
            <p:ph type="title"/>
          </p:nvPr>
        </p:nvSpPr>
        <p:spPr/>
        <p:txBody>
          <a:bodyPr/>
          <a:lstStyle/>
          <a:p>
            <a:r>
              <a:rPr lang="en-US" dirty="0"/>
              <a:t>Updating the Deployments</a:t>
            </a:r>
          </a:p>
        </p:txBody>
      </p:sp>
      <p:sp>
        <p:nvSpPr>
          <p:cNvPr id="3" name="Content Placeholder 2">
            <a:extLst>
              <a:ext uri="{FF2B5EF4-FFF2-40B4-BE49-F238E27FC236}">
                <a16:creationId xmlns:a16="http://schemas.microsoft.com/office/drawing/2014/main" id="{3EE62085-1D40-4696-B50F-009237B8F2ED}"/>
              </a:ext>
            </a:extLst>
          </p:cNvPr>
          <p:cNvSpPr>
            <a:spLocks noGrp="1"/>
          </p:cNvSpPr>
          <p:nvPr>
            <p:ph idx="1"/>
          </p:nvPr>
        </p:nvSpPr>
        <p:spPr/>
        <p:txBody>
          <a:bodyPr/>
          <a:lstStyle/>
          <a:p>
            <a:pPr marL="0" indent="0">
              <a:buNone/>
            </a:pPr>
            <a:r>
              <a:rPr lang="en-US" dirty="0"/>
              <a:t> Apply the new YAML file:</a:t>
            </a:r>
          </a:p>
          <a:p>
            <a:pPr marL="0" indent="0">
              <a:buNone/>
            </a:pPr>
            <a:r>
              <a:rPr lang="en-US" dirty="0"/>
              <a:t>kubectl apply -f https://k8s.io/examples/application/deployment-update.yaml</a:t>
            </a:r>
          </a:p>
          <a:p>
            <a:pPr marL="0" indent="0">
              <a:buNone/>
            </a:pPr>
            <a:endParaRPr lang="en-US" dirty="0"/>
          </a:p>
          <a:p>
            <a:pPr marL="0" indent="0">
              <a:buNone/>
            </a:pPr>
            <a:r>
              <a:rPr lang="en-US" dirty="0"/>
              <a:t>Watch the deployment create pods with new names and delete the old pods:</a:t>
            </a:r>
          </a:p>
          <a:p>
            <a:pPr marL="0" indent="0">
              <a:buNone/>
            </a:pPr>
            <a:r>
              <a:rPr lang="en-US" dirty="0"/>
              <a:t>kubectl get pods -l app=nginx</a:t>
            </a:r>
          </a:p>
        </p:txBody>
      </p:sp>
    </p:spTree>
    <p:extLst>
      <p:ext uri="{BB962C8B-B14F-4D97-AF65-F5344CB8AC3E}">
        <p14:creationId xmlns:p14="http://schemas.microsoft.com/office/powerpoint/2010/main" val="582984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08A527-01EF-467E-8E24-62C9578F4F37}"/>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Deleting a deployment</a:t>
            </a:r>
          </a:p>
        </p:txBody>
      </p:sp>
      <p:sp>
        <p:nvSpPr>
          <p:cNvPr id="3" name="Content Placeholder 2">
            <a:extLst>
              <a:ext uri="{FF2B5EF4-FFF2-40B4-BE49-F238E27FC236}">
                <a16:creationId xmlns:a16="http://schemas.microsoft.com/office/drawing/2014/main" id="{4268F062-F4BC-48D9-89B9-186C866C9E3D}"/>
              </a:ext>
            </a:extLst>
          </p:cNvPr>
          <p:cNvSpPr>
            <a:spLocks noGrp="1"/>
          </p:cNvSpPr>
          <p:nvPr>
            <p:ph idx="1"/>
          </p:nvPr>
        </p:nvSpPr>
        <p:spPr>
          <a:xfrm>
            <a:off x="1957987" y="2431765"/>
            <a:ext cx="8276026" cy="3320031"/>
          </a:xfrm>
        </p:spPr>
        <p:txBody>
          <a:bodyPr anchor="ctr">
            <a:normAutofit/>
          </a:bodyPr>
          <a:lstStyle/>
          <a:p>
            <a:pPr marL="0" indent="0">
              <a:buNone/>
            </a:pPr>
            <a:r>
              <a:rPr lang="en-US" sz="2000" dirty="0">
                <a:solidFill>
                  <a:schemeClr val="tx1">
                    <a:lumMod val="85000"/>
                    <a:lumOff val="15000"/>
                  </a:schemeClr>
                </a:solidFill>
              </a:rPr>
              <a:t>Delete the deployment by name:</a:t>
            </a:r>
          </a:p>
          <a:p>
            <a:pPr marL="0" indent="0">
              <a:buNone/>
            </a:pPr>
            <a:endParaRPr lang="en-US" sz="2000" dirty="0">
              <a:solidFill>
                <a:schemeClr val="tx1">
                  <a:lumMod val="85000"/>
                  <a:lumOff val="15000"/>
                </a:schemeClr>
              </a:solidFill>
            </a:endParaRPr>
          </a:p>
          <a:p>
            <a:pPr marL="0" indent="0">
              <a:buNone/>
            </a:pPr>
            <a:r>
              <a:rPr lang="en-US" sz="2000" dirty="0" err="1">
                <a:solidFill>
                  <a:schemeClr val="tx1">
                    <a:lumMod val="85000"/>
                    <a:lumOff val="15000"/>
                  </a:schemeClr>
                </a:solidFill>
              </a:rPr>
              <a:t>kubectl</a:t>
            </a:r>
            <a:r>
              <a:rPr lang="en-US" sz="2000" dirty="0">
                <a:solidFill>
                  <a:schemeClr val="tx1">
                    <a:lumMod val="85000"/>
                    <a:lumOff val="15000"/>
                  </a:schemeClr>
                </a:solidFill>
              </a:rPr>
              <a:t> delete deployment </a:t>
            </a:r>
            <a:r>
              <a:rPr lang="en-US" sz="2000" dirty="0" err="1">
                <a:solidFill>
                  <a:schemeClr val="tx1">
                    <a:lumMod val="85000"/>
                    <a:lumOff val="15000"/>
                  </a:schemeClr>
                </a:solidFill>
              </a:rPr>
              <a:t>nginx</a:t>
            </a:r>
            <a:r>
              <a:rPr lang="en-US" sz="2000" dirty="0">
                <a:solidFill>
                  <a:schemeClr val="tx1">
                    <a:lumMod val="85000"/>
                    <a:lumOff val="15000"/>
                  </a:schemeClr>
                </a:solidFill>
              </a:rPr>
              <a:t>-deployment</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201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FBF22-6B6A-48C5-825D-5F7DE39989AD}"/>
              </a:ext>
            </a:extLst>
          </p:cNvPr>
          <p:cNvSpPr>
            <a:spLocks noGrp="1"/>
          </p:cNvSpPr>
          <p:nvPr>
            <p:ph type="title"/>
          </p:nvPr>
        </p:nvSpPr>
        <p:spPr>
          <a:xfrm>
            <a:off x="572493" y="238539"/>
            <a:ext cx="11018520" cy="1434415"/>
          </a:xfrm>
        </p:spPr>
        <p:txBody>
          <a:bodyPr anchor="b">
            <a:normAutofit/>
          </a:bodyPr>
          <a:lstStyle/>
          <a:p>
            <a:r>
              <a:rPr lang="en-US" sz="5400"/>
              <a:t>Deployments </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754CE0-F09F-48FC-8D77-10EDA6B663E2}"/>
              </a:ext>
            </a:extLst>
          </p:cNvPr>
          <p:cNvSpPr>
            <a:spLocks noGrp="1"/>
          </p:cNvSpPr>
          <p:nvPr>
            <p:ph idx="1"/>
          </p:nvPr>
        </p:nvSpPr>
        <p:spPr>
          <a:xfrm>
            <a:off x="572493" y="2071316"/>
            <a:ext cx="6713552" cy="4119172"/>
          </a:xfrm>
        </p:spPr>
        <p:txBody>
          <a:bodyPr anchor="t">
            <a:normAutofit/>
          </a:bodyPr>
          <a:lstStyle/>
          <a:p>
            <a:pPr marL="0" indent="0">
              <a:buNone/>
            </a:pPr>
            <a:r>
              <a:rPr lang="en-US" sz="2000" dirty="0"/>
              <a:t>Deployment objects provide declarative updates to Pods and ReplicaSets. The Deployment Controller is part of the master node's controller manager, and it ensures that the current state always matches the desired state. It allows for seamless application updates and downgrades through </a:t>
            </a:r>
            <a:r>
              <a:rPr lang="en-US" sz="2000" b="1" dirty="0"/>
              <a:t>rollouts </a:t>
            </a:r>
            <a:r>
              <a:rPr lang="en-US" sz="2000" dirty="0"/>
              <a:t>and </a:t>
            </a:r>
            <a:r>
              <a:rPr lang="en-US" sz="2000" b="1" dirty="0"/>
              <a:t>rollbacks</a:t>
            </a:r>
            <a:r>
              <a:rPr lang="en-US" sz="2000" dirty="0"/>
              <a:t>, and it directly manages its ReplicaSets for application scaling. </a:t>
            </a:r>
          </a:p>
          <a:p>
            <a:pPr marL="0" indent="0">
              <a:buNone/>
            </a:pPr>
            <a:r>
              <a:rPr lang="en-US" sz="2000" dirty="0"/>
              <a:t>In the following example, a new </a:t>
            </a:r>
            <a:r>
              <a:rPr lang="en-US" sz="2000" b="1" dirty="0"/>
              <a:t>Deployment </a:t>
            </a:r>
            <a:r>
              <a:rPr lang="en-US" sz="2000" dirty="0"/>
              <a:t>creates </a:t>
            </a:r>
            <a:r>
              <a:rPr lang="en-US" sz="2000" b="1" dirty="0"/>
              <a:t>ReplicaSet A </a:t>
            </a:r>
            <a:r>
              <a:rPr lang="en-US" sz="2000" dirty="0"/>
              <a:t>which then creates </a:t>
            </a:r>
            <a:r>
              <a:rPr lang="en-US" sz="2000" b="1" dirty="0"/>
              <a:t>3 Pods</a:t>
            </a:r>
            <a:r>
              <a:rPr lang="en-US" sz="2000" dirty="0"/>
              <a:t>, with each Pod Template configured to run one </a:t>
            </a:r>
            <a:r>
              <a:rPr lang="en-US" sz="2000" b="1" dirty="0"/>
              <a:t>nginx:1.7.9 </a:t>
            </a:r>
            <a:r>
              <a:rPr lang="en-US" sz="2000" dirty="0"/>
              <a:t>container image. In this case, the </a:t>
            </a:r>
            <a:r>
              <a:rPr lang="en-US" sz="2000" b="1" dirty="0"/>
              <a:t>ReplicaSet A </a:t>
            </a:r>
            <a:r>
              <a:rPr lang="en-US" sz="2000" dirty="0"/>
              <a:t>is associated with </a:t>
            </a:r>
            <a:r>
              <a:rPr lang="en-US" sz="2000" b="1" dirty="0"/>
              <a:t>nginx:1.7.9 </a:t>
            </a:r>
            <a:r>
              <a:rPr lang="en-US" sz="2000" dirty="0"/>
              <a:t>representing a state of the </a:t>
            </a:r>
            <a:r>
              <a:rPr lang="en-US" sz="2000" b="1" dirty="0"/>
              <a:t>Deployment</a:t>
            </a:r>
            <a:r>
              <a:rPr lang="en-US" sz="2000" dirty="0"/>
              <a:t>. This state is recorded as </a:t>
            </a:r>
            <a:r>
              <a:rPr lang="en-US" sz="2000" b="1" dirty="0"/>
              <a:t>Revision 1</a:t>
            </a:r>
            <a:r>
              <a:rPr lang="en-US" sz="2000" dirty="0"/>
              <a:t>. </a:t>
            </a:r>
          </a:p>
        </p:txBody>
      </p:sp>
      <p:pic>
        <p:nvPicPr>
          <p:cNvPr id="4" name="Picture 3">
            <a:extLst>
              <a:ext uri="{FF2B5EF4-FFF2-40B4-BE49-F238E27FC236}">
                <a16:creationId xmlns:a16="http://schemas.microsoft.com/office/drawing/2014/main" id="{9BF3E340-ADB2-49F1-BDCA-E820070B4FB0}"/>
              </a:ext>
            </a:extLst>
          </p:cNvPr>
          <p:cNvPicPr>
            <a:picLocks noChangeAspect="1"/>
          </p:cNvPicPr>
          <p:nvPr/>
        </p:nvPicPr>
        <p:blipFill rotWithShape="1">
          <a:blip r:embed="rId2"/>
          <a:srcRect t="1253" r="-2" b="-2"/>
          <a:stretch/>
        </p:blipFill>
        <p:spPr>
          <a:xfrm>
            <a:off x="7417942" y="2093976"/>
            <a:ext cx="4198780" cy="4096512"/>
          </a:xfrm>
          <a:prstGeom prst="rect">
            <a:avLst/>
          </a:prstGeom>
        </p:spPr>
      </p:pic>
    </p:spTree>
    <p:extLst>
      <p:ext uri="{BB962C8B-B14F-4D97-AF65-F5344CB8AC3E}">
        <p14:creationId xmlns:p14="http://schemas.microsoft.com/office/powerpoint/2010/main" val="93334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FBF22-6B6A-48C5-825D-5F7DE39989AD}"/>
              </a:ext>
            </a:extLst>
          </p:cNvPr>
          <p:cNvSpPr>
            <a:spLocks noGrp="1"/>
          </p:cNvSpPr>
          <p:nvPr>
            <p:ph type="title"/>
          </p:nvPr>
        </p:nvSpPr>
        <p:spPr>
          <a:xfrm>
            <a:off x="572493" y="238539"/>
            <a:ext cx="11018520" cy="1434415"/>
          </a:xfrm>
        </p:spPr>
        <p:txBody>
          <a:bodyPr anchor="b">
            <a:normAutofit/>
          </a:bodyPr>
          <a:lstStyle/>
          <a:p>
            <a:r>
              <a:rPr lang="en-US" sz="5400"/>
              <a:t>Deployments </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754CE0-F09F-48FC-8D77-10EDA6B663E2}"/>
              </a:ext>
            </a:extLst>
          </p:cNvPr>
          <p:cNvSpPr>
            <a:spLocks noGrp="1"/>
          </p:cNvSpPr>
          <p:nvPr>
            <p:ph idx="1"/>
          </p:nvPr>
        </p:nvSpPr>
        <p:spPr>
          <a:xfrm>
            <a:off x="572493" y="2071316"/>
            <a:ext cx="11018520" cy="4119172"/>
          </a:xfrm>
        </p:spPr>
        <p:txBody>
          <a:bodyPr anchor="t">
            <a:normAutofit fontScale="85000" lnSpcReduction="20000"/>
          </a:bodyPr>
          <a:lstStyle/>
          <a:p>
            <a:r>
              <a:rPr lang="en-US" dirty="0"/>
              <a:t>Now, in the Deployment, we change the Pods' Template, and we update the container image from </a:t>
            </a:r>
            <a:r>
              <a:rPr lang="en-US" b="1" dirty="0"/>
              <a:t>nginx:1.7.9 </a:t>
            </a:r>
            <a:r>
              <a:rPr lang="en-US" dirty="0"/>
              <a:t>to </a:t>
            </a:r>
            <a:r>
              <a:rPr lang="en-US" b="1" dirty="0"/>
              <a:t>nginx:1.9.1</a:t>
            </a:r>
            <a:r>
              <a:rPr lang="en-US" dirty="0"/>
              <a:t>. The </a:t>
            </a:r>
            <a:r>
              <a:rPr lang="en-US" b="1" dirty="0"/>
              <a:t>Deployment </a:t>
            </a:r>
            <a:r>
              <a:rPr lang="en-US" dirty="0"/>
              <a:t>triggers a new </a:t>
            </a:r>
            <a:r>
              <a:rPr lang="en-US" b="1" dirty="0"/>
              <a:t>ReplicaSet B </a:t>
            </a:r>
            <a:r>
              <a:rPr lang="en-US" dirty="0"/>
              <a:t>for the new container image versioned </a:t>
            </a:r>
            <a:r>
              <a:rPr lang="en-US" b="1" dirty="0"/>
              <a:t>1.9.1 </a:t>
            </a:r>
            <a:r>
              <a:rPr lang="en-US" dirty="0"/>
              <a:t>and this association represents a new recorded state of the </a:t>
            </a:r>
            <a:r>
              <a:rPr lang="en-US" b="1" dirty="0"/>
              <a:t>Deployment</a:t>
            </a:r>
            <a:r>
              <a:rPr lang="en-US" dirty="0"/>
              <a:t>, </a:t>
            </a:r>
            <a:r>
              <a:rPr lang="en-US" b="1" dirty="0"/>
              <a:t>Revision 2</a:t>
            </a:r>
            <a:r>
              <a:rPr lang="en-US" dirty="0"/>
              <a:t>. The seamless transition between the two ReplicaSets, from </a:t>
            </a:r>
            <a:r>
              <a:rPr lang="en-US" b="1" dirty="0"/>
              <a:t>ReplicaSet A </a:t>
            </a:r>
            <a:r>
              <a:rPr lang="en-US" dirty="0"/>
              <a:t>with 3 Pods versioned </a:t>
            </a:r>
            <a:r>
              <a:rPr lang="en-US" b="1" dirty="0"/>
              <a:t>1.7.9 </a:t>
            </a:r>
            <a:r>
              <a:rPr lang="en-US" dirty="0"/>
              <a:t>to the new </a:t>
            </a:r>
            <a:r>
              <a:rPr lang="en-US" b="1" dirty="0"/>
              <a:t>ReplicaSet B </a:t>
            </a:r>
            <a:r>
              <a:rPr lang="en-US" dirty="0"/>
              <a:t>with 3 new Pods versioned </a:t>
            </a:r>
            <a:r>
              <a:rPr lang="en-US" b="1" dirty="0"/>
              <a:t>1.9.1</a:t>
            </a:r>
            <a:r>
              <a:rPr lang="en-US" dirty="0"/>
              <a:t>, or from </a:t>
            </a:r>
            <a:r>
              <a:rPr lang="en-US" b="1" dirty="0"/>
              <a:t>Revision 1 </a:t>
            </a:r>
            <a:r>
              <a:rPr lang="en-US" dirty="0"/>
              <a:t>to </a:t>
            </a:r>
            <a:r>
              <a:rPr lang="en-US" b="1" dirty="0"/>
              <a:t>Revision 2</a:t>
            </a:r>
            <a:r>
              <a:rPr lang="en-US" dirty="0"/>
              <a:t>, is a Deployment </a:t>
            </a:r>
            <a:r>
              <a:rPr lang="en-US" b="1" dirty="0"/>
              <a:t>rolling update</a:t>
            </a:r>
            <a:r>
              <a:rPr lang="en-US" dirty="0"/>
              <a:t>. </a:t>
            </a:r>
          </a:p>
          <a:p>
            <a:r>
              <a:rPr lang="en-US" dirty="0"/>
              <a:t>A </a:t>
            </a:r>
            <a:r>
              <a:rPr lang="en-US" b="1" dirty="0"/>
              <a:t>rolling update </a:t>
            </a:r>
            <a:r>
              <a:rPr lang="en-US" dirty="0"/>
              <a:t>is triggered when we update the Pods Template for a deployment. Operations like scaling or labeling the deployment do not trigger a rolling update, thus do not change the Revision number. </a:t>
            </a:r>
          </a:p>
          <a:p>
            <a:r>
              <a:rPr lang="en-US" dirty="0"/>
              <a:t>Once the rolling update has completed, the </a:t>
            </a:r>
            <a:r>
              <a:rPr lang="en-US" b="1" dirty="0"/>
              <a:t>Deployment </a:t>
            </a:r>
            <a:r>
              <a:rPr lang="en-US" dirty="0"/>
              <a:t>will show both </a:t>
            </a:r>
            <a:r>
              <a:rPr lang="en-US" b="1" dirty="0"/>
              <a:t>ReplicaSets A </a:t>
            </a:r>
            <a:r>
              <a:rPr lang="en-US" dirty="0"/>
              <a:t>and </a:t>
            </a:r>
            <a:r>
              <a:rPr lang="en-US" b="1" dirty="0"/>
              <a:t>B</a:t>
            </a:r>
            <a:r>
              <a:rPr lang="en-US" dirty="0"/>
              <a:t>, where </a:t>
            </a:r>
            <a:r>
              <a:rPr lang="en-US" b="1" dirty="0"/>
              <a:t>A </a:t>
            </a:r>
            <a:r>
              <a:rPr lang="en-US" dirty="0"/>
              <a:t>is scaled to 0 (zero) Pods, and </a:t>
            </a:r>
            <a:r>
              <a:rPr lang="en-US" b="1" dirty="0"/>
              <a:t>B </a:t>
            </a:r>
            <a:r>
              <a:rPr lang="en-US" dirty="0"/>
              <a:t>is scaled to 3 Pods. This is how the Deployment records its prior state configuration settings, as </a:t>
            </a:r>
            <a:r>
              <a:rPr lang="en-US" b="1" dirty="0"/>
              <a:t>Revisions</a:t>
            </a:r>
            <a:r>
              <a:rPr lang="en-US" dirty="0"/>
              <a:t>. </a:t>
            </a:r>
            <a:endParaRPr lang="en-US" sz="2000" dirty="0"/>
          </a:p>
        </p:txBody>
      </p:sp>
    </p:spTree>
    <p:extLst>
      <p:ext uri="{BB962C8B-B14F-4D97-AF65-F5344CB8AC3E}">
        <p14:creationId xmlns:p14="http://schemas.microsoft.com/office/powerpoint/2010/main" val="3308794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FBF22-6B6A-48C5-825D-5F7DE39989AD}"/>
              </a:ext>
            </a:extLst>
          </p:cNvPr>
          <p:cNvSpPr>
            <a:spLocks noGrp="1"/>
          </p:cNvSpPr>
          <p:nvPr>
            <p:ph type="title"/>
          </p:nvPr>
        </p:nvSpPr>
        <p:spPr>
          <a:xfrm>
            <a:off x="572493" y="238539"/>
            <a:ext cx="11018520" cy="1434415"/>
          </a:xfrm>
        </p:spPr>
        <p:txBody>
          <a:bodyPr anchor="b">
            <a:normAutofit/>
          </a:bodyPr>
          <a:lstStyle/>
          <a:p>
            <a:r>
              <a:rPr lang="en-US" sz="5400"/>
              <a:t>Deployments </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DA3970-3795-4567-9AB8-DA957FE084D9}"/>
              </a:ext>
            </a:extLst>
          </p:cNvPr>
          <p:cNvPicPr>
            <a:picLocks noChangeAspect="1"/>
          </p:cNvPicPr>
          <p:nvPr/>
        </p:nvPicPr>
        <p:blipFill>
          <a:blip r:embed="rId2"/>
          <a:stretch>
            <a:fillRect/>
          </a:stretch>
        </p:blipFill>
        <p:spPr>
          <a:xfrm>
            <a:off x="2280862" y="1784550"/>
            <a:ext cx="6878993" cy="4988732"/>
          </a:xfrm>
          <a:prstGeom prst="rect">
            <a:avLst/>
          </a:prstGeom>
        </p:spPr>
      </p:pic>
    </p:spTree>
    <p:extLst>
      <p:ext uri="{BB962C8B-B14F-4D97-AF65-F5344CB8AC3E}">
        <p14:creationId xmlns:p14="http://schemas.microsoft.com/office/powerpoint/2010/main" val="2191114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FBF22-6B6A-48C5-825D-5F7DE39989AD}"/>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lang="en-US" sz="3600"/>
              <a:t>Deployments </a:t>
            </a:r>
          </a:p>
        </p:txBody>
      </p:sp>
      <p:sp>
        <p:nvSpPr>
          <p:cNvPr id="3" name="Rectangle 2">
            <a:extLst>
              <a:ext uri="{FF2B5EF4-FFF2-40B4-BE49-F238E27FC236}">
                <a16:creationId xmlns:a16="http://schemas.microsoft.com/office/drawing/2014/main" id="{2C3F27FE-E932-4664-978C-23EAF8182CEE}"/>
              </a:ext>
            </a:extLst>
          </p:cNvPr>
          <p:cNvSpPr/>
          <p:nvPr/>
        </p:nvSpPr>
        <p:spPr>
          <a:xfrm>
            <a:off x="1045029" y="2524721"/>
            <a:ext cx="4991629" cy="3677123"/>
          </a:xfrm>
          <a:prstGeom prst="rect">
            <a:avLst/>
          </a:prstGeom>
        </p:spPr>
        <p:txBody>
          <a:bodyPr vert="horz" lIns="91440" tIns="45720" rIns="91440" bIns="45720" rtlCol="0" anchor="ctr">
            <a:normAutofit/>
          </a:bodyPr>
          <a:lstStyle/>
          <a:p>
            <a:pPr>
              <a:lnSpc>
                <a:spcPct val="90000"/>
              </a:lnSpc>
              <a:spcAft>
                <a:spcPts val="600"/>
              </a:spcAft>
            </a:pPr>
            <a:r>
              <a:rPr lang="en-US" dirty="0"/>
              <a:t>Once </a:t>
            </a:r>
            <a:r>
              <a:rPr lang="en-US" b="1" dirty="0"/>
              <a:t>ReplicaSet B </a:t>
            </a:r>
            <a:r>
              <a:rPr lang="en-US" dirty="0"/>
              <a:t>and its </a:t>
            </a:r>
            <a:r>
              <a:rPr lang="en-US" b="1" dirty="0"/>
              <a:t>3 Pods </a:t>
            </a:r>
            <a:r>
              <a:rPr lang="en-US" dirty="0"/>
              <a:t>versioned </a:t>
            </a:r>
            <a:r>
              <a:rPr lang="en-US" b="1" dirty="0"/>
              <a:t>1.9.1 </a:t>
            </a:r>
            <a:r>
              <a:rPr lang="en-US" dirty="0"/>
              <a:t>are ready, the </a:t>
            </a:r>
            <a:r>
              <a:rPr lang="en-US" b="1" dirty="0"/>
              <a:t>Deployment </a:t>
            </a:r>
            <a:r>
              <a:rPr lang="en-US" dirty="0"/>
              <a:t>starts actively managing them. However, the Deployment keeps its prior configuration states saved as Revisions which play a key factor in the </a:t>
            </a:r>
            <a:r>
              <a:rPr lang="en-US" b="1" dirty="0"/>
              <a:t>rollback </a:t>
            </a:r>
            <a:r>
              <a:rPr lang="en-US" dirty="0"/>
              <a:t>capability of the Deployment - returning to a prior known configuration state. In our example, if the performance of the new </a:t>
            </a:r>
            <a:r>
              <a:rPr lang="en-US" b="1" dirty="0"/>
              <a:t>nginx:1.9.1 </a:t>
            </a:r>
            <a:r>
              <a:rPr lang="en-US" dirty="0"/>
              <a:t>is not satisfactory, the Deployment can be rolled back to a prior Revision, in this case from </a:t>
            </a:r>
            <a:r>
              <a:rPr lang="en-US" b="1" dirty="0"/>
              <a:t>Revision 2 </a:t>
            </a:r>
            <a:r>
              <a:rPr lang="en-US" dirty="0"/>
              <a:t>back to </a:t>
            </a:r>
            <a:r>
              <a:rPr lang="en-US" b="1" dirty="0"/>
              <a:t>Revision 1 </a:t>
            </a:r>
            <a:r>
              <a:rPr lang="en-US" dirty="0"/>
              <a:t>running </a:t>
            </a:r>
            <a:r>
              <a:rPr lang="en-US" b="1" dirty="0"/>
              <a:t>nginx:1.7.9</a:t>
            </a:r>
            <a:r>
              <a:rPr lang="en-US" dirty="0"/>
              <a:t>. </a:t>
            </a:r>
          </a:p>
        </p:txBody>
      </p:sp>
      <p:pic>
        <p:nvPicPr>
          <p:cNvPr id="4" name="Picture 3">
            <a:extLst>
              <a:ext uri="{FF2B5EF4-FFF2-40B4-BE49-F238E27FC236}">
                <a16:creationId xmlns:a16="http://schemas.microsoft.com/office/drawing/2014/main" id="{B67E545F-63BE-44B4-8F72-50C694AC4E40}"/>
              </a:ext>
            </a:extLst>
          </p:cNvPr>
          <p:cNvPicPr>
            <a:picLocks noChangeAspect="1"/>
          </p:cNvPicPr>
          <p:nvPr/>
        </p:nvPicPr>
        <p:blipFill rotWithShape="1">
          <a:blip r:embed="rId2"/>
          <a:srcRect l="9348" r="6509" b="3"/>
          <a:stretch/>
        </p:blipFill>
        <p:spPr>
          <a:xfrm>
            <a:off x="6788383" y="613147"/>
            <a:ext cx="4565417" cy="5593443"/>
          </a:xfrm>
          <a:prstGeom prst="rect">
            <a:avLst/>
          </a:prstGeom>
        </p:spPr>
      </p:pic>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685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BD71D4-A3AE-4E36-8E10-2AF5B872ACB2}"/>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StatefulSets and DaemonSets</a:t>
            </a:r>
          </a:p>
        </p:txBody>
      </p:sp>
      <p:sp>
        <p:nvSpPr>
          <p:cNvPr id="3" name="Content Placeholder 2">
            <a:extLst>
              <a:ext uri="{FF2B5EF4-FFF2-40B4-BE49-F238E27FC236}">
                <a16:creationId xmlns:a16="http://schemas.microsoft.com/office/drawing/2014/main" id="{0AC8B03D-A234-41E4-BA9B-54CA024CA6DC}"/>
              </a:ext>
            </a:extLst>
          </p:cNvPr>
          <p:cNvSpPr>
            <a:spLocks noGrp="1"/>
          </p:cNvSpPr>
          <p:nvPr>
            <p:ph idx="1"/>
          </p:nvPr>
        </p:nvSpPr>
        <p:spPr>
          <a:xfrm>
            <a:off x="1957987" y="2431765"/>
            <a:ext cx="8276026" cy="3320031"/>
          </a:xfrm>
        </p:spPr>
        <p:txBody>
          <a:bodyPr anchor="ctr">
            <a:normAutofit/>
          </a:bodyPr>
          <a:lstStyle/>
          <a:p>
            <a:pPr marL="0" indent="0">
              <a:buNone/>
            </a:pPr>
            <a:r>
              <a:rPr lang="en-US" sz="1700" dirty="0">
                <a:solidFill>
                  <a:schemeClr val="tx1">
                    <a:lumMod val="85000"/>
                    <a:lumOff val="15000"/>
                  </a:schemeClr>
                </a:solidFill>
              </a:rPr>
              <a:t>The Deployment Controller uses the Kubernetes Scheduler to run a given number of replicas on any available node with available resources. This approach of using deployments may be sufficient for stateless applications, but not for applications that require a persistent naming convention or storage. For applications that require a replica to exist on each node, or selected nodes, within a cluster, the Deployment Controller doesn't look at how replicas are distributed across the nodes.</a:t>
            </a:r>
          </a:p>
          <a:p>
            <a:pPr marL="0" indent="0">
              <a:buNone/>
            </a:pPr>
            <a:r>
              <a:rPr lang="en-US" sz="1700" dirty="0">
                <a:solidFill>
                  <a:schemeClr val="tx1">
                    <a:lumMod val="85000"/>
                    <a:lumOff val="15000"/>
                  </a:schemeClr>
                </a:solidFill>
              </a:rPr>
              <a:t>There are two Kubernetes resources that let you manage these types of applications:</a:t>
            </a:r>
          </a:p>
          <a:p>
            <a:r>
              <a:rPr lang="en-US" sz="1700" dirty="0">
                <a:solidFill>
                  <a:schemeClr val="tx1">
                    <a:lumMod val="85000"/>
                    <a:lumOff val="15000"/>
                  </a:schemeClr>
                </a:solidFill>
              </a:rPr>
              <a:t>StatefulSets - Maintain the state of applications beyond an individual pod lifecycle, such as storage.</a:t>
            </a:r>
          </a:p>
          <a:p>
            <a:r>
              <a:rPr lang="en-US" sz="1700" dirty="0">
                <a:solidFill>
                  <a:schemeClr val="tx1">
                    <a:lumMod val="85000"/>
                    <a:lumOff val="15000"/>
                  </a:schemeClr>
                </a:solidFill>
              </a:rPr>
              <a:t>DaemonSets - Ensure a running instance on each node, early in the Kubernetes bootstrap process.</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97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Master Node Components</a:t>
            </a:r>
            <a:br>
              <a:rPr lang="en-US" sz="4000" b="1">
                <a:solidFill>
                  <a:srgbClr val="FFFFFF"/>
                </a:solidFill>
              </a:rPr>
            </a:br>
            <a:endParaRPr lang="en-US" sz="4000">
              <a:solidFill>
                <a:srgbClr val="FFFFFF"/>
              </a:solidFill>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4053545" cy="3563159"/>
          </a:xfrm>
        </p:spPr>
        <p:txBody>
          <a:bodyPr>
            <a:normAutofit/>
          </a:bodyPr>
          <a:lstStyle/>
          <a:p>
            <a:r>
              <a:rPr lang="en-US" sz="2400"/>
              <a:t>A master node has the following components:</a:t>
            </a:r>
            <a:endParaRPr lang="en-US" sz="2400" dirty="0"/>
          </a:p>
          <a:p>
            <a:pPr lvl="2"/>
            <a:r>
              <a:rPr lang="en-US" sz="2400"/>
              <a:t>API server</a:t>
            </a:r>
          </a:p>
          <a:p>
            <a:pPr lvl="2"/>
            <a:r>
              <a:rPr lang="en-US" sz="2400"/>
              <a:t>Scheduler</a:t>
            </a:r>
          </a:p>
          <a:p>
            <a:pPr lvl="2"/>
            <a:r>
              <a:rPr lang="en-US" sz="2400"/>
              <a:t>Controller managers</a:t>
            </a:r>
          </a:p>
          <a:p>
            <a:pPr lvl="2"/>
            <a:r>
              <a:rPr lang="en-US" sz="2400"/>
              <a:t>etcd.</a:t>
            </a:r>
          </a:p>
          <a:p>
            <a:pPr marL="0" indent="0">
              <a:buNone/>
            </a:pPr>
            <a:endParaRPr lang="en-US" sz="2400"/>
          </a:p>
        </p:txBody>
      </p:sp>
      <p:pic>
        <p:nvPicPr>
          <p:cNvPr id="4" name="Picture 3" descr="Kubernetes Master Node">
            <a:extLst>
              <a:ext uri="{FF2B5EF4-FFF2-40B4-BE49-F238E27FC236}">
                <a16:creationId xmlns:a16="http://schemas.microsoft.com/office/drawing/2014/main" id="{C5E5D9CF-3BAF-4F60-B48C-D2D6B1591310}"/>
              </a:ext>
            </a:extLst>
          </p:cNvPr>
          <p:cNvPicPr/>
          <p:nvPr/>
        </p:nvPicPr>
        <p:blipFill rotWithShape="1">
          <a:blip r:embed="rId2" cstate="print">
            <a:extLst>
              <a:ext uri="{28A0092B-C50C-407E-A947-70E740481C1C}">
                <a14:useLocalDpi xmlns:a14="http://schemas.microsoft.com/office/drawing/2010/main" val="0"/>
              </a:ext>
            </a:extLst>
          </a:blip>
          <a:srcRect t="5266" b="3691"/>
          <a:stretch/>
        </p:blipFill>
        <p:spPr bwMode="auto">
          <a:xfrm>
            <a:off x="6098892" y="2492376"/>
            <a:ext cx="4802404" cy="3563372"/>
          </a:xfrm>
          <a:prstGeom prst="rect">
            <a:avLst/>
          </a:prstGeom>
          <a:noFill/>
        </p:spPr>
      </p:pic>
    </p:spTree>
    <p:extLst>
      <p:ext uri="{BB962C8B-B14F-4D97-AF65-F5344CB8AC3E}">
        <p14:creationId xmlns:p14="http://schemas.microsoft.com/office/powerpoint/2010/main" val="4228559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7642B0-430E-49AD-88DA-F3E055A27DD8}"/>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StatefulSets</a:t>
            </a:r>
          </a:p>
        </p:txBody>
      </p:sp>
      <p:sp>
        <p:nvSpPr>
          <p:cNvPr id="3" name="Content Placeholder 2">
            <a:extLst>
              <a:ext uri="{FF2B5EF4-FFF2-40B4-BE49-F238E27FC236}">
                <a16:creationId xmlns:a16="http://schemas.microsoft.com/office/drawing/2014/main" id="{07789941-2016-46CF-84FC-6321CEE05F59}"/>
              </a:ext>
            </a:extLst>
          </p:cNvPr>
          <p:cNvSpPr>
            <a:spLocks noGrp="1"/>
          </p:cNvSpPr>
          <p:nvPr>
            <p:ph idx="1"/>
          </p:nvPr>
        </p:nvSpPr>
        <p:spPr>
          <a:xfrm>
            <a:off x="1957987" y="2431765"/>
            <a:ext cx="8276026" cy="3320031"/>
          </a:xfrm>
        </p:spPr>
        <p:txBody>
          <a:bodyPr anchor="ctr">
            <a:normAutofit/>
          </a:bodyPr>
          <a:lstStyle/>
          <a:p>
            <a:pPr marL="0" indent="0">
              <a:buNone/>
            </a:pPr>
            <a:r>
              <a:rPr lang="en-US" sz="1900" dirty="0">
                <a:solidFill>
                  <a:schemeClr val="tx1">
                    <a:lumMod val="85000"/>
                    <a:lumOff val="15000"/>
                  </a:schemeClr>
                </a:solidFill>
              </a:rPr>
              <a:t>Modern application development often aims for stateless applications, but StatefulSets can be used for stateful applications, such as applications that include database components. </a:t>
            </a:r>
          </a:p>
          <a:p>
            <a:pPr marL="0" indent="0">
              <a:buNone/>
            </a:pPr>
            <a:r>
              <a:rPr lang="en-US" sz="1900" dirty="0">
                <a:solidFill>
                  <a:schemeClr val="tx1">
                    <a:lumMod val="85000"/>
                    <a:lumOff val="15000"/>
                  </a:schemeClr>
                </a:solidFill>
              </a:rPr>
              <a:t>A StatefulSet is similar to a deployment in that one or more identical pods are created and managed. Replicas in a StatefulSet follow a graceful, sequential approach to deployment, scale, upgrades, and terminations. With a StatefulSet (as replicas are rescheduled) the naming convention, network names, and storage persist.</a:t>
            </a:r>
          </a:p>
          <a:p>
            <a:pPr marL="0" indent="0">
              <a:buNone/>
            </a:pPr>
            <a:r>
              <a:rPr lang="en-US" sz="1900" dirty="0">
                <a:solidFill>
                  <a:schemeClr val="tx1">
                    <a:lumMod val="85000"/>
                    <a:lumOff val="15000"/>
                  </a:schemeClr>
                </a:solidFill>
              </a:rPr>
              <a:t>You define the application in YAML format using kind: StatefulSet , and the StatefulSet Controller then handles the deployment and management of the required replicas.</a:t>
            </a: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455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8FC882-AD88-47B2-8EE7-24AEEC0A9D42}"/>
              </a:ext>
            </a:extLst>
          </p:cNvPr>
          <p:cNvSpPr>
            <a:spLocks noGrp="1"/>
          </p:cNvSpPr>
          <p:nvPr>
            <p:ph type="title"/>
          </p:nvPr>
        </p:nvSpPr>
        <p:spPr>
          <a:xfrm>
            <a:off x="1137036" y="548640"/>
            <a:ext cx="9543405" cy="1188720"/>
          </a:xfrm>
        </p:spPr>
        <p:txBody>
          <a:bodyPr>
            <a:normAutofit/>
          </a:bodyPr>
          <a:lstStyle/>
          <a:p>
            <a:r>
              <a:rPr lang="en-US" sz="3700" b="1">
                <a:solidFill>
                  <a:schemeClr val="tx1">
                    <a:lumMod val="85000"/>
                    <a:lumOff val="15000"/>
                  </a:schemeClr>
                </a:solidFill>
              </a:rPr>
              <a:t>StatefulSets</a:t>
            </a:r>
            <a:br>
              <a:rPr lang="en-US" sz="3700" b="1">
                <a:solidFill>
                  <a:schemeClr val="tx1">
                    <a:lumMod val="85000"/>
                    <a:lumOff val="15000"/>
                  </a:schemeClr>
                </a:solidFill>
              </a:rPr>
            </a:b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BE5F29D-C2EE-4EEC-91AF-177C8E94F781}"/>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StatefulSet is the workload API object used to manage stateful applications.</a:t>
            </a:r>
          </a:p>
          <a:p>
            <a:r>
              <a:rPr lang="en-US" sz="2000">
                <a:solidFill>
                  <a:schemeClr val="tx1">
                    <a:lumMod val="85000"/>
                    <a:lumOff val="15000"/>
                  </a:schemeClr>
                </a:solidFill>
              </a:rPr>
              <a:t>Manages the deployment and scaling of a set of Pods and</a:t>
            </a:r>
            <a:r>
              <a:rPr lang="en-US" sz="2000" i="1">
                <a:solidFill>
                  <a:schemeClr val="tx1">
                    <a:lumMod val="85000"/>
                    <a:lumOff val="15000"/>
                  </a:schemeClr>
                </a:solidFill>
              </a:rPr>
              <a:t> provides guarantees about the ordering and uniqueness</a:t>
            </a:r>
            <a:r>
              <a:rPr lang="en-US" sz="2000">
                <a:solidFill>
                  <a:schemeClr val="tx1">
                    <a:lumMod val="85000"/>
                    <a:lumOff val="15000"/>
                  </a:schemeClr>
                </a:solidFill>
              </a:rPr>
              <a:t> of these Pods.</a:t>
            </a:r>
          </a:p>
          <a:p>
            <a:r>
              <a:rPr lang="en-US" sz="2000">
                <a:solidFill>
                  <a:schemeClr val="tx1">
                    <a:lumMod val="85000"/>
                    <a:lumOff val="15000"/>
                  </a:schemeClr>
                </a:solidFill>
              </a:rPr>
              <a:t>Like a Deployment, a StatefulSet manages Pods that are based on an identical container spec. Unlike a Deployment, a StatefulSet maintains a sticky identity for each of their Pods. These pods are created from the same spec but are not interchangeable: each has a persistent identifier that it maintains across any rescheduling.</a:t>
            </a:r>
          </a:p>
          <a:p>
            <a:r>
              <a:rPr lang="en-US" sz="2000">
                <a:solidFill>
                  <a:schemeClr val="tx1">
                    <a:lumMod val="85000"/>
                    <a:lumOff val="15000"/>
                  </a:schemeClr>
                </a:solidFill>
              </a:rPr>
              <a:t>If you want to use storage volumes to provide persistence for your workload, you can use a StatefulSet as part of the solution.</a:t>
            </a: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08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C910BC-74B2-40CB-B7A3-7FCA1F57445C}"/>
              </a:ext>
            </a:extLst>
          </p:cNvPr>
          <p:cNvSpPr>
            <a:spLocks noGrp="1"/>
          </p:cNvSpPr>
          <p:nvPr>
            <p:ph type="title"/>
          </p:nvPr>
        </p:nvSpPr>
        <p:spPr>
          <a:xfrm>
            <a:off x="1085665" y="731201"/>
            <a:ext cx="9543405" cy="1188720"/>
          </a:xfrm>
        </p:spPr>
        <p:txBody>
          <a:bodyPr>
            <a:normAutofit/>
          </a:bodyPr>
          <a:lstStyle/>
          <a:p>
            <a:r>
              <a:rPr lang="en-US" sz="3700" b="1" dirty="0">
                <a:solidFill>
                  <a:schemeClr val="tx1">
                    <a:lumMod val="85000"/>
                    <a:lumOff val="15000"/>
                  </a:schemeClr>
                </a:solidFill>
              </a:rPr>
              <a:t>Using StatefulSets</a:t>
            </a:r>
            <a:br>
              <a:rPr lang="en-US" sz="3700" b="1" dirty="0">
                <a:solidFill>
                  <a:schemeClr val="tx1">
                    <a:lumMod val="85000"/>
                    <a:lumOff val="15000"/>
                  </a:schemeClr>
                </a:solidFill>
              </a:rPr>
            </a:br>
            <a:endParaRPr lang="en-US" sz="37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4A853F53-7E48-4B52-AA78-EE79D33DF1D2}"/>
              </a:ext>
            </a:extLst>
          </p:cNvPr>
          <p:cNvSpPr>
            <a:spLocks noGrp="1"/>
          </p:cNvSpPr>
          <p:nvPr>
            <p:ph idx="1"/>
          </p:nvPr>
        </p:nvSpPr>
        <p:spPr>
          <a:xfrm>
            <a:off x="1957987" y="2431765"/>
            <a:ext cx="8276026" cy="3320031"/>
          </a:xfrm>
        </p:spPr>
        <p:txBody>
          <a:bodyPr anchor="ctr">
            <a:normAutofit/>
          </a:bodyPr>
          <a:lstStyle/>
          <a:p>
            <a:pPr marL="0" indent="0">
              <a:buNone/>
            </a:pPr>
            <a:r>
              <a:rPr lang="en-US" sz="2000">
                <a:solidFill>
                  <a:schemeClr val="tx1">
                    <a:lumMod val="85000"/>
                    <a:lumOff val="15000"/>
                  </a:schemeClr>
                </a:solidFill>
              </a:rPr>
              <a:t>StatefulSets are valuable for applications that require one or more of the following.</a:t>
            </a:r>
          </a:p>
          <a:p>
            <a:r>
              <a:rPr lang="en-US" sz="2000">
                <a:solidFill>
                  <a:schemeClr val="tx1">
                    <a:lumMod val="85000"/>
                    <a:lumOff val="15000"/>
                  </a:schemeClr>
                </a:solidFill>
              </a:rPr>
              <a:t>Stable, unique network identifiers.</a:t>
            </a:r>
          </a:p>
          <a:p>
            <a:r>
              <a:rPr lang="en-US" sz="2000">
                <a:solidFill>
                  <a:schemeClr val="tx1">
                    <a:lumMod val="85000"/>
                    <a:lumOff val="15000"/>
                  </a:schemeClr>
                </a:solidFill>
              </a:rPr>
              <a:t>Stable, persistent storage.</a:t>
            </a:r>
          </a:p>
          <a:p>
            <a:r>
              <a:rPr lang="en-US" sz="2000">
                <a:solidFill>
                  <a:schemeClr val="tx1">
                    <a:lumMod val="85000"/>
                    <a:lumOff val="15000"/>
                  </a:schemeClr>
                </a:solidFill>
              </a:rPr>
              <a:t>Ordered, graceful deployment and scaling.</a:t>
            </a:r>
          </a:p>
          <a:p>
            <a:r>
              <a:rPr lang="en-US" sz="2000">
                <a:solidFill>
                  <a:schemeClr val="tx1">
                    <a:lumMod val="85000"/>
                    <a:lumOff val="15000"/>
                  </a:schemeClr>
                </a:solidFill>
              </a:rPr>
              <a:t>Ordered, automated rolling updates.</a:t>
            </a:r>
          </a:p>
          <a:p>
            <a:pPr marL="0" indent="0">
              <a:buNone/>
            </a:pPr>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303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E5C7-2647-4831-AFC2-636B3B7933B4}"/>
              </a:ext>
            </a:extLst>
          </p:cNvPr>
          <p:cNvSpPr>
            <a:spLocks noGrp="1"/>
          </p:cNvSpPr>
          <p:nvPr>
            <p:ph type="title"/>
          </p:nvPr>
        </p:nvSpPr>
        <p:spPr>
          <a:xfrm>
            <a:off x="838200" y="848011"/>
            <a:ext cx="10515600" cy="1325563"/>
          </a:xfrm>
        </p:spPr>
        <p:txBody>
          <a:bodyPr/>
          <a:lstStyle/>
          <a:p>
            <a:r>
              <a:rPr lang="en-US" b="1" dirty="0"/>
              <a:t>Components</a:t>
            </a:r>
            <a:br>
              <a:rPr lang="en-US" b="1" dirty="0"/>
            </a:br>
            <a:endParaRPr lang="en-US" dirty="0"/>
          </a:p>
        </p:txBody>
      </p:sp>
      <p:sp>
        <p:nvSpPr>
          <p:cNvPr id="3" name="Content Placeholder 2">
            <a:extLst>
              <a:ext uri="{FF2B5EF4-FFF2-40B4-BE49-F238E27FC236}">
                <a16:creationId xmlns:a16="http://schemas.microsoft.com/office/drawing/2014/main" id="{5C56925E-BB18-451B-8122-44B516600B80}"/>
              </a:ext>
            </a:extLst>
          </p:cNvPr>
          <p:cNvSpPr>
            <a:spLocks noGrp="1"/>
          </p:cNvSpPr>
          <p:nvPr>
            <p:ph idx="1"/>
          </p:nvPr>
        </p:nvSpPr>
        <p:spPr/>
        <p:txBody>
          <a:bodyPr>
            <a:normAutofit fontScale="55000" lnSpcReduction="20000"/>
          </a:bodyPr>
          <a:lstStyle/>
          <a:p>
            <a:pPr marL="0" indent="0">
              <a:buNone/>
            </a:pPr>
            <a:r>
              <a:rPr lang="en-US" dirty="0"/>
              <a:t>The example below demonstrates the components of a StatefulSet.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a:t>
            </a:r>
          </a:p>
          <a:p>
            <a:r>
              <a:rPr lang="en-US" dirty="0"/>
              <a:t>A Headless Service, named nginx, is used to control the network domain.</a:t>
            </a:r>
          </a:p>
          <a:p>
            <a:r>
              <a:rPr lang="en-US" dirty="0"/>
              <a:t>The StatefulSet, named web, has a Spec that indicates that 3 replicas of the nginx container will be launched in unique Pods.</a:t>
            </a:r>
          </a:p>
          <a:p>
            <a:r>
              <a:rPr lang="en-US" dirty="0"/>
              <a:t>The volumeClaimTemplates will provide stable storage using PersistentVolumes provisioned by a PersistentVolume Provisioner.</a:t>
            </a:r>
          </a:p>
          <a:p>
            <a:pPr marL="0" indent="0">
              <a:buNone/>
            </a:pPr>
            <a:endParaRPr lang="en-US" dirty="0"/>
          </a:p>
          <a:p>
            <a:pPr marL="0" indent="0">
              <a:buNone/>
            </a:pPr>
            <a:r>
              <a:rPr lang="en-US" dirty="0"/>
              <a:t>The name of a StatefulSet object must be a valid DNS subdomain name</a:t>
            </a:r>
          </a:p>
          <a:p>
            <a:pPr marL="0" indent="0">
              <a:buNone/>
            </a:pPr>
            <a:endParaRPr lang="en-US" dirty="0"/>
          </a:p>
          <a:p>
            <a:pPr marL="0" indent="0">
              <a:buNone/>
            </a:pPr>
            <a:endParaRPr lang="en-US" dirty="0"/>
          </a:p>
          <a:p>
            <a:pPr marL="0" indent="0">
              <a:buNone/>
            </a:pPr>
            <a:endParaRPr lang="en-US" dirty="0"/>
          </a:p>
        </p:txBody>
      </p:sp>
      <p:graphicFrame>
        <p:nvGraphicFramePr>
          <p:cNvPr id="5" name="Object 4">
            <a:extLst>
              <a:ext uri="{FF2B5EF4-FFF2-40B4-BE49-F238E27FC236}">
                <a16:creationId xmlns:a16="http://schemas.microsoft.com/office/drawing/2014/main" id="{10B475DF-E335-48EE-ACA8-20761BF13A25}"/>
              </a:ext>
            </a:extLst>
          </p:cNvPr>
          <p:cNvGraphicFramePr>
            <a:graphicFrameLocks noChangeAspect="1"/>
          </p:cNvGraphicFramePr>
          <p:nvPr>
            <p:extLst>
              <p:ext uri="{D42A27DB-BD31-4B8C-83A1-F6EECF244321}">
                <p14:modId xmlns:p14="http://schemas.microsoft.com/office/powerpoint/2010/main" val="3759811381"/>
              </p:ext>
            </p:extLst>
          </p:nvPr>
        </p:nvGraphicFramePr>
        <p:xfrm>
          <a:off x="4719687" y="2383604"/>
          <a:ext cx="2975657" cy="2624364"/>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3" imgW="914597" imgH="806406" progId="Package">
                  <p:embed/>
                </p:oleObj>
              </mc:Choice>
              <mc:Fallback>
                <p:oleObj name="Packager Shell Object" showAsIcon="1" r:id="rId3" imgW="914597" imgH="806406" progId="Package">
                  <p:embed/>
                  <p:pic>
                    <p:nvPicPr>
                      <p:cNvPr id="0" name=""/>
                      <p:cNvPicPr/>
                      <p:nvPr/>
                    </p:nvPicPr>
                    <p:blipFill>
                      <a:blip r:embed="rId4"/>
                      <a:stretch>
                        <a:fillRect/>
                      </a:stretch>
                    </p:blipFill>
                    <p:spPr>
                      <a:xfrm>
                        <a:off x="4719687" y="2383604"/>
                        <a:ext cx="2975657" cy="2624364"/>
                      </a:xfrm>
                      <a:prstGeom prst="rect">
                        <a:avLst/>
                      </a:prstGeom>
                    </p:spPr>
                  </p:pic>
                </p:oleObj>
              </mc:Fallback>
            </mc:AlternateContent>
          </a:graphicData>
        </a:graphic>
      </p:graphicFrame>
    </p:spTree>
    <p:extLst>
      <p:ext uri="{BB962C8B-B14F-4D97-AF65-F5344CB8AC3E}">
        <p14:creationId xmlns:p14="http://schemas.microsoft.com/office/powerpoint/2010/main" val="3881982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65BCDF-9A39-4C3A-AA0A-290D38A874C7}"/>
              </a:ext>
            </a:extLst>
          </p:cNvPr>
          <p:cNvSpPr>
            <a:spLocks noGrp="1"/>
          </p:cNvSpPr>
          <p:nvPr>
            <p:ph type="title"/>
          </p:nvPr>
        </p:nvSpPr>
        <p:spPr>
          <a:xfrm>
            <a:off x="1137036" y="548640"/>
            <a:ext cx="9543405" cy="1188720"/>
          </a:xfrm>
        </p:spPr>
        <p:txBody>
          <a:bodyPr>
            <a:normAutofit/>
          </a:bodyPr>
          <a:lstStyle/>
          <a:p>
            <a:r>
              <a:rPr lang="en-US" sz="3700" b="1">
                <a:solidFill>
                  <a:schemeClr val="tx1">
                    <a:lumMod val="85000"/>
                    <a:lumOff val="15000"/>
                  </a:schemeClr>
                </a:solidFill>
              </a:rPr>
              <a:t>DaemonSet</a:t>
            </a:r>
            <a:br>
              <a:rPr lang="en-US" sz="3700" b="1">
                <a:solidFill>
                  <a:schemeClr val="tx1">
                    <a:lumMod val="85000"/>
                    <a:lumOff val="15000"/>
                  </a:schemeClr>
                </a:solidFill>
              </a:rPr>
            </a:b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45B7EB6-36EB-4C89-AF4C-0566E93E3649}"/>
              </a:ext>
            </a:extLst>
          </p:cNvPr>
          <p:cNvSpPr>
            <a:spLocks noGrp="1"/>
          </p:cNvSpPr>
          <p:nvPr>
            <p:ph idx="1"/>
          </p:nvPr>
        </p:nvSpPr>
        <p:spPr>
          <a:xfrm>
            <a:off x="1957987" y="2431765"/>
            <a:ext cx="8276026" cy="3320031"/>
          </a:xfrm>
        </p:spPr>
        <p:txBody>
          <a:bodyPr anchor="ctr">
            <a:normAutofit/>
          </a:bodyPr>
          <a:lstStyle/>
          <a:p>
            <a:pPr marL="0" indent="0">
              <a:buNone/>
            </a:pPr>
            <a:r>
              <a:rPr lang="en-US" sz="1700">
                <a:solidFill>
                  <a:schemeClr val="tx1">
                    <a:lumMod val="85000"/>
                    <a:lumOff val="15000"/>
                  </a:schemeClr>
                </a:solidFill>
              </a:rPr>
              <a:t>A </a:t>
            </a:r>
            <a:r>
              <a:rPr lang="en-US" sz="1700" i="1">
                <a:solidFill>
                  <a:schemeClr val="tx1">
                    <a:lumMod val="85000"/>
                    <a:lumOff val="15000"/>
                  </a:schemeClr>
                </a:solidFill>
              </a:rPr>
              <a:t>DaemonSet</a:t>
            </a:r>
            <a:r>
              <a:rPr lang="en-US" sz="1700">
                <a:solidFill>
                  <a:schemeClr val="tx1">
                    <a:lumMod val="85000"/>
                    <a:lumOff val="15000"/>
                  </a:schemeClr>
                </a:solidFill>
              </a:rPr>
              <a:t> ensures that all (or some) Nodes run a copy of a Pod. As nodes are added to the cluster, Pods are added to them. As nodes are removed from the cluster, those Pods are garbage collected. Deleting a DaemonSet will clean up the Pods it created.</a:t>
            </a:r>
          </a:p>
          <a:p>
            <a:r>
              <a:rPr lang="en-US" sz="1700">
                <a:solidFill>
                  <a:schemeClr val="tx1">
                    <a:lumMod val="85000"/>
                    <a:lumOff val="15000"/>
                  </a:schemeClr>
                </a:solidFill>
              </a:rPr>
              <a:t>Some typical uses of a DaemonSet are:</a:t>
            </a:r>
          </a:p>
          <a:p>
            <a:r>
              <a:rPr lang="en-US" sz="1700">
                <a:solidFill>
                  <a:schemeClr val="tx1">
                    <a:lumMod val="85000"/>
                    <a:lumOff val="15000"/>
                  </a:schemeClr>
                </a:solidFill>
              </a:rPr>
              <a:t>running a cluster storage daemon on every node</a:t>
            </a:r>
          </a:p>
          <a:p>
            <a:r>
              <a:rPr lang="en-US" sz="1700">
                <a:solidFill>
                  <a:schemeClr val="tx1">
                    <a:lumMod val="85000"/>
                    <a:lumOff val="15000"/>
                  </a:schemeClr>
                </a:solidFill>
              </a:rPr>
              <a:t>running a logs collection daemon on every node</a:t>
            </a:r>
          </a:p>
          <a:p>
            <a:r>
              <a:rPr lang="en-US" sz="1700">
                <a:solidFill>
                  <a:schemeClr val="tx1">
                    <a:lumMod val="85000"/>
                    <a:lumOff val="15000"/>
                  </a:schemeClr>
                </a:solidFill>
              </a:rPr>
              <a:t>running a node monitoring daemon on every node</a:t>
            </a:r>
          </a:p>
          <a:p>
            <a:pPr marL="0" indent="0">
              <a:buNone/>
            </a:pPr>
            <a:r>
              <a:rPr lang="en-US" sz="1700">
                <a:solidFill>
                  <a:schemeClr val="tx1">
                    <a:lumMod val="85000"/>
                    <a:lumOff val="15000"/>
                  </a:schemeClr>
                </a:solidFill>
              </a:rPr>
              <a:t>In a simple case, one DaemonSet, covering all nodes, would be used for each type of daemon. A more complex setup might use multiple DaemonSets for a single type of daemon, but with different flags and/or different memory and cpu requests for different hardware types.</a:t>
            </a:r>
          </a:p>
          <a:p>
            <a:pPr marL="0" indent="0">
              <a:buNone/>
            </a:pPr>
            <a:endParaRPr lang="en-US" sz="17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87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175F93-9828-4B4E-9122-7031F993135D}"/>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DaemonSets</a:t>
            </a:r>
          </a:p>
        </p:txBody>
      </p:sp>
      <p:sp>
        <p:nvSpPr>
          <p:cNvPr id="3" name="Content Placeholder 2">
            <a:extLst>
              <a:ext uri="{FF2B5EF4-FFF2-40B4-BE49-F238E27FC236}">
                <a16:creationId xmlns:a16="http://schemas.microsoft.com/office/drawing/2014/main" id="{CCA00AFB-58A2-4192-9D5A-B0D62460478D}"/>
              </a:ext>
            </a:extLst>
          </p:cNvPr>
          <p:cNvSpPr>
            <a:spLocks noGrp="1"/>
          </p:cNvSpPr>
          <p:nvPr>
            <p:ph idx="1"/>
          </p:nvPr>
        </p:nvSpPr>
        <p:spPr>
          <a:xfrm>
            <a:off x="1957987" y="2431765"/>
            <a:ext cx="8276026" cy="3320031"/>
          </a:xfrm>
        </p:spPr>
        <p:txBody>
          <a:bodyPr anchor="ctr">
            <a:normAutofit/>
          </a:bodyPr>
          <a:lstStyle/>
          <a:p>
            <a:pPr marL="0" indent="0">
              <a:buNone/>
            </a:pPr>
            <a:r>
              <a:rPr lang="en-US" sz="2000">
                <a:solidFill>
                  <a:schemeClr val="tx1">
                    <a:lumMod val="85000"/>
                    <a:lumOff val="15000"/>
                  </a:schemeClr>
                </a:solidFill>
              </a:rPr>
              <a:t>For specific log collection or monitoring needs, you may need to run a given pod on all, or selected, nodes. A DaemonSet is again used to deploy one or more identical pods, but the DaemonSet Controller ensures that each node specified runs an instance of the pod.</a:t>
            </a:r>
          </a:p>
          <a:p>
            <a:pPr marL="0" indent="0">
              <a:buNone/>
            </a:pPr>
            <a:r>
              <a:rPr lang="en-US" sz="2000">
                <a:solidFill>
                  <a:schemeClr val="tx1">
                    <a:lumMod val="85000"/>
                    <a:lumOff val="15000"/>
                  </a:schemeClr>
                </a:solidFill>
              </a:rPr>
              <a:t>The DaemonSet Controller can schedule pods on nodes early in the cluster boot process, before the default Kubernetes scheduler has started. This ability ensures that the pods in a DaemonSet are started before traditional pods in a Deployment or StatefulSet are scheduled.</a:t>
            </a:r>
          </a:p>
          <a:p>
            <a:pPr marL="0" indent="0">
              <a:buNone/>
            </a:pPr>
            <a:r>
              <a:rPr lang="en-US" sz="2000">
                <a:solidFill>
                  <a:schemeClr val="tx1">
                    <a:lumMod val="85000"/>
                    <a:lumOff val="15000"/>
                  </a:schemeClr>
                </a:solidFill>
              </a:rPr>
              <a:t>Like StatefulSets, a DaemonSet is defined as part of a YAML definition using kind: DaemonSet .</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25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77BD-B429-4AF0-81F0-B9D0291A8D93}"/>
              </a:ext>
            </a:extLst>
          </p:cNvPr>
          <p:cNvSpPr>
            <a:spLocks noGrp="1"/>
          </p:cNvSpPr>
          <p:nvPr>
            <p:ph type="title"/>
          </p:nvPr>
        </p:nvSpPr>
        <p:spPr/>
        <p:txBody>
          <a:bodyPr>
            <a:normAutofit fontScale="90000"/>
          </a:bodyPr>
          <a:lstStyle/>
          <a:p>
            <a:br>
              <a:rPr lang="en-US" b="1" dirty="0"/>
            </a:br>
            <a:r>
              <a:rPr lang="en-US" b="1" dirty="0"/>
              <a:t>Writing a DaemonSet Spec</a:t>
            </a:r>
            <a:br>
              <a:rPr lang="en-US" b="1" dirty="0"/>
            </a:br>
            <a:endParaRPr lang="en-US" dirty="0"/>
          </a:p>
        </p:txBody>
      </p:sp>
      <p:sp>
        <p:nvSpPr>
          <p:cNvPr id="3" name="Content Placeholder 2">
            <a:extLst>
              <a:ext uri="{FF2B5EF4-FFF2-40B4-BE49-F238E27FC236}">
                <a16:creationId xmlns:a16="http://schemas.microsoft.com/office/drawing/2014/main" id="{28A44541-6BF2-44E2-9D88-545C8E19FA49}"/>
              </a:ext>
            </a:extLst>
          </p:cNvPr>
          <p:cNvSpPr>
            <a:spLocks noGrp="1"/>
          </p:cNvSpPr>
          <p:nvPr>
            <p:ph idx="1"/>
          </p:nvPr>
        </p:nvSpPr>
        <p:spPr>
          <a:xfrm>
            <a:off x="838200" y="1856448"/>
            <a:ext cx="10515600" cy="4351338"/>
          </a:xfrm>
        </p:spPr>
        <p:txBody>
          <a:bodyPr/>
          <a:lstStyle/>
          <a:p>
            <a:pPr marL="0" indent="0">
              <a:buNone/>
            </a:pPr>
            <a:r>
              <a:rPr lang="en-US" dirty="0"/>
              <a:t>You can describe a DaemonSet in a YAML file. For example, the daemonset.yaml file below describes a DaemonSet that runs the fluentd-elasticsearch Docker image:</a:t>
            </a:r>
          </a:p>
        </p:txBody>
      </p:sp>
      <p:graphicFrame>
        <p:nvGraphicFramePr>
          <p:cNvPr id="5" name="Object 4">
            <a:extLst>
              <a:ext uri="{FF2B5EF4-FFF2-40B4-BE49-F238E27FC236}">
                <a16:creationId xmlns:a16="http://schemas.microsoft.com/office/drawing/2014/main" id="{C95C0486-89DD-4F39-BA35-91E046719BE0}"/>
              </a:ext>
            </a:extLst>
          </p:cNvPr>
          <p:cNvGraphicFramePr>
            <a:graphicFrameLocks noChangeAspect="1"/>
          </p:cNvGraphicFramePr>
          <p:nvPr>
            <p:extLst>
              <p:ext uri="{D42A27DB-BD31-4B8C-83A1-F6EECF244321}">
                <p14:modId xmlns:p14="http://schemas.microsoft.com/office/powerpoint/2010/main" val="1368611163"/>
              </p:ext>
            </p:extLst>
          </p:nvPr>
        </p:nvGraphicFramePr>
        <p:xfrm>
          <a:off x="6481280" y="2849527"/>
          <a:ext cx="1501739" cy="1324450"/>
        </p:xfrm>
        <a:graphic>
          <a:graphicData uri="http://schemas.openxmlformats.org/presentationml/2006/ole">
            <mc:AlternateContent xmlns:mc="http://schemas.openxmlformats.org/markup-compatibility/2006">
              <mc:Choice xmlns:v="urn:schemas-microsoft-com:vml" Requires="v">
                <p:oleObj spid="_x0000_s2060" name="Packager Shell Object" showAsIcon="1" r:id="rId3" imgW="914597" imgH="806406" progId="Package">
                  <p:embed/>
                </p:oleObj>
              </mc:Choice>
              <mc:Fallback>
                <p:oleObj name="Packager Shell Object" showAsIcon="1" r:id="rId3" imgW="914597" imgH="806406" progId="Package">
                  <p:embed/>
                  <p:pic>
                    <p:nvPicPr>
                      <p:cNvPr id="0" name=""/>
                      <p:cNvPicPr/>
                      <p:nvPr/>
                    </p:nvPicPr>
                    <p:blipFill>
                      <a:blip r:embed="rId4"/>
                      <a:stretch>
                        <a:fillRect/>
                      </a:stretch>
                    </p:blipFill>
                    <p:spPr>
                      <a:xfrm>
                        <a:off x="6481280" y="2849527"/>
                        <a:ext cx="1501739" cy="1324450"/>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5B90A72B-32EE-415F-9EE9-EF908600E6D3}"/>
              </a:ext>
            </a:extLst>
          </p:cNvPr>
          <p:cNvSpPr/>
          <p:nvPr/>
        </p:nvSpPr>
        <p:spPr>
          <a:xfrm>
            <a:off x="838200" y="4308914"/>
            <a:ext cx="9713360" cy="923330"/>
          </a:xfrm>
          <a:prstGeom prst="rect">
            <a:avLst/>
          </a:prstGeom>
        </p:spPr>
        <p:txBody>
          <a:bodyPr wrap="square">
            <a:spAutoFit/>
          </a:bodyPr>
          <a:lstStyle/>
          <a:p>
            <a:r>
              <a:rPr lang="en-US" dirty="0"/>
              <a:t>Create a DaemonSet based on the YAML file:</a:t>
            </a:r>
          </a:p>
          <a:p>
            <a:endParaRPr lang="en-US" dirty="0"/>
          </a:p>
          <a:p>
            <a:r>
              <a:rPr lang="en-US" dirty="0"/>
              <a:t>kubectl apply -f https://k8s.io/examples/controllers/daemonset.yaml</a:t>
            </a:r>
          </a:p>
        </p:txBody>
      </p:sp>
    </p:spTree>
    <p:extLst>
      <p:ext uri="{BB962C8B-B14F-4D97-AF65-F5344CB8AC3E}">
        <p14:creationId xmlns:p14="http://schemas.microsoft.com/office/powerpoint/2010/main" val="25446944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110E2-C177-4805-AFEC-BC6DAD715991}"/>
              </a:ext>
            </a:extLst>
          </p:cNvPr>
          <p:cNvSpPr>
            <a:spLocks noGrp="1"/>
          </p:cNvSpPr>
          <p:nvPr>
            <p:ph type="title"/>
          </p:nvPr>
        </p:nvSpPr>
        <p:spPr>
          <a:xfrm>
            <a:off x="524741" y="620392"/>
            <a:ext cx="3808268" cy="5504688"/>
          </a:xfrm>
        </p:spPr>
        <p:txBody>
          <a:bodyPr>
            <a:normAutofit/>
          </a:bodyPr>
          <a:lstStyle/>
          <a:p>
            <a:br>
              <a:rPr lang="en-US" sz="6000" b="1">
                <a:solidFill>
                  <a:schemeClr val="bg1"/>
                </a:solidFill>
              </a:rPr>
            </a:br>
            <a:r>
              <a:rPr lang="en-US" sz="6000" b="1">
                <a:solidFill>
                  <a:schemeClr val="bg1"/>
                </a:solidFill>
              </a:rPr>
              <a:t>Service</a:t>
            </a:r>
            <a:br>
              <a:rPr lang="en-US" sz="6000" b="1">
                <a:solidFill>
                  <a:schemeClr val="bg1"/>
                </a:solidFill>
              </a:rPr>
            </a:br>
            <a:endParaRPr lang="en-US" sz="6000">
              <a:solidFill>
                <a:schemeClr val="bg1"/>
              </a:solidFill>
            </a:endParaRPr>
          </a:p>
        </p:txBody>
      </p:sp>
      <p:graphicFrame>
        <p:nvGraphicFramePr>
          <p:cNvPr id="50" name="Content Placeholder 2">
            <a:extLst>
              <a:ext uri="{FF2B5EF4-FFF2-40B4-BE49-F238E27FC236}">
                <a16:creationId xmlns:a16="http://schemas.microsoft.com/office/drawing/2014/main" id="{11500C81-58FF-400E-915B-FC55019BE432}"/>
              </a:ext>
            </a:extLst>
          </p:cNvPr>
          <p:cNvGraphicFramePr>
            <a:graphicFrameLocks noGrp="1"/>
          </p:cNvGraphicFramePr>
          <p:nvPr>
            <p:ph idx="1"/>
            <p:extLst>
              <p:ext uri="{D42A27DB-BD31-4B8C-83A1-F6EECF244321}">
                <p14:modId xmlns:p14="http://schemas.microsoft.com/office/powerpoint/2010/main" val="78616218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994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4B5A9E9-5C8C-4D49-AB95-99E68D4028EC}"/>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Why Service?</a:t>
            </a:r>
          </a:p>
        </p:txBody>
      </p:sp>
      <p:sp>
        <p:nvSpPr>
          <p:cNvPr id="3" name="Content Placeholder 2">
            <a:extLst>
              <a:ext uri="{FF2B5EF4-FFF2-40B4-BE49-F238E27FC236}">
                <a16:creationId xmlns:a16="http://schemas.microsoft.com/office/drawing/2014/main" id="{DF3ACA81-DA07-4CFB-BF26-C2FF70CB3293}"/>
              </a:ext>
            </a:extLst>
          </p:cNvPr>
          <p:cNvSpPr>
            <a:spLocks noGrp="1"/>
          </p:cNvSpPr>
          <p:nvPr>
            <p:ph idx="1"/>
          </p:nvPr>
        </p:nvSpPr>
        <p:spPr>
          <a:xfrm>
            <a:off x="1367624" y="2490436"/>
            <a:ext cx="9708995" cy="3567173"/>
          </a:xfrm>
        </p:spPr>
        <p:txBody>
          <a:bodyPr anchor="ctr">
            <a:normAutofit/>
          </a:bodyPr>
          <a:lstStyle/>
          <a:p>
            <a:pPr marL="0" indent="0">
              <a:buNone/>
            </a:pPr>
            <a:r>
              <a:rPr lang="en-US" sz="2000"/>
              <a:t>Kubernetes Pods are created and destroyed to match the state of your cluster. Pods are nonpermanent resources. If you use a Deployment to run your app, it can create and destroy Pods dynamically.</a:t>
            </a:r>
          </a:p>
          <a:p>
            <a:pPr marL="0" indent="0">
              <a:buNone/>
            </a:pPr>
            <a:r>
              <a:rPr lang="en-US" sz="2000"/>
              <a:t>Each Pod gets its own IP address, however in a Deployment, the set of Pods running in one moment in time could be different from the set of Pods running that application a moment later.</a:t>
            </a:r>
          </a:p>
          <a:p>
            <a:pPr marL="0" indent="0">
              <a:buNone/>
            </a:pPr>
            <a:r>
              <a:rPr lang="en-US" sz="2000"/>
              <a:t>This leads to a problem: if some set of Pods (call them "backends") provides functionality to other Pods (call them "frontends") inside your cluster, how do the frontends find out and keep track of which IP address to connect to, so that the frontend can use the backend part of the workload?</a:t>
            </a:r>
          </a:p>
          <a:p>
            <a:r>
              <a:rPr lang="en-US" sz="2000"/>
              <a:t>Enter </a:t>
            </a:r>
            <a:r>
              <a:rPr lang="en-US" sz="2000" i="1"/>
              <a:t>Services</a:t>
            </a:r>
            <a:r>
              <a:rPr lang="en-US" sz="2000"/>
              <a:t>.</a:t>
            </a:r>
          </a:p>
          <a:p>
            <a:endParaRPr lang="en-US" sz="2000"/>
          </a:p>
        </p:txBody>
      </p:sp>
    </p:spTree>
    <p:extLst>
      <p:ext uri="{BB962C8B-B14F-4D97-AF65-F5344CB8AC3E}">
        <p14:creationId xmlns:p14="http://schemas.microsoft.com/office/powerpoint/2010/main" val="4088157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4A2847-ED49-4160-B568-FB50A6ACA2FB}"/>
              </a:ext>
            </a:extLst>
          </p:cNvPr>
          <p:cNvSpPr>
            <a:spLocks noGrp="1"/>
          </p:cNvSpPr>
          <p:nvPr>
            <p:ph type="title"/>
          </p:nvPr>
        </p:nvSpPr>
        <p:spPr>
          <a:xfrm>
            <a:off x="524741" y="620392"/>
            <a:ext cx="3808268" cy="5504688"/>
          </a:xfrm>
        </p:spPr>
        <p:txBody>
          <a:bodyPr>
            <a:normAutofit/>
          </a:bodyPr>
          <a:lstStyle/>
          <a:p>
            <a:br>
              <a:rPr lang="en-US" sz="5600" b="1">
                <a:solidFill>
                  <a:schemeClr val="bg1"/>
                </a:solidFill>
              </a:rPr>
            </a:br>
            <a:r>
              <a:rPr lang="en-US" sz="5600" b="1">
                <a:solidFill>
                  <a:schemeClr val="bg1"/>
                </a:solidFill>
              </a:rPr>
              <a:t>Kubernetes Service vs Deployment</a:t>
            </a:r>
            <a:br>
              <a:rPr lang="en-US" sz="5600" b="1">
                <a:solidFill>
                  <a:schemeClr val="bg1"/>
                </a:solidFill>
              </a:rPr>
            </a:br>
            <a:endParaRPr lang="en-US" sz="5600">
              <a:solidFill>
                <a:schemeClr val="bg1"/>
              </a:solidFill>
            </a:endParaRPr>
          </a:p>
        </p:txBody>
      </p:sp>
      <p:graphicFrame>
        <p:nvGraphicFramePr>
          <p:cNvPr id="20" name="Content Placeholder 2">
            <a:extLst>
              <a:ext uri="{FF2B5EF4-FFF2-40B4-BE49-F238E27FC236}">
                <a16:creationId xmlns:a16="http://schemas.microsoft.com/office/drawing/2014/main" id="{DF7AA2B9-5357-41DE-B177-F7C93271E4E4}"/>
              </a:ext>
            </a:extLst>
          </p:cNvPr>
          <p:cNvGraphicFramePr>
            <a:graphicFrameLocks noGrp="1"/>
          </p:cNvGraphicFramePr>
          <p:nvPr>
            <p:ph idx="1"/>
            <p:extLst>
              <p:ext uri="{D42A27DB-BD31-4B8C-83A1-F6EECF244321}">
                <p14:modId xmlns:p14="http://schemas.microsoft.com/office/powerpoint/2010/main" val="137034700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878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43C8BE-B6AD-4190-A295-715FEE7C7D8B}"/>
              </a:ext>
            </a:extLst>
          </p:cNvPr>
          <p:cNvSpPr>
            <a:spLocks noGrp="1"/>
          </p:cNvSpPr>
          <p:nvPr>
            <p:ph type="title"/>
          </p:nvPr>
        </p:nvSpPr>
        <p:spPr>
          <a:xfrm>
            <a:off x="1047280" y="759805"/>
            <a:ext cx="10306520" cy="1325563"/>
          </a:xfrm>
        </p:spPr>
        <p:txBody>
          <a:bodyPr>
            <a:normAutofit/>
          </a:bodyPr>
          <a:lstStyle/>
          <a:p>
            <a:pPr marL="0" marR="0">
              <a:spcBef>
                <a:spcPts val="0"/>
              </a:spcBef>
            </a:pPr>
            <a:r>
              <a:rPr lang="en-US" dirty="0">
                <a:solidFill>
                  <a:srgbClr val="171C29"/>
                </a:solidFill>
                <a:latin typeface="Arial" panose="020B0604020202020204" pitchFamily="34" charset="0"/>
                <a:ea typeface="Times New Roman" panose="02020603050405020304" pitchFamily="18" charset="0"/>
              </a:rPr>
              <a:t>Master Node Components: API Server</a:t>
            </a:r>
            <a:endParaRPr lang="en-US" b="1" dirty="0">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5A62371A-9FB7-4A39-AF75-D5362A36BAA5}"/>
              </a:ext>
            </a:extLst>
          </p:cNvPr>
          <p:cNvSpPr>
            <a:spLocks noGrp="1"/>
          </p:cNvSpPr>
          <p:nvPr>
            <p:ph idx="1"/>
          </p:nvPr>
        </p:nvSpPr>
        <p:spPr>
          <a:xfrm>
            <a:off x="1424904" y="2494450"/>
            <a:ext cx="9527348" cy="4009092"/>
          </a:xfrm>
        </p:spPr>
        <p:txBody>
          <a:bodyPr>
            <a:normAutofit fontScale="77500" lnSpcReduction="20000"/>
          </a:bodyPr>
          <a:lstStyle/>
          <a:p>
            <a:r>
              <a:rPr lang="en-US" dirty="0"/>
              <a:t>All the administrative tasks are coordinated by the </a:t>
            </a:r>
            <a:r>
              <a:rPr lang="en-US" b="1" dirty="0"/>
              <a:t>kube-</a:t>
            </a:r>
            <a:r>
              <a:rPr lang="en-US" b="1" dirty="0" err="1"/>
              <a:t>apiserver</a:t>
            </a:r>
            <a:r>
              <a:rPr lang="en-US" dirty="0"/>
              <a:t>, a central control plane component running on the master node. </a:t>
            </a:r>
          </a:p>
          <a:p>
            <a:r>
              <a:rPr lang="en-US" dirty="0"/>
              <a:t>The API server intercepts RESTful calls from users, operators and external agents, then validates and processes them. During processing the API server reads the Kubernetes cluster's current state from the etcd, and after a call's execution, the resulting state of the Kubernetes cluster is saved in the distributed key-value data store for persistence. </a:t>
            </a:r>
          </a:p>
          <a:p>
            <a:r>
              <a:rPr lang="en-US" dirty="0"/>
              <a:t>The API server is the only master plane component to talk to the etcd data store, both to read and to save Kubernetes cluster state information from/to it - acting as a middle-man interface for any other control plane agent requiring to access the cluster's data store.</a:t>
            </a:r>
          </a:p>
          <a:p>
            <a:r>
              <a:rPr lang="en-US" dirty="0"/>
              <a:t>The API server is highly configurable and customizable. It also supports the addition of custom API servers, when the primary API server becomes a proxy to all secondary custom API servers and routes all incoming RESTful calls to them based on custom defined rules</a:t>
            </a:r>
          </a:p>
          <a:p>
            <a:pPr marL="0" indent="0">
              <a:buNone/>
            </a:pPr>
            <a:endParaRPr lang="en-US" sz="2400" dirty="0"/>
          </a:p>
        </p:txBody>
      </p:sp>
    </p:spTree>
    <p:extLst>
      <p:ext uri="{BB962C8B-B14F-4D97-AF65-F5344CB8AC3E}">
        <p14:creationId xmlns:p14="http://schemas.microsoft.com/office/powerpoint/2010/main" val="40618310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4501" y="1358900"/>
            <a:ext cx="11137900" cy="1727200"/>
            <a:chOff x="333375" y="1019175"/>
            <a:chExt cx="8353425" cy="1295400"/>
          </a:xfrm>
        </p:grpSpPr>
        <p:pic>
          <p:nvPicPr>
            <p:cNvPr id="3" name="object 3"/>
            <p:cNvPicPr/>
            <p:nvPr/>
          </p:nvPicPr>
          <p:blipFill>
            <a:blip r:embed="rId2" cstate="print"/>
            <a:stretch>
              <a:fillRect/>
            </a:stretch>
          </p:blipFill>
          <p:spPr>
            <a:xfrm>
              <a:off x="333375" y="1019175"/>
              <a:ext cx="8353425" cy="1295400"/>
            </a:xfrm>
            <a:prstGeom prst="rect">
              <a:avLst/>
            </a:prstGeom>
          </p:spPr>
        </p:pic>
        <p:sp>
          <p:nvSpPr>
            <p:cNvPr id="4" name="object 4"/>
            <p:cNvSpPr/>
            <p:nvPr/>
          </p:nvSpPr>
          <p:spPr>
            <a:xfrm>
              <a:off x="355604" y="1035039"/>
              <a:ext cx="8255000" cy="1207135"/>
            </a:xfrm>
            <a:custGeom>
              <a:avLst/>
              <a:gdLst/>
              <a:ahLst/>
              <a:cxnLst/>
              <a:rect l="l" t="t" r="r" b="b"/>
              <a:pathLst>
                <a:path w="8255000" h="1207135">
                  <a:moveTo>
                    <a:pt x="8053949" y="0"/>
                  </a:moveTo>
                  <a:lnTo>
                    <a:pt x="201085" y="0"/>
                  </a:lnTo>
                  <a:lnTo>
                    <a:pt x="154976" y="5311"/>
                  </a:lnTo>
                  <a:lnTo>
                    <a:pt x="112650" y="20439"/>
                  </a:lnTo>
                  <a:lnTo>
                    <a:pt x="75314" y="44175"/>
                  </a:lnTo>
                  <a:lnTo>
                    <a:pt x="44174" y="75313"/>
                  </a:lnTo>
                  <a:lnTo>
                    <a:pt x="20437" y="112642"/>
                  </a:lnTo>
                  <a:lnTo>
                    <a:pt x="5310" y="154956"/>
                  </a:lnTo>
                  <a:lnTo>
                    <a:pt x="0" y="201046"/>
                  </a:lnTo>
                  <a:lnTo>
                    <a:pt x="0" y="1005474"/>
                  </a:lnTo>
                  <a:lnTo>
                    <a:pt x="5310" y="1051558"/>
                  </a:lnTo>
                  <a:lnTo>
                    <a:pt x="20437" y="1093869"/>
                  </a:lnTo>
                  <a:lnTo>
                    <a:pt x="44174" y="1131198"/>
                  </a:lnTo>
                  <a:lnTo>
                    <a:pt x="75314" y="1162335"/>
                  </a:lnTo>
                  <a:lnTo>
                    <a:pt x="112650" y="1186073"/>
                  </a:lnTo>
                  <a:lnTo>
                    <a:pt x="154976" y="1201202"/>
                  </a:lnTo>
                  <a:lnTo>
                    <a:pt x="201085" y="1206514"/>
                  </a:lnTo>
                  <a:lnTo>
                    <a:pt x="8053949" y="1206514"/>
                  </a:lnTo>
                  <a:lnTo>
                    <a:pt x="8100039" y="1201202"/>
                  </a:lnTo>
                  <a:lnTo>
                    <a:pt x="8142353" y="1186073"/>
                  </a:lnTo>
                  <a:lnTo>
                    <a:pt x="8179682" y="1162335"/>
                  </a:lnTo>
                  <a:lnTo>
                    <a:pt x="8210819" y="1131198"/>
                  </a:lnTo>
                  <a:lnTo>
                    <a:pt x="8234556" y="1093869"/>
                  </a:lnTo>
                  <a:lnTo>
                    <a:pt x="8249684" y="1051558"/>
                  </a:lnTo>
                  <a:lnTo>
                    <a:pt x="8254995" y="1005474"/>
                  </a:lnTo>
                  <a:lnTo>
                    <a:pt x="8254995" y="201046"/>
                  </a:lnTo>
                  <a:lnTo>
                    <a:pt x="8249684" y="154956"/>
                  </a:lnTo>
                  <a:lnTo>
                    <a:pt x="8234556" y="112642"/>
                  </a:lnTo>
                  <a:lnTo>
                    <a:pt x="8210819" y="75313"/>
                  </a:lnTo>
                  <a:lnTo>
                    <a:pt x="8179682" y="44175"/>
                  </a:lnTo>
                  <a:lnTo>
                    <a:pt x="8142353" y="20439"/>
                  </a:lnTo>
                  <a:lnTo>
                    <a:pt x="8100039" y="5311"/>
                  </a:lnTo>
                  <a:lnTo>
                    <a:pt x="8053949" y="0"/>
                  </a:lnTo>
                  <a:close/>
                </a:path>
              </a:pathLst>
            </a:custGeom>
            <a:solidFill>
              <a:srgbClr val="FFFFFF"/>
            </a:solidFill>
          </p:spPr>
          <p:txBody>
            <a:bodyPr wrap="square" lIns="0" tIns="0" rIns="0" bIns="0" rtlCol="0"/>
            <a:lstStyle/>
            <a:p>
              <a:endParaRPr sz="2400"/>
            </a:p>
          </p:txBody>
        </p:sp>
        <p:sp>
          <p:nvSpPr>
            <p:cNvPr id="5" name="object 5"/>
            <p:cNvSpPr/>
            <p:nvPr/>
          </p:nvSpPr>
          <p:spPr>
            <a:xfrm>
              <a:off x="355604" y="1035039"/>
              <a:ext cx="8255000" cy="1207135"/>
            </a:xfrm>
            <a:custGeom>
              <a:avLst/>
              <a:gdLst/>
              <a:ahLst/>
              <a:cxnLst/>
              <a:rect l="l" t="t" r="r" b="b"/>
              <a:pathLst>
                <a:path w="8255000" h="1207135">
                  <a:moveTo>
                    <a:pt x="0" y="201046"/>
                  </a:moveTo>
                  <a:lnTo>
                    <a:pt x="5310" y="154956"/>
                  </a:lnTo>
                  <a:lnTo>
                    <a:pt x="20437" y="112642"/>
                  </a:lnTo>
                  <a:lnTo>
                    <a:pt x="44174" y="75313"/>
                  </a:lnTo>
                  <a:lnTo>
                    <a:pt x="75314" y="44175"/>
                  </a:lnTo>
                  <a:lnTo>
                    <a:pt x="112650" y="20439"/>
                  </a:lnTo>
                  <a:lnTo>
                    <a:pt x="154976" y="5311"/>
                  </a:lnTo>
                  <a:lnTo>
                    <a:pt x="201085" y="0"/>
                  </a:lnTo>
                  <a:lnTo>
                    <a:pt x="8053949" y="0"/>
                  </a:lnTo>
                  <a:lnTo>
                    <a:pt x="8100039" y="5311"/>
                  </a:lnTo>
                  <a:lnTo>
                    <a:pt x="8142353" y="20439"/>
                  </a:lnTo>
                  <a:lnTo>
                    <a:pt x="8179682" y="44175"/>
                  </a:lnTo>
                  <a:lnTo>
                    <a:pt x="8210819" y="75313"/>
                  </a:lnTo>
                  <a:lnTo>
                    <a:pt x="8234556" y="112642"/>
                  </a:lnTo>
                  <a:lnTo>
                    <a:pt x="8249684" y="154956"/>
                  </a:lnTo>
                  <a:lnTo>
                    <a:pt x="8254995" y="201046"/>
                  </a:lnTo>
                  <a:lnTo>
                    <a:pt x="8254995" y="1005474"/>
                  </a:lnTo>
                  <a:lnTo>
                    <a:pt x="8249684" y="1051558"/>
                  </a:lnTo>
                  <a:lnTo>
                    <a:pt x="8234556" y="1093869"/>
                  </a:lnTo>
                  <a:lnTo>
                    <a:pt x="8210819" y="1131198"/>
                  </a:lnTo>
                  <a:lnTo>
                    <a:pt x="8179682" y="1162335"/>
                  </a:lnTo>
                  <a:lnTo>
                    <a:pt x="8142353" y="1186073"/>
                  </a:lnTo>
                  <a:lnTo>
                    <a:pt x="8100039" y="1201202"/>
                  </a:lnTo>
                  <a:lnTo>
                    <a:pt x="8053949" y="1206514"/>
                  </a:lnTo>
                  <a:lnTo>
                    <a:pt x="201085" y="1206514"/>
                  </a:lnTo>
                  <a:lnTo>
                    <a:pt x="154976" y="1201202"/>
                  </a:lnTo>
                  <a:lnTo>
                    <a:pt x="112650" y="1186073"/>
                  </a:lnTo>
                  <a:lnTo>
                    <a:pt x="75314" y="1162335"/>
                  </a:lnTo>
                  <a:lnTo>
                    <a:pt x="44174" y="1131198"/>
                  </a:lnTo>
                  <a:lnTo>
                    <a:pt x="20437" y="1093869"/>
                  </a:lnTo>
                  <a:lnTo>
                    <a:pt x="5310" y="1051558"/>
                  </a:lnTo>
                  <a:lnTo>
                    <a:pt x="0" y="1005474"/>
                  </a:lnTo>
                  <a:lnTo>
                    <a:pt x="0" y="201046"/>
                  </a:lnTo>
                  <a:close/>
                </a:path>
              </a:pathLst>
            </a:custGeom>
            <a:ln w="12700">
              <a:solidFill>
                <a:srgbClr val="AF5C04"/>
              </a:solidFill>
            </a:ln>
          </p:spPr>
          <p:txBody>
            <a:bodyPr wrap="square" lIns="0" tIns="0" rIns="0" bIns="0" rtlCol="0"/>
            <a:lstStyle/>
            <a:p>
              <a:endParaRPr sz="2400"/>
            </a:p>
          </p:txBody>
        </p:sp>
      </p:grpSp>
      <p:sp>
        <p:nvSpPr>
          <p:cNvPr id="6" name="object 6"/>
          <p:cNvSpPr txBox="1">
            <a:spLocks noGrp="1"/>
          </p:cNvSpPr>
          <p:nvPr>
            <p:ph type="title"/>
          </p:nvPr>
        </p:nvSpPr>
        <p:spPr>
          <a:xfrm>
            <a:off x="341207" y="128441"/>
            <a:ext cx="5839256" cy="699336"/>
          </a:xfrm>
          <a:prstGeom prst="rect">
            <a:avLst/>
          </a:prstGeom>
        </p:spPr>
        <p:txBody>
          <a:bodyPr vert="horz" wrap="square" lIns="0" tIns="22013" rIns="0" bIns="0" rtlCol="0" anchor="ctr">
            <a:spAutoFit/>
          </a:bodyPr>
          <a:lstStyle/>
          <a:p>
            <a:pPr marL="16933">
              <a:lnSpc>
                <a:spcPct val="100000"/>
              </a:lnSpc>
              <a:spcBef>
                <a:spcPts val="173"/>
              </a:spcBef>
            </a:pPr>
            <a:r>
              <a:rPr spc="13" dirty="0"/>
              <a:t>Creating</a:t>
            </a:r>
            <a:r>
              <a:rPr spc="-7" dirty="0"/>
              <a:t> </a:t>
            </a:r>
            <a:r>
              <a:rPr spc="13" dirty="0"/>
              <a:t>a </a:t>
            </a:r>
            <a:r>
              <a:rPr dirty="0"/>
              <a:t>Service</a:t>
            </a:r>
          </a:p>
        </p:txBody>
      </p:sp>
      <p:sp>
        <p:nvSpPr>
          <p:cNvPr id="7" name="object 7"/>
          <p:cNvSpPr txBox="1"/>
          <p:nvPr/>
        </p:nvSpPr>
        <p:spPr>
          <a:xfrm>
            <a:off x="606209" y="1921505"/>
            <a:ext cx="10739967" cy="570242"/>
          </a:xfrm>
          <a:prstGeom prst="rect">
            <a:avLst/>
          </a:prstGeom>
        </p:spPr>
        <p:txBody>
          <a:bodyPr vert="horz" wrap="square" lIns="0" tIns="31327" rIns="0" bIns="0" rtlCol="0">
            <a:spAutoFit/>
          </a:bodyPr>
          <a:lstStyle/>
          <a:p>
            <a:pPr marL="143930" marR="6773" indent="-126997">
              <a:lnSpc>
                <a:spcPts val="2107"/>
              </a:lnSpc>
              <a:spcBef>
                <a:spcPts val="247"/>
              </a:spcBef>
            </a:pPr>
            <a:r>
              <a:rPr dirty="0">
                <a:latin typeface="Calibri"/>
                <a:cs typeface="Calibri"/>
              </a:rPr>
              <a:t>A </a:t>
            </a:r>
            <a:r>
              <a:rPr spc="-13" dirty="0">
                <a:latin typeface="Calibri"/>
                <a:cs typeface="Calibri"/>
              </a:rPr>
              <a:t>Service</a:t>
            </a:r>
            <a:r>
              <a:rPr spc="-7" dirty="0">
                <a:latin typeface="Calibri"/>
                <a:cs typeface="Calibri"/>
              </a:rPr>
              <a:t> </a:t>
            </a:r>
            <a:r>
              <a:rPr spc="-13" dirty="0">
                <a:latin typeface="Calibri"/>
                <a:cs typeface="Calibri"/>
              </a:rPr>
              <a:t>is </a:t>
            </a:r>
            <a:r>
              <a:rPr spc="-7" dirty="0">
                <a:latin typeface="Calibri"/>
                <a:cs typeface="Calibri"/>
              </a:rPr>
              <a:t>basically </a:t>
            </a:r>
            <a:r>
              <a:rPr dirty="0">
                <a:latin typeface="Calibri"/>
                <a:cs typeface="Calibri"/>
              </a:rPr>
              <a:t>a </a:t>
            </a:r>
            <a:r>
              <a:rPr spc="-13" dirty="0">
                <a:latin typeface="Calibri"/>
                <a:cs typeface="Calibri"/>
              </a:rPr>
              <a:t>round-robin </a:t>
            </a:r>
            <a:r>
              <a:rPr spc="13" dirty="0">
                <a:latin typeface="Calibri"/>
                <a:cs typeface="Calibri"/>
              </a:rPr>
              <a:t>load </a:t>
            </a:r>
            <a:r>
              <a:rPr spc="-7" dirty="0">
                <a:latin typeface="Calibri"/>
                <a:cs typeface="Calibri"/>
              </a:rPr>
              <a:t>balancer </a:t>
            </a:r>
            <a:r>
              <a:rPr spc="27" dirty="0">
                <a:latin typeface="Calibri"/>
                <a:cs typeface="Calibri"/>
              </a:rPr>
              <a:t>for </a:t>
            </a:r>
            <a:r>
              <a:rPr dirty="0">
                <a:latin typeface="Calibri"/>
                <a:cs typeface="Calibri"/>
              </a:rPr>
              <a:t>all </a:t>
            </a:r>
            <a:r>
              <a:rPr spc="-13" dirty="0">
                <a:latin typeface="Calibri"/>
                <a:cs typeface="Calibri"/>
              </a:rPr>
              <a:t>pods, </a:t>
            </a:r>
            <a:r>
              <a:rPr spc="-7" dirty="0">
                <a:latin typeface="Calibri"/>
                <a:cs typeface="Calibri"/>
              </a:rPr>
              <a:t>which matches with its </a:t>
            </a:r>
            <a:r>
              <a:rPr spc="-20" dirty="0">
                <a:latin typeface="Calibri"/>
                <a:cs typeface="Calibri"/>
              </a:rPr>
              <a:t>name </a:t>
            </a:r>
            <a:r>
              <a:rPr spc="20" dirty="0">
                <a:latin typeface="Calibri"/>
                <a:cs typeface="Calibri"/>
              </a:rPr>
              <a:t>or </a:t>
            </a:r>
            <a:r>
              <a:rPr spc="-27" dirty="0">
                <a:latin typeface="Calibri"/>
                <a:cs typeface="Calibri"/>
              </a:rPr>
              <a:t>selector. </a:t>
            </a:r>
            <a:r>
              <a:rPr spc="20" dirty="0">
                <a:latin typeface="Calibri"/>
                <a:cs typeface="Calibri"/>
              </a:rPr>
              <a:t>It </a:t>
            </a:r>
            <a:r>
              <a:rPr spc="-7" dirty="0">
                <a:latin typeface="Calibri"/>
                <a:cs typeface="Calibri"/>
              </a:rPr>
              <a:t>constantly </a:t>
            </a:r>
            <a:r>
              <a:rPr spc="-393" dirty="0">
                <a:latin typeface="Calibri"/>
                <a:cs typeface="Calibri"/>
              </a:rPr>
              <a:t> </a:t>
            </a:r>
            <a:r>
              <a:rPr spc="-13" dirty="0">
                <a:latin typeface="Calibri"/>
                <a:cs typeface="Calibri"/>
              </a:rPr>
              <a:t>monitors </a:t>
            </a:r>
            <a:r>
              <a:rPr spc="-20" dirty="0">
                <a:latin typeface="Calibri"/>
                <a:cs typeface="Calibri"/>
              </a:rPr>
              <a:t>the</a:t>
            </a:r>
            <a:r>
              <a:rPr dirty="0">
                <a:latin typeface="Calibri"/>
                <a:cs typeface="Calibri"/>
              </a:rPr>
              <a:t> </a:t>
            </a:r>
            <a:r>
              <a:rPr spc="-13" dirty="0">
                <a:latin typeface="Calibri"/>
                <a:cs typeface="Calibri"/>
              </a:rPr>
              <a:t>pods;</a:t>
            </a:r>
            <a:r>
              <a:rPr spc="107" dirty="0">
                <a:latin typeface="Calibri"/>
                <a:cs typeface="Calibri"/>
              </a:rPr>
              <a:t> </a:t>
            </a:r>
            <a:r>
              <a:rPr spc="-13" dirty="0">
                <a:latin typeface="Calibri"/>
                <a:cs typeface="Calibri"/>
              </a:rPr>
              <a:t>in</a:t>
            </a:r>
            <a:r>
              <a:rPr spc="-53" dirty="0">
                <a:latin typeface="Calibri"/>
                <a:cs typeface="Calibri"/>
              </a:rPr>
              <a:t> </a:t>
            </a:r>
            <a:r>
              <a:rPr spc="13" dirty="0">
                <a:latin typeface="Calibri"/>
                <a:cs typeface="Calibri"/>
              </a:rPr>
              <a:t>case</a:t>
            </a:r>
            <a:r>
              <a:rPr spc="-7" dirty="0">
                <a:latin typeface="Calibri"/>
                <a:cs typeface="Calibri"/>
              </a:rPr>
              <a:t> </a:t>
            </a:r>
            <a:r>
              <a:rPr dirty="0">
                <a:latin typeface="Calibri"/>
                <a:cs typeface="Calibri"/>
              </a:rPr>
              <a:t>a</a:t>
            </a:r>
            <a:r>
              <a:rPr spc="-73" dirty="0">
                <a:latin typeface="Calibri"/>
                <a:cs typeface="Calibri"/>
              </a:rPr>
              <a:t> </a:t>
            </a:r>
            <a:r>
              <a:rPr spc="-7" dirty="0">
                <a:latin typeface="Calibri"/>
                <a:cs typeface="Calibri"/>
              </a:rPr>
              <a:t>pod</a:t>
            </a:r>
            <a:r>
              <a:rPr spc="53" dirty="0">
                <a:latin typeface="Calibri"/>
                <a:cs typeface="Calibri"/>
              </a:rPr>
              <a:t> </a:t>
            </a:r>
            <a:r>
              <a:rPr spc="-13" dirty="0">
                <a:latin typeface="Calibri"/>
                <a:cs typeface="Calibri"/>
              </a:rPr>
              <a:t>gets </a:t>
            </a:r>
            <a:r>
              <a:rPr spc="-33" dirty="0">
                <a:latin typeface="Calibri"/>
                <a:cs typeface="Calibri"/>
              </a:rPr>
              <a:t>unhealthy,</a:t>
            </a:r>
            <a:r>
              <a:rPr spc="147" dirty="0">
                <a:latin typeface="Calibri"/>
                <a:cs typeface="Calibri"/>
              </a:rPr>
              <a:t> </a:t>
            </a:r>
            <a:r>
              <a:rPr spc="-20" dirty="0">
                <a:latin typeface="Calibri"/>
                <a:cs typeface="Calibri"/>
              </a:rPr>
              <a:t>the</a:t>
            </a:r>
            <a:r>
              <a:rPr dirty="0">
                <a:latin typeface="Calibri"/>
                <a:cs typeface="Calibri"/>
              </a:rPr>
              <a:t> </a:t>
            </a:r>
            <a:r>
              <a:rPr spc="-7" dirty="0">
                <a:latin typeface="Calibri"/>
                <a:cs typeface="Calibri"/>
              </a:rPr>
              <a:t>service</a:t>
            </a:r>
            <a:r>
              <a:rPr spc="100" dirty="0">
                <a:latin typeface="Calibri"/>
                <a:cs typeface="Calibri"/>
              </a:rPr>
              <a:t> </a:t>
            </a:r>
            <a:r>
              <a:rPr spc="-13" dirty="0">
                <a:latin typeface="Calibri"/>
                <a:cs typeface="Calibri"/>
              </a:rPr>
              <a:t>will</a:t>
            </a:r>
            <a:r>
              <a:rPr spc="-20" dirty="0">
                <a:latin typeface="Calibri"/>
                <a:cs typeface="Calibri"/>
              </a:rPr>
              <a:t> </a:t>
            </a:r>
            <a:r>
              <a:rPr spc="-7" dirty="0">
                <a:latin typeface="Calibri"/>
                <a:cs typeface="Calibri"/>
              </a:rPr>
              <a:t>start</a:t>
            </a:r>
            <a:r>
              <a:rPr dirty="0">
                <a:latin typeface="Calibri"/>
                <a:cs typeface="Calibri"/>
              </a:rPr>
              <a:t> </a:t>
            </a:r>
            <a:r>
              <a:rPr spc="-20" dirty="0">
                <a:latin typeface="Calibri"/>
                <a:cs typeface="Calibri"/>
              </a:rPr>
              <a:t>deploying</a:t>
            </a:r>
            <a:r>
              <a:rPr spc="147" dirty="0">
                <a:latin typeface="Calibri"/>
                <a:cs typeface="Calibri"/>
              </a:rPr>
              <a:t> </a:t>
            </a:r>
            <a:r>
              <a:rPr spc="-20" dirty="0">
                <a:latin typeface="Calibri"/>
                <a:cs typeface="Calibri"/>
              </a:rPr>
              <a:t>the</a:t>
            </a:r>
            <a:r>
              <a:rPr spc="7" dirty="0">
                <a:latin typeface="Calibri"/>
                <a:cs typeface="Calibri"/>
              </a:rPr>
              <a:t> traffic</a:t>
            </a:r>
            <a:r>
              <a:rPr spc="-73" dirty="0">
                <a:latin typeface="Calibri"/>
                <a:cs typeface="Calibri"/>
              </a:rPr>
              <a:t> </a:t>
            </a:r>
            <a:r>
              <a:rPr dirty="0">
                <a:latin typeface="Calibri"/>
                <a:cs typeface="Calibri"/>
              </a:rPr>
              <a:t>to</a:t>
            </a:r>
            <a:r>
              <a:rPr spc="-67" dirty="0">
                <a:latin typeface="Calibri"/>
                <a:cs typeface="Calibri"/>
              </a:rPr>
              <a:t> </a:t>
            </a:r>
            <a:r>
              <a:rPr dirty="0">
                <a:latin typeface="Calibri"/>
                <a:cs typeface="Calibri"/>
              </a:rPr>
              <a:t>other</a:t>
            </a:r>
            <a:r>
              <a:rPr spc="-27" dirty="0">
                <a:latin typeface="Calibri"/>
                <a:cs typeface="Calibri"/>
              </a:rPr>
              <a:t> </a:t>
            </a:r>
            <a:r>
              <a:rPr spc="-13" dirty="0">
                <a:latin typeface="Calibri"/>
                <a:cs typeface="Calibri"/>
              </a:rPr>
              <a:t>healthy</a:t>
            </a:r>
            <a:r>
              <a:rPr spc="73" dirty="0">
                <a:latin typeface="Calibri"/>
                <a:cs typeface="Calibri"/>
              </a:rPr>
              <a:t> </a:t>
            </a:r>
            <a:r>
              <a:rPr spc="-13" dirty="0">
                <a:latin typeface="Calibri"/>
                <a:cs typeface="Calibri"/>
              </a:rPr>
              <a:t>pods.</a:t>
            </a:r>
            <a:endParaRPr>
              <a:latin typeface="Calibri"/>
              <a:cs typeface="Calibri"/>
            </a:endParaRPr>
          </a:p>
        </p:txBody>
      </p:sp>
      <p:grpSp>
        <p:nvGrpSpPr>
          <p:cNvPr id="8" name="object 8"/>
          <p:cNvGrpSpPr/>
          <p:nvPr/>
        </p:nvGrpSpPr>
        <p:grpSpPr>
          <a:xfrm>
            <a:off x="7061179" y="3187701"/>
            <a:ext cx="774700" cy="901700"/>
            <a:chOff x="5295884" y="2390775"/>
            <a:chExt cx="581025" cy="676275"/>
          </a:xfrm>
        </p:grpSpPr>
        <p:pic>
          <p:nvPicPr>
            <p:cNvPr id="9" name="object 9"/>
            <p:cNvPicPr/>
            <p:nvPr/>
          </p:nvPicPr>
          <p:blipFill>
            <a:blip r:embed="rId3" cstate="print"/>
            <a:stretch>
              <a:fillRect/>
            </a:stretch>
          </p:blipFill>
          <p:spPr>
            <a:xfrm>
              <a:off x="5295884" y="2390775"/>
              <a:ext cx="581025" cy="676275"/>
            </a:xfrm>
            <a:prstGeom prst="rect">
              <a:avLst/>
            </a:prstGeom>
          </p:spPr>
        </p:pic>
        <p:sp>
          <p:nvSpPr>
            <p:cNvPr id="10" name="object 10"/>
            <p:cNvSpPr/>
            <p:nvPr/>
          </p:nvSpPr>
          <p:spPr>
            <a:xfrm>
              <a:off x="5311018" y="2407026"/>
              <a:ext cx="488950" cy="585470"/>
            </a:xfrm>
            <a:custGeom>
              <a:avLst/>
              <a:gdLst/>
              <a:ahLst/>
              <a:cxnLst/>
              <a:rect l="l" t="t" r="r" b="b"/>
              <a:pathLst>
                <a:path w="488950" h="585469">
                  <a:moveTo>
                    <a:pt x="244358" y="0"/>
                  </a:moveTo>
                  <a:lnTo>
                    <a:pt x="179426" y="3486"/>
                  </a:lnTo>
                  <a:lnTo>
                    <a:pt x="121062" y="13322"/>
                  </a:lnTo>
                  <a:lnTo>
                    <a:pt x="71601" y="28578"/>
                  </a:lnTo>
                  <a:lnTo>
                    <a:pt x="33380" y="48320"/>
                  </a:lnTo>
                  <a:lnTo>
                    <a:pt x="0" y="97535"/>
                  </a:lnTo>
                  <a:lnTo>
                    <a:pt x="0" y="487561"/>
                  </a:lnTo>
                  <a:lnTo>
                    <a:pt x="33380" y="536690"/>
                  </a:lnTo>
                  <a:lnTo>
                    <a:pt x="71601" y="556408"/>
                  </a:lnTo>
                  <a:lnTo>
                    <a:pt x="121062" y="571650"/>
                  </a:lnTo>
                  <a:lnTo>
                    <a:pt x="179426" y="581481"/>
                  </a:lnTo>
                  <a:lnTo>
                    <a:pt x="244358" y="584966"/>
                  </a:lnTo>
                  <a:lnTo>
                    <a:pt x="309339" y="581481"/>
                  </a:lnTo>
                  <a:lnTo>
                    <a:pt x="367732" y="571650"/>
                  </a:lnTo>
                  <a:lnTo>
                    <a:pt x="417206" y="556408"/>
                  </a:lnTo>
                  <a:lnTo>
                    <a:pt x="455431" y="536690"/>
                  </a:lnTo>
                  <a:lnTo>
                    <a:pt x="488807" y="487561"/>
                  </a:lnTo>
                  <a:lnTo>
                    <a:pt x="488807" y="97535"/>
                  </a:lnTo>
                  <a:lnTo>
                    <a:pt x="455431" y="48320"/>
                  </a:lnTo>
                  <a:lnTo>
                    <a:pt x="417206" y="28578"/>
                  </a:lnTo>
                  <a:lnTo>
                    <a:pt x="367732" y="13322"/>
                  </a:lnTo>
                  <a:lnTo>
                    <a:pt x="309339" y="3486"/>
                  </a:lnTo>
                  <a:lnTo>
                    <a:pt x="244358" y="0"/>
                  </a:lnTo>
                  <a:close/>
                </a:path>
              </a:pathLst>
            </a:custGeom>
            <a:solidFill>
              <a:srgbClr val="1B577B"/>
            </a:solidFill>
          </p:spPr>
          <p:txBody>
            <a:bodyPr wrap="square" lIns="0" tIns="0" rIns="0" bIns="0" rtlCol="0"/>
            <a:lstStyle/>
            <a:p>
              <a:endParaRPr sz="2400"/>
            </a:p>
          </p:txBody>
        </p:sp>
        <p:sp>
          <p:nvSpPr>
            <p:cNvPr id="11" name="object 11"/>
            <p:cNvSpPr/>
            <p:nvPr/>
          </p:nvSpPr>
          <p:spPr>
            <a:xfrm>
              <a:off x="5311018" y="2407026"/>
              <a:ext cx="488950" cy="585470"/>
            </a:xfrm>
            <a:custGeom>
              <a:avLst/>
              <a:gdLst/>
              <a:ahLst/>
              <a:cxnLst/>
              <a:rect l="l" t="t" r="r" b="b"/>
              <a:pathLst>
                <a:path w="488950" h="585469">
                  <a:moveTo>
                    <a:pt x="488807" y="97535"/>
                  </a:moveTo>
                  <a:lnTo>
                    <a:pt x="455431" y="146757"/>
                  </a:lnTo>
                  <a:lnTo>
                    <a:pt x="417206" y="166498"/>
                  </a:lnTo>
                  <a:lnTo>
                    <a:pt x="367732" y="181752"/>
                  </a:lnTo>
                  <a:lnTo>
                    <a:pt x="309339" y="191586"/>
                  </a:lnTo>
                  <a:lnTo>
                    <a:pt x="244358" y="195071"/>
                  </a:lnTo>
                  <a:lnTo>
                    <a:pt x="179426" y="191586"/>
                  </a:lnTo>
                  <a:lnTo>
                    <a:pt x="121062" y="181752"/>
                  </a:lnTo>
                  <a:lnTo>
                    <a:pt x="71601" y="166498"/>
                  </a:lnTo>
                  <a:lnTo>
                    <a:pt x="33380" y="146757"/>
                  </a:lnTo>
                  <a:lnTo>
                    <a:pt x="8734" y="123459"/>
                  </a:lnTo>
                  <a:lnTo>
                    <a:pt x="0" y="97535"/>
                  </a:lnTo>
                </a:path>
                <a:path w="488950" h="585469">
                  <a:moveTo>
                    <a:pt x="0" y="97535"/>
                  </a:moveTo>
                  <a:lnTo>
                    <a:pt x="33380" y="48320"/>
                  </a:lnTo>
                  <a:lnTo>
                    <a:pt x="71601" y="28578"/>
                  </a:lnTo>
                  <a:lnTo>
                    <a:pt x="121062" y="13322"/>
                  </a:lnTo>
                  <a:lnTo>
                    <a:pt x="179426" y="3486"/>
                  </a:lnTo>
                  <a:lnTo>
                    <a:pt x="244358" y="0"/>
                  </a:lnTo>
                  <a:lnTo>
                    <a:pt x="309339" y="3486"/>
                  </a:lnTo>
                  <a:lnTo>
                    <a:pt x="367732" y="13322"/>
                  </a:lnTo>
                  <a:lnTo>
                    <a:pt x="417206" y="28578"/>
                  </a:lnTo>
                  <a:lnTo>
                    <a:pt x="455431" y="48320"/>
                  </a:lnTo>
                  <a:lnTo>
                    <a:pt x="488807" y="97535"/>
                  </a:lnTo>
                  <a:lnTo>
                    <a:pt x="488807" y="487561"/>
                  </a:lnTo>
                  <a:lnTo>
                    <a:pt x="455431" y="536690"/>
                  </a:lnTo>
                  <a:lnTo>
                    <a:pt x="417206" y="556408"/>
                  </a:lnTo>
                  <a:lnTo>
                    <a:pt x="367732" y="571650"/>
                  </a:lnTo>
                  <a:lnTo>
                    <a:pt x="309339" y="581481"/>
                  </a:lnTo>
                  <a:lnTo>
                    <a:pt x="244358" y="584966"/>
                  </a:lnTo>
                  <a:lnTo>
                    <a:pt x="179426" y="581481"/>
                  </a:lnTo>
                  <a:lnTo>
                    <a:pt x="121062" y="571650"/>
                  </a:lnTo>
                  <a:lnTo>
                    <a:pt x="71601" y="556408"/>
                  </a:lnTo>
                  <a:lnTo>
                    <a:pt x="33380" y="536690"/>
                  </a:lnTo>
                  <a:lnTo>
                    <a:pt x="0" y="487561"/>
                  </a:lnTo>
                  <a:lnTo>
                    <a:pt x="0" y="97535"/>
                  </a:lnTo>
                  <a:close/>
                </a:path>
              </a:pathLst>
            </a:custGeom>
            <a:ln w="12700">
              <a:solidFill>
                <a:srgbClr val="FFFFFF"/>
              </a:solidFill>
            </a:ln>
          </p:spPr>
          <p:txBody>
            <a:bodyPr wrap="square" lIns="0" tIns="0" rIns="0" bIns="0" rtlCol="0"/>
            <a:lstStyle/>
            <a:p>
              <a:endParaRPr sz="2400"/>
            </a:p>
          </p:txBody>
        </p:sp>
      </p:grpSp>
      <p:grpSp>
        <p:nvGrpSpPr>
          <p:cNvPr id="12" name="object 12"/>
          <p:cNvGrpSpPr/>
          <p:nvPr/>
        </p:nvGrpSpPr>
        <p:grpSpPr>
          <a:xfrm>
            <a:off x="7061179" y="4279901"/>
            <a:ext cx="774700" cy="901700"/>
            <a:chOff x="5295884" y="3209925"/>
            <a:chExt cx="581025" cy="676275"/>
          </a:xfrm>
        </p:grpSpPr>
        <p:pic>
          <p:nvPicPr>
            <p:cNvPr id="13" name="object 13"/>
            <p:cNvPicPr/>
            <p:nvPr/>
          </p:nvPicPr>
          <p:blipFill>
            <a:blip r:embed="rId4" cstate="print"/>
            <a:stretch>
              <a:fillRect/>
            </a:stretch>
          </p:blipFill>
          <p:spPr>
            <a:xfrm>
              <a:off x="5295884" y="3209925"/>
              <a:ext cx="581025" cy="676275"/>
            </a:xfrm>
            <a:prstGeom prst="rect">
              <a:avLst/>
            </a:prstGeom>
          </p:spPr>
        </p:pic>
        <p:sp>
          <p:nvSpPr>
            <p:cNvPr id="14" name="object 14"/>
            <p:cNvSpPr/>
            <p:nvPr/>
          </p:nvSpPr>
          <p:spPr>
            <a:xfrm>
              <a:off x="5311018" y="3230748"/>
              <a:ext cx="488950" cy="585470"/>
            </a:xfrm>
            <a:custGeom>
              <a:avLst/>
              <a:gdLst/>
              <a:ahLst/>
              <a:cxnLst/>
              <a:rect l="l" t="t" r="r" b="b"/>
              <a:pathLst>
                <a:path w="488950" h="585470">
                  <a:moveTo>
                    <a:pt x="244358" y="0"/>
                  </a:moveTo>
                  <a:lnTo>
                    <a:pt x="179426" y="3486"/>
                  </a:lnTo>
                  <a:lnTo>
                    <a:pt x="121062" y="13322"/>
                  </a:lnTo>
                  <a:lnTo>
                    <a:pt x="71601" y="28578"/>
                  </a:lnTo>
                  <a:lnTo>
                    <a:pt x="33380" y="48320"/>
                  </a:lnTo>
                  <a:lnTo>
                    <a:pt x="0" y="97535"/>
                  </a:lnTo>
                  <a:lnTo>
                    <a:pt x="0" y="487430"/>
                  </a:lnTo>
                  <a:lnTo>
                    <a:pt x="33380" y="536651"/>
                  </a:lnTo>
                  <a:lnTo>
                    <a:pt x="71601" y="556392"/>
                  </a:lnTo>
                  <a:lnTo>
                    <a:pt x="121062" y="571646"/>
                  </a:lnTo>
                  <a:lnTo>
                    <a:pt x="179426" y="581480"/>
                  </a:lnTo>
                  <a:lnTo>
                    <a:pt x="244358" y="584966"/>
                  </a:lnTo>
                  <a:lnTo>
                    <a:pt x="309339" y="581480"/>
                  </a:lnTo>
                  <a:lnTo>
                    <a:pt x="367732" y="571646"/>
                  </a:lnTo>
                  <a:lnTo>
                    <a:pt x="417206" y="556392"/>
                  </a:lnTo>
                  <a:lnTo>
                    <a:pt x="455431" y="536651"/>
                  </a:lnTo>
                  <a:lnTo>
                    <a:pt x="488807" y="487430"/>
                  </a:lnTo>
                  <a:lnTo>
                    <a:pt x="488807" y="97535"/>
                  </a:lnTo>
                  <a:lnTo>
                    <a:pt x="455431" y="48320"/>
                  </a:lnTo>
                  <a:lnTo>
                    <a:pt x="417206" y="28578"/>
                  </a:lnTo>
                  <a:lnTo>
                    <a:pt x="367732" y="13322"/>
                  </a:lnTo>
                  <a:lnTo>
                    <a:pt x="309339" y="3486"/>
                  </a:lnTo>
                  <a:lnTo>
                    <a:pt x="244358" y="0"/>
                  </a:lnTo>
                  <a:close/>
                </a:path>
              </a:pathLst>
            </a:custGeom>
            <a:solidFill>
              <a:srgbClr val="1B577B"/>
            </a:solidFill>
          </p:spPr>
          <p:txBody>
            <a:bodyPr wrap="square" lIns="0" tIns="0" rIns="0" bIns="0" rtlCol="0"/>
            <a:lstStyle/>
            <a:p>
              <a:endParaRPr sz="2400"/>
            </a:p>
          </p:txBody>
        </p:sp>
        <p:sp>
          <p:nvSpPr>
            <p:cNvPr id="15" name="object 15"/>
            <p:cNvSpPr/>
            <p:nvPr/>
          </p:nvSpPr>
          <p:spPr>
            <a:xfrm>
              <a:off x="5311018" y="3230748"/>
              <a:ext cx="488950" cy="585470"/>
            </a:xfrm>
            <a:custGeom>
              <a:avLst/>
              <a:gdLst/>
              <a:ahLst/>
              <a:cxnLst/>
              <a:rect l="l" t="t" r="r" b="b"/>
              <a:pathLst>
                <a:path w="488950" h="585470">
                  <a:moveTo>
                    <a:pt x="488807" y="97535"/>
                  </a:moveTo>
                  <a:lnTo>
                    <a:pt x="455431" y="146726"/>
                  </a:lnTo>
                  <a:lnTo>
                    <a:pt x="417206" y="166439"/>
                  </a:lnTo>
                  <a:lnTo>
                    <a:pt x="367732" y="181663"/>
                  </a:lnTo>
                  <a:lnTo>
                    <a:pt x="309339" y="191476"/>
                  </a:lnTo>
                  <a:lnTo>
                    <a:pt x="244358" y="194953"/>
                  </a:lnTo>
                  <a:lnTo>
                    <a:pt x="179426" y="191476"/>
                  </a:lnTo>
                  <a:lnTo>
                    <a:pt x="121062" y="181663"/>
                  </a:lnTo>
                  <a:lnTo>
                    <a:pt x="71601" y="166439"/>
                  </a:lnTo>
                  <a:lnTo>
                    <a:pt x="33380" y="146726"/>
                  </a:lnTo>
                  <a:lnTo>
                    <a:pt x="8734" y="123450"/>
                  </a:lnTo>
                  <a:lnTo>
                    <a:pt x="0" y="97535"/>
                  </a:lnTo>
                </a:path>
                <a:path w="488950" h="585470">
                  <a:moveTo>
                    <a:pt x="0" y="97535"/>
                  </a:moveTo>
                  <a:lnTo>
                    <a:pt x="33380" y="48320"/>
                  </a:lnTo>
                  <a:lnTo>
                    <a:pt x="71601" y="28578"/>
                  </a:lnTo>
                  <a:lnTo>
                    <a:pt x="121062" y="13322"/>
                  </a:lnTo>
                  <a:lnTo>
                    <a:pt x="179426" y="3486"/>
                  </a:lnTo>
                  <a:lnTo>
                    <a:pt x="244358" y="0"/>
                  </a:lnTo>
                  <a:lnTo>
                    <a:pt x="309339" y="3486"/>
                  </a:lnTo>
                  <a:lnTo>
                    <a:pt x="367732" y="13322"/>
                  </a:lnTo>
                  <a:lnTo>
                    <a:pt x="417206" y="28578"/>
                  </a:lnTo>
                  <a:lnTo>
                    <a:pt x="455431" y="48320"/>
                  </a:lnTo>
                  <a:lnTo>
                    <a:pt x="488807" y="97535"/>
                  </a:lnTo>
                  <a:lnTo>
                    <a:pt x="488807" y="487430"/>
                  </a:lnTo>
                  <a:lnTo>
                    <a:pt x="455431" y="536651"/>
                  </a:lnTo>
                  <a:lnTo>
                    <a:pt x="417206" y="556392"/>
                  </a:lnTo>
                  <a:lnTo>
                    <a:pt x="367732" y="571646"/>
                  </a:lnTo>
                  <a:lnTo>
                    <a:pt x="309339" y="581480"/>
                  </a:lnTo>
                  <a:lnTo>
                    <a:pt x="244358" y="584966"/>
                  </a:lnTo>
                  <a:lnTo>
                    <a:pt x="179426" y="581480"/>
                  </a:lnTo>
                  <a:lnTo>
                    <a:pt x="121062" y="571646"/>
                  </a:lnTo>
                  <a:lnTo>
                    <a:pt x="71601" y="556392"/>
                  </a:lnTo>
                  <a:lnTo>
                    <a:pt x="33380" y="536651"/>
                  </a:lnTo>
                  <a:lnTo>
                    <a:pt x="0" y="487430"/>
                  </a:lnTo>
                  <a:lnTo>
                    <a:pt x="0" y="97535"/>
                  </a:lnTo>
                  <a:close/>
                </a:path>
              </a:pathLst>
            </a:custGeom>
            <a:ln w="12700">
              <a:solidFill>
                <a:srgbClr val="FFFFFF"/>
              </a:solidFill>
            </a:ln>
          </p:spPr>
          <p:txBody>
            <a:bodyPr wrap="square" lIns="0" tIns="0" rIns="0" bIns="0" rtlCol="0"/>
            <a:lstStyle/>
            <a:p>
              <a:endParaRPr sz="2400"/>
            </a:p>
          </p:txBody>
        </p:sp>
      </p:grpSp>
      <p:grpSp>
        <p:nvGrpSpPr>
          <p:cNvPr id="16" name="object 16"/>
          <p:cNvGrpSpPr/>
          <p:nvPr/>
        </p:nvGrpSpPr>
        <p:grpSpPr>
          <a:xfrm>
            <a:off x="7061179" y="5384801"/>
            <a:ext cx="774700" cy="901700"/>
            <a:chOff x="5295884" y="4038600"/>
            <a:chExt cx="581025" cy="676275"/>
          </a:xfrm>
        </p:grpSpPr>
        <p:pic>
          <p:nvPicPr>
            <p:cNvPr id="17" name="object 17"/>
            <p:cNvPicPr/>
            <p:nvPr/>
          </p:nvPicPr>
          <p:blipFill>
            <a:blip r:embed="rId5" cstate="print"/>
            <a:stretch>
              <a:fillRect/>
            </a:stretch>
          </p:blipFill>
          <p:spPr>
            <a:xfrm>
              <a:off x="5295884" y="4038600"/>
              <a:ext cx="581025" cy="676275"/>
            </a:xfrm>
            <a:prstGeom prst="rect">
              <a:avLst/>
            </a:prstGeom>
          </p:spPr>
        </p:pic>
        <p:sp>
          <p:nvSpPr>
            <p:cNvPr id="18" name="object 18"/>
            <p:cNvSpPr/>
            <p:nvPr/>
          </p:nvSpPr>
          <p:spPr>
            <a:xfrm>
              <a:off x="5311780" y="4054434"/>
              <a:ext cx="488950" cy="585470"/>
            </a:xfrm>
            <a:custGeom>
              <a:avLst/>
              <a:gdLst/>
              <a:ahLst/>
              <a:cxnLst/>
              <a:rect l="l" t="t" r="r" b="b"/>
              <a:pathLst>
                <a:path w="488950" h="585470">
                  <a:moveTo>
                    <a:pt x="244358" y="0"/>
                  </a:moveTo>
                  <a:lnTo>
                    <a:pt x="179426" y="3482"/>
                  </a:lnTo>
                  <a:lnTo>
                    <a:pt x="121062" y="13311"/>
                  </a:lnTo>
                  <a:lnTo>
                    <a:pt x="71601" y="28556"/>
                  </a:lnTo>
                  <a:lnTo>
                    <a:pt x="33380" y="48289"/>
                  </a:lnTo>
                  <a:lnTo>
                    <a:pt x="0" y="97502"/>
                  </a:lnTo>
                  <a:lnTo>
                    <a:pt x="0" y="487454"/>
                  </a:lnTo>
                  <a:lnTo>
                    <a:pt x="33380" y="536666"/>
                  </a:lnTo>
                  <a:lnTo>
                    <a:pt x="71601" y="556398"/>
                  </a:lnTo>
                  <a:lnTo>
                    <a:pt x="121062" y="571643"/>
                  </a:lnTo>
                  <a:lnTo>
                    <a:pt x="179426" y="581471"/>
                  </a:lnTo>
                  <a:lnTo>
                    <a:pt x="244358" y="584953"/>
                  </a:lnTo>
                  <a:lnTo>
                    <a:pt x="309339" y="581471"/>
                  </a:lnTo>
                  <a:lnTo>
                    <a:pt x="367732" y="571643"/>
                  </a:lnTo>
                  <a:lnTo>
                    <a:pt x="417206" y="556398"/>
                  </a:lnTo>
                  <a:lnTo>
                    <a:pt x="455431" y="536666"/>
                  </a:lnTo>
                  <a:lnTo>
                    <a:pt x="488807" y="487454"/>
                  </a:lnTo>
                  <a:lnTo>
                    <a:pt x="488807" y="97502"/>
                  </a:lnTo>
                  <a:lnTo>
                    <a:pt x="455431" y="48289"/>
                  </a:lnTo>
                  <a:lnTo>
                    <a:pt x="417206" y="28556"/>
                  </a:lnTo>
                  <a:lnTo>
                    <a:pt x="367732" y="13311"/>
                  </a:lnTo>
                  <a:lnTo>
                    <a:pt x="309339" y="3482"/>
                  </a:lnTo>
                  <a:lnTo>
                    <a:pt x="244358" y="0"/>
                  </a:lnTo>
                  <a:close/>
                </a:path>
              </a:pathLst>
            </a:custGeom>
            <a:solidFill>
              <a:srgbClr val="1B577B"/>
            </a:solidFill>
          </p:spPr>
          <p:txBody>
            <a:bodyPr wrap="square" lIns="0" tIns="0" rIns="0" bIns="0" rtlCol="0"/>
            <a:lstStyle/>
            <a:p>
              <a:endParaRPr sz="2400"/>
            </a:p>
          </p:txBody>
        </p:sp>
        <p:sp>
          <p:nvSpPr>
            <p:cNvPr id="19" name="object 19"/>
            <p:cNvSpPr/>
            <p:nvPr/>
          </p:nvSpPr>
          <p:spPr>
            <a:xfrm>
              <a:off x="5311780" y="4054434"/>
              <a:ext cx="488950" cy="585470"/>
            </a:xfrm>
            <a:custGeom>
              <a:avLst/>
              <a:gdLst/>
              <a:ahLst/>
              <a:cxnLst/>
              <a:rect l="l" t="t" r="r" b="b"/>
              <a:pathLst>
                <a:path w="488950" h="585470">
                  <a:moveTo>
                    <a:pt x="488807" y="97502"/>
                  </a:moveTo>
                  <a:lnTo>
                    <a:pt x="455431" y="146705"/>
                  </a:lnTo>
                  <a:lnTo>
                    <a:pt x="417206" y="166436"/>
                  </a:lnTo>
                  <a:lnTo>
                    <a:pt x="367732" y="181679"/>
                  </a:lnTo>
                  <a:lnTo>
                    <a:pt x="309339" y="191507"/>
                  </a:lnTo>
                  <a:lnTo>
                    <a:pt x="244358" y="194989"/>
                  </a:lnTo>
                  <a:lnTo>
                    <a:pt x="179426" y="191507"/>
                  </a:lnTo>
                  <a:lnTo>
                    <a:pt x="121062" y="181679"/>
                  </a:lnTo>
                  <a:lnTo>
                    <a:pt x="71601" y="166436"/>
                  </a:lnTo>
                  <a:lnTo>
                    <a:pt x="33380" y="146705"/>
                  </a:lnTo>
                  <a:lnTo>
                    <a:pt x="8734" y="123418"/>
                  </a:lnTo>
                  <a:lnTo>
                    <a:pt x="0" y="97502"/>
                  </a:lnTo>
                </a:path>
                <a:path w="488950" h="585470">
                  <a:moveTo>
                    <a:pt x="0" y="97502"/>
                  </a:moveTo>
                  <a:lnTo>
                    <a:pt x="33380" y="48289"/>
                  </a:lnTo>
                  <a:lnTo>
                    <a:pt x="71601" y="28556"/>
                  </a:lnTo>
                  <a:lnTo>
                    <a:pt x="121062" y="13311"/>
                  </a:lnTo>
                  <a:lnTo>
                    <a:pt x="179426" y="3482"/>
                  </a:lnTo>
                  <a:lnTo>
                    <a:pt x="244358" y="0"/>
                  </a:lnTo>
                  <a:lnTo>
                    <a:pt x="309339" y="3482"/>
                  </a:lnTo>
                  <a:lnTo>
                    <a:pt x="367732" y="13311"/>
                  </a:lnTo>
                  <a:lnTo>
                    <a:pt x="417206" y="28556"/>
                  </a:lnTo>
                  <a:lnTo>
                    <a:pt x="455431" y="48289"/>
                  </a:lnTo>
                  <a:lnTo>
                    <a:pt x="488807" y="97502"/>
                  </a:lnTo>
                  <a:lnTo>
                    <a:pt x="488807" y="487454"/>
                  </a:lnTo>
                  <a:lnTo>
                    <a:pt x="455431" y="536666"/>
                  </a:lnTo>
                  <a:lnTo>
                    <a:pt x="417206" y="556398"/>
                  </a:lnTo>
                  <a:lnTo>
                    <a:pt x="367732" y="571643"/>
                  </a:lnTo>
                  <a:lnTo>
                    <a:pt x="309339" y="581471"/>
                  </a:lnTo>
                  <a:lnTo>
                    <a:pt x="244358" y="584953"/>
                  </a:lnTo>
                  <a:lnTo>
                    <a:pt x="179426" y="581471"/>
                  </a:lnTo>
                  <a:lnTo>
                    <a:pt x="121062" y="571643"/>
                  </a:lnTo>
                  <a:lnTo>
                    <a:pt x="71601" y="556398"/>
                  </a:lnTo>
                  <a:lnTo>
                    <a:pt x="33380" y="536666"/>
                  </a:lnTo>
                  <a:lnTo>
                    <a:pt x="0" y="487454"/>
                  </a:lnTo>
                  <a:lnTo>
                    <a:pt x="0" y="97502"/>
                  </a:lnTo>
                  <a:close/>
                </a:path>
              </a:pathLst>
            </a:custGeom>
            <a:ln w="12700">
              <a:solidFill>
                <a:srgbClr val="FFFFFF"/>
              </a:solidFill>
            </a:ln>
          </p:spPr>
          <p:txBody>
            <a:bodyPr wrap="square" lIns="0" tIns="0" rIns="0" bIns="0" rtlCol="0"/>
            <a:lstStyle/>
            <a:p>
              <a:endParaRPr sz="2400"/>
            </a:p>
          </p:txBody>
        </p:sp>
      </p:grpSp>
      <p:sp>
        <p:nvSpPr>
          <p:cNvPr id="20" name="object 20"/>
          <p:cNvSpPr txBox="1"/>
          <p:nvPr/>
        </p:nvSpPr>
        <p:spPr>
          <a:xfrm>
            <a:off x="7005834" y="4036819"/>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1</a:t>
            </a:r>
            <a:endParaRPr sz="1067">
              <a:latin typeface="Calibri"/>
              <a:cs typeface="Calibri"/>
            </a:endParaRPr>
          </a:p>
        </p:txBody>
      </p:sp>
      <p:sp>
        <p:nvSpPr>
          <p:cNvPr id="21" name="object 21"/>
          <p:cNvSpPr txBox="1"/>
          <p:nvPr/>
        </p:nvSpPr>
        <p:spPr>
          <a:xfrm>
            <a:off x="7007008" y="5162130"/>
            <a:ext cx="904240"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2</a:t>
            </a:r>
            <a:endParaRPr sz="1067">
              <a:latin typeface="Calibri"/>
              <a:cs typeface="Calibri"/>
            </a:endParaRPr>
          </a:p>
        </p:txBody>
      </p:sp>
      <p:sp>
        <p:nvSpPr>
          <p:cNvPr id="22" name="object 22"/>
          <p:cNvSpPr txBox="1"/>
          <p:nvPr/>
        </p:nvSpPr>
        <p:spPr>
          <a:xfrm>
            <a:off x="6973655" y="6263650"/>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3</a:t>
            </a:r>
            <a:endParaRPr sz="1067">
              <a:latin typeface="Calibri"/>
              <a:cs typeface="Calibri"/>
            </a:endParaRPr>
          </a:p>
        </p:txBody>
      </p:sp>
      <p:grpSp>
        <p:nvGrpSpPr>
          <p:cNvPr id="23" name="object 23"/>
          <p:cNvGrpSpPr/>
          <p:nvPr/>
        </p:nvGrpSpPr>
        <p:grpSpPr>
          <a:xfrm>
            <a:off x="3657600" y="4533900"/>
            <a:ext cx="1549400" cy="660400"/>
            <a:chOff x="2743200" y="3400425"/>
            <a:chExt cx="1162050" cy="495300"/>
          </a:xfrm>
        </p:grpSpPr>
        <p:pic>
          <p:nvPicPr>
            <p:cNvPr id="24" name="object 24"/>
            <p:cNvPicPr/>
            <p:nvPr/>
          </p:nvPicPr>
          <p:blipFill>
            <a:blip r:embed="rId6" cstate="print"/>
            <a:stretch>
              <a:fillRect/>
            </a:stretch>
          </p:blipFill>
          <p:spPr>
            <a:xfrm>
              <a:off x="2743200" y="3419475"/>
              <a:ext cx="1162050" cy="400050"/>
            </a:xfrm>
            <a:prstGeom prst="rect">
              <a:avLst/>
            </a:prstGeom>
          </p:spPr>
        </p:pic>
        <p:pic>
          <p:nvPicPr>
            <p:cNvPr id="25" name="object 25"/>
            <p:cNvPicPr/>
            <p:nvPr/>
          </p:nvPicPr>
          <p:blipFill>
            <a:blip r:embed="rId7" cstate="print"/>
            <a:stretch>
              <a:fillRect/>
            </a:stretch>
          </p:blipFill>
          <p:spPr>
            <a:xfrm>
              <a:off x="2905125" y="3400425"/>
              <a:ext cx="876300" cy="495300"/>
            </a:xfrm>
            <a:prstGeom prst="rect">
              <a:avLst/>
            </a:prstGeom>
          </p:spPr>
        </p:pic>
        <p:sp>
          <p:nvSpPr>
            <p:cNvPr id="26" name="object 26"/>
            <p:cNvSpPr/>
            <p:nvPr/>
          </p:nvSpPr>
          <p:spPr>
            <a:xfrm>
              <a:off x="2757809" y="3436156"/>
              <a:ext cx="1078865" cy="317500"/>
            </a:xfrm>
            <a:custGeom>
              <a:avLst/>
              <a:gdLst/>
              <a:ahLst/>
              <a:cxnLst/>
              <a:rect l="l" t="t" r="r" b="b"/>
              <a:pathLst>
                <a:path w="1078864" h="317500">
                  <a:moveTo>
                    <a:pt x="1078681" y="0"/>
                  </a:moveTo>
                  <a:lnTo>
                    <a:pt x="0" y="0"/>
                  </a:lnTo>
                  <a:lnTo>
                    <a:pt x="0" y="317455"/>
                  </a:lnTo>
                  <a:lnTo>
                    <a:pt x="1078681" y="317455"/>
                  </a:lnTo>
                  <a:lnTo>
                    <a:pt x="1078681" y="0"/>
                  </a:lnTo>
                  <a:close/>
                </a:path>
              </a:pathLst>
            </a:custGeom>
            <a:solidFill>
              <a:srgbClr val="1B577B"/>
            </a:solidFill>
          </p:spPr>
          <p:txBody>
            <a:bodyPr wrap="square" lIns="0" tIns="0" rIns="0" bIns="0" rtlCol="0"/>
            <a:lstStyle/>
            <a:p>
              <a:endParaRPr sz="2400"/>
            </a:p>
          </p:txBody>
        </p:sp>
      </p:grpSp>
      <p:sp>
        <p:nvSpPr>
          <p:cNvPr id="27" name="object 27"/>
          <p:cNvSpPr txBox="1"/>
          <p:nvPr/>
        </p:nvSpPr>
        <p:spPr>
          <a:xfrm>
            <a:off x="3677078" y="4581542"/>
            <a:ext cx="1438487" cy="347958"/>
          </a:xfrm>
          <a:prstGeom prst="rect">
            <a:avLst/>
          </a:prstGeom>
        </p:spPr>
        <p:txBody>
          <a:bodyPr vert="horz" wrap="square" lIns="0" tIns="70273" rIns="0" bIns="0" rtlCol="0">
            <a:spAutoFit/>
          </a:bodyPr>
          <a:lstStyle/>
          <a:p>
            <a:pPr marL="392844">
              <a:spcBef>
                <a:spcPts val="553"/>
              </a:spcBef>
            </a:pPr>
            <a:r>
              <a:rPr spc="-13" dirty="0">
                <a:solidFill>
                  <a:srgbClr val="FFFFFF"/>
                </a:solidFill>
                <a:latin typeface="Calibri"/>
                <a:cs typeface="Calibri"/>
              </a:rPr>
              <a:t>Service</a:t>
            </a:r>
            <a:endParaRPr>
              <a:latin typeface="Calibri"/>
              <a:cs typeface="Calibri"/>
            </a:endParaRPr>
          </a:p>
        </p:txBody>
      </p:sp>
      <p:grpSp>
        <p:nvGrpSpPr>
          <p:cNvPr id="28" name="object 28"/>
          <p:cNvGrpSpPr/>
          <p:nvPr/>
        </p:nvGrpSpPr>
        <p:grpSpPr>
          <a:xfrm>
            <a:off x="5257800" y="3543301"/>
            <a:ext cx="1893147" cy="2603500"/>
            <a:chOff x="3943350" y="2657475"/>
            <a:chExt cx="1419860" cy="1952625"/>
          </a:xfrm>
        </p:grpSpPr>
        <p:pic>
          <p:nvPicPr>
            <p:cNvPr id="29" name="object 29"/>
            <p:cNvPicPr/>
            <p:nvPr/>
          </p:nvPicPr>
          <p:blipFill>
            <a:blip r:embed="rId8" cstate="print"/>
            <a:stretch>
              <a:fillRect/>
            </a:stretch>
          </p:blipFill>
          <p:spPr>
            <a:xfrm>
              <a:off x="3943350" y="2657475"/>
              <a:ext cx="1381125" cy="828675"/>
            </a:xfrm>
            <a:prstGeom prst="rect">
              <a:avLst/>
            </a:prstGeom>
          </p:spPr>
        </p:pic>
        <p:sp>
          <p:nvSpPr>
            <p:cNvPr id="30" name="object 30"/>
            <p:cNvSpPr/>
            <p:nvPr/>
          </p:nvSpPr>
          <p:spPr>
            <a:xfrm>
              <a:off x="3986906" y="2787526"/>
              <a:ext cx="1155065" cy="603250"/>
            </a:xfrm>
            <a:custGeom>
              <a:avLst/>
              <a:gdLst/>
              <a:ahLst/>
              <a:cxnLst/>
              <a:rect l="l" t="t" r="r" b="b"/>
              <a:pathLst>
                <a:path w="1155064" h="603250">
                  <a:moveTo>
                    <a:pt x="1072110" y="26477"/>
                  </a:moveTo>
                  <a:lnTo>
                    <a:pt x="0" y="577714"/>
                  </a:lnTo>
                  <a:lnTo>
                    <a:pt x="13075" y="603123"/>
                  </a:lnTo>
                  <a:lnTo>
                    <a:pt x="1085245" y="51973"/>
                  </a:lnTo>
                  <a:lnTo>
                    <a:pt x="1072110" y="26477"/>
                  </a:lnTo>
                  <a:close/>
                </a:path>
                <a:path w="1155064" h="603250">
                  <a:moveTo>
                    <a:pt x="1140354" y="19930"/>
                  </a:moveTo>
                  <a:lnTo>
                    <a:pt x="1084844" y="19930"/>
                  </a:lnTo>
                  <a:lnTo>
                    <a:pt x="1097920" y="45457"/>
                  </a:lnTo>
                  <a:lnTo>
                    <a:pt x="1085245" y="51973"/>
                  </a:lnTo>
                  <a:lnTo>
                    <a:pt x="1098316" y="77343"/>
                  </a:lnTo>
                  <a:lnTo>
                    <a:pt x="1140354" y="19930"/>
                  </a:lnTo>
                  <a:close/>
                </a:path>
                <a:path w="1155064" h="603250">
                  <a:moveTo>
                    <a:pt x="1084844" y="19930"/>
                  </a:moveTo>
                  <a:lnTo>
                    <a:pt x="1072110" y="26477"/>
                  </a:lnTo>
                  <a:lnTo>
                    <a:pt x="1085245" y="51973"/>
                  </a:lnTo>
                  <a:lnTo>
                    <a:pt x="1097920" y="45457"/>
                  </a:lnTo>
                  <a:lnTo>
                    <a:pt x="1084844" y="19930"/>
                  </a:lnTo>
                  <a:close/>
                </a:path>
                <a:path w="1155064" h="603250">
                  <a:moveTo>
                    <a:pt x="1154948" y="0"/>
                  </a:moveTo>
                  <a:lnTo>
                    <a:pt x="1059058" y="1143"/>
                  </a:lnTo>
                  <a:lnTo>
                    <a:pt x="1072110" y="26477"/>
                  </a:lnTo>
                  <a:lnTo>
                    <a:pt x="1084844" y="19930"/>
                  </a:lnTo>
                  <a:lnTo>
                    <a:pt x="1140354" y="19930"/>
                  </a:lnTo>
                  <a:lnTo>
                    <a:pt x="1154948" y="0"/>
                  </a:lnTo>
                  <a:close/>
                </a:path>
              </a:pathLst>
            </a:custGeom>
            <a:solidFill>
              <a:srgbClr val="F07F09"/>
            </a:solidFill>
          </p:spPr>
          <p:txBody>
            <a:bodyPr wrap="square" lIns="0" tIns="0" rIns="0" bIns="0" rtlCol="0"/>
            <a:lstStyle/>
            <a:p>
              <a:endParaRPr sz="2400"/>
            </a:p>
          </p:txBody>
        </p:sp>
        <p:pic>
          <p:nvPicPr>
            <p:cNvPr id="31" name="object 31"/>
            <p:cNvPicPr/>
            <p:nvPr/>
          </p:nvPicPr>
          <p:blipFill>
            <a:blip r:embed="rId9" cstate="print"/>
            <a:stretch>
              <a:fillRect/>
            </a:stretch>
          </p:blipFill>
          <p:spPr>
            <a:xfrm>
              <a:off x="3971940" y="3467100"/>
              <a:ext cx="1390650" cy="304800"/>
            </a:xfrm>
            <a:prstGeom prst="rect">
              <a:avLst/>
            </a:prstGeom>
          </p:spPr>
        </p:pic>
        <p:sp>
          <p:nvSpPr>
            <p:cNvPr id="32" name="object 32"/>
            <p:cNvSpPr/>
            <p:nvPr/>
          </p:nvSpPr>
          <p:spPr>
            <a:xfrm>
              <a:off x="4015496" y="3551931"/>
              <a:ext cx="1166495" cy="85725"/>
            </a:xfrm>
            <a:custGeom>
              <a:avLst/>
              <a:gdLst/>
              <a:ahLst/>
              <a:cxnLst/>
              <a:rect l="l" t="t" r="r" b="b"/>
              <a:pathLst>
                <a:path w="1166495" h="85725">
                  <a:moveTo>
                    <a:pt x="1080516" y="0"/>
                  </a:moveTo>
                  <a:lnTo>
                    <a:pt x="1080516" y="85725"/>
                  </a:lnTo>
                  <a:lnTo>
                    <a:pt x="1137751" y="57150"/>
                  </a:lnTo>
                  <a:lnTo>
                    <a:pt x="1094731" y="57150"/>
                  </a:lnTo>
                  <a:lnTo>
                    <a:pt x="1094731" y="28575"/>
                  </a:lnTo>
                  <a:lnTo>
                    <a:pt x="1137560" y="28575"/>
                  </a:lnTo>
                  <a:lnTo>
                    <a:pt x="1080516" y="0"/>
                  </a:lnTo>
                  <a:close/>
                </a:path>
                <a:path w="1166495" h="85725">
                  <a:moveTo>
                    <a:pt x="1080516" y="28575"/>
                  </a:moveTo>
                  <a:lnTo>
                    <a:pt x="0" y="28575"/>
                  </a:lnTo>
                  <a:lnTo>
                    <a:pt x="0" y="57150"/>
                  </a:lnTo>
                  <a:lnTo>
                    <a:pt x="1080516" y="57150"/>
                  </a:lnTo>
                  <a:lnTo>
                    <a:pt x="1080516" y="28575"/>
                  </a:lnTo>
                  <a:close/>
                </a:path>
                <a:path w="1166495" h="85725">
                  <a:moveTo>
                    <a:pt x="1137560" y="28575"/>
                  </a:moveTo>
                  <a:lnTo>
                    <a:pt x="1094731" y="28575"/>
                  </a:lnTo>
                  <a:lnTo>
                    <a:pt x="1094731" y="57150"/>
                  </a:lnTo>
                  <a:lnTo>
                    <a:pt x="1137751" y="57150"/>
                  </a:lnTo>
                  <a:lnTo>
                    <a:pt x="1166225" y="42934"/>
                  </a:lnTo>
                  <a:lnTo>
                    <a:pt x="1137560" y="28575"/>
                  </a:lnTo>
                  <a:close/>
                </a:path>
              </a:pathLst>
            </a:custGeom>
            <a:solidFill>
              <a:srgbClr val="F07F09"/>
            </a:solidFill>
          </p:spPr>
          <p:txBody>
            <a:bodyPr wrap="square" lIns="0" tIns="0" rIns="0" bIns="0" rtlCol="0"/>
            <a:lstStyle/>
            <a:p>
              <a:endParaRPr sz="2400"/>
            </a:p>
          </p:txBody>
        </p:sp>
        <p:pic>
          <p:nvPicPr>
            <p:cNvPr id="33" name="object 33"/>
            <p:cNvPicPr/>
            <p:nvPr/>
          </p:nvPicPr>
          <p:blipFill>
            <a:blip r:embed="rId10" cstate="print"/>
            <a:stretch>
              <a:fillRect/>
            </a:stretch>
          </p:blipFill>
          <p:spPr>
            <a:xfrm>
              <a:off x="3943350" y="3762375"/>
              <a:ext cx="1381125" cy="847725"/>
            </a:xfrm>
            <a:prstGeom prst="rect">
              <a:avLst/>
            </a:prstGeom>
          </p:spPr>
        </p:pic>
        <p:sp>
          <p:nvSpPr>
            <p:cNvPr id="34" name="object 34"/>
            <p:cNvSpPr/>
            <p:nvPr/>
          </p:nvSpPr>
          <p:spPr>
            <a:xfrm>
              <a:off x="3986540" y="3799200"/>
              <a:ext cx="1155700" cy="636270"/>
            </a:xfrm>
            <a:custGeom>
              <a:avLst/>
              <a:gdLst/>
              <a:ahLst/>
              <a:cxnLst/>
              <a:rect l="l" t="t" r="r" b="b"/>
              <a:pathLst>
                <a:path w="1155700" h="636270">
                  <a:moveTo>
                    <a:pt x="1073083" y="607287"/>
                  </a:moveTo>
                  <a:lnTo>
                    <a:pt x="1059423" y="632447"/>
                  </a:lnTo>
                  <a:lnTo>
                    <a:pt x="1155313" y="635663"/>
                  </a:lnTo>
                  <a:lnTo>
                    <a:pt x="1140254" y="614147"/>
                  </a:lnTo>
                  <a:lnTo>
                    <a:pt x="1085728" y="614147"/>
                  </a:lnTo>
                  <a:lnTo>
                    <a:pt x="1073083" y="607287"/>
                  </a:lnTo>
                  <a:close/>
                </a:path>
                <a:path w="1155700" h="636270">
                  <a:moveTo>
                    <a:pt x="1086705" y="582196"/>
                  </a:moveTo>
                  <a:lnTo>
                    <a:pt x="1073083" y="607287"/>
                  </a:lnTo>
                  <a:lnTo>
                    <a:pt x="1085728" y="614147"/>
                  </a:lnTo>
                  <a:lnTo>
                    <a:pt x="1099291" y="589026"/>
                  </a:lnTo>
                  <a:lnTo>
                    <a:pt x="1086705" y="582196"/>
                  </a:lnTo>
                  <a:close/>
                </a:path>
                <a:path w="1155700" h="636270">
                  <a:moveTo>
                    <a:pt x="1100328" y="557104"/>
                  </a:moveTo>
                  <a:lnTo>
                    <a:pt x="1086705" y="582196"/>
                  </a:lnTo>
                  <a:lnTo>
                    <a:pt x="1099291" y="589026"/>
                  </a:lnTo>
                  <a:lnTo>
                    <a:pt x="1085728" y="614147"/>
                  </a:lnTo>
                  <a:lnTo>
                    <a:pt x="1140254" y="614147"/>
                  </a:lnTo>
                  <a:lnTo>
                    <a:pt x="1100328" y="557104"/>
                  </a:lnTo>
                  <a:close/>
                </a:path>
                <a:path w="1155700" h="636270">
                  <a:moveTo>
                    <a:pt x="13716" y="0"/>
                  </a:moveTo>
                  <a:lnTo>
                    <a:pt x="0" y="25146"/>
                  </a:lnTo>
                  <a:lnTo>
                    <a:pt x="1073083" y="607287"/>
                  </a:lnTo>
                  <a:lnTo>
                    <a:pt x="1086705" y="582196"/>
                  </a:lnTo>
                  <a:lnTo>
                    <a:pt x="13716" y="0"/>
                  </a:lnTo>
                  <a:close/>
                </a:path>
              </a:pathLst>
            </a:custGeom>
            <a:solidFill>
              <a:srgbClr val="F07F09"/>
            </a:solidFill>
          </p:spPr>
          <p:txBody>
            <a:bodyPr wrap="square" lIns="0" tIns="0" rIns="0" bIns="0" rtlCol="0"/>
            <a:lstStyle/>
            <a:p>
              <a:endParaRPr sz="2400"/>
            </a:p>
          </p:txBody>
        </p:sp>
      </p:grpSp>
      <p:sp>
        <p:nvSpPr>
          <p:cNvPr id="35" name="object 35"/>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EE44E1-69EE-461C-8722-5EE2D58B2645}"/>
              </a:ext>
            </a:extLst>
          </p:cNvPr>
          <p:cNvSpPr>
            <a:spLocks noGrp="1"/>
          </p:cNvSpPr>
          <p:nvPr>
            <p:ph type="title"/>
          </p:nvPr>
        </p:nvSpPr>
        <p:spPr>
          <a:xfrm>
            <a:off x="838200" y="609600"/>
            <a:ext cx="3739341" cy="1330839"/>
          </a:xfrm>
        </p:spPr>
        <p:txBody>
          <a:bodyPr>
            <a:normAutofit/>
          </a:bodyPr>
          <a:lstStyle/>
          <a:p>
            <a:br>
              <a:rPr lang="en-US" sz="2800"/>
            </a:br>
            <a:r>
              <a:rPr lang="en-US" sz="2800"/>
              <a:t>Defining a Service</a:t>
            </a:r>
            <a:br>
              <a:rPr lang="en-US" sz="2800"/>
            </a:br>
            <a:endParaRPr lang="en-US" sz="2800"/>
          </a:p>
        </p:txBody>
      </p:sp>
      <p:sp>
        <p:nvSpPr>
          <p:cNvPr id="3" name="Content Placeholder 2">
            <a:extLst>
              <a:ext uri="{FF2B5EF4-FFF2-40B4-BE49-F238E27FC236}">
                <a16:creationId xmlns:a16="http://schemas.microsoft.com/office/drawing/2014/main" id="{3040F74E-3BDA-46A5-B5A4-157AEA2F0F46}"/>
              </a:ext>
            </a:extLst>
          </p:cNvPr>
          <p:cNvSpPr>
            <a:spLocks noGrp="1"/>
          </p:cNvSpPr>
          <p:nvPr>
            <p:ph idx="1"/>
          </p:nvPr>
        </p:nvSpPr>
        <p:spPr>
          <a:xfrm>
            <a:off x="862366" y="2194102"/>
            <a:ext cx="3427001" cy="3908586"/>
          </a:xfrm>
        </p:spPr>
        <p:txBody>
          <a:bodyPr>
            <a:normAutofit/>
          </a:bodyPr>
          <a:lstStyle/>
          <a:p>
            <a:pPr marL="0" indent="0">
              <a:buNone/>
            </a:pPr>
            <a:r>
              <a:rPr lang="en-US" sz="1900"/>
              <a:t>A Service in Kubernetes is a REST object, like a Pod. Like all the REST objects, you can POST a Service definition to the API server to create a new instance. The name of a Service object must be a valid DNS label name.</a:t>
            </a:r>
          </a:p>
          <a:p>
            <a:pPr marL="0" indent="0">
              <a:buNone/>
            </a:pPr>
            <a:endParaRPr lang="en-US" sz="1900"/>
          </a:p>
          <a:p>
            <a:pPr marL="0" indent="0">
              <a:buNone/>
            </a:pPr>
            <a:r>
              <a:rPr lang="en-US" sz="1900"/>
              <a:t>For example, suppose you have a set of Pods where each listens on TCP port 9376 and contains a label app=MyApp:</a:t>
            </a:r>
          </a:p>
        </p:txBody>
      </p:sp>
      <p:sp>
        <p:nvSpPr>
          <p:cNvPr id="6" name="Rectangle 5">
            <a:extLst>
              <a:ext uri="{FF2B5EF4-FFF2-40B4-BE49-F238E27FC236}">
                <a16:creationId xmlns:a16="http://schemas.microsoft.com/office/drawing/2014/main" id="{EA3BB5B4-06CF-4B6C-B1AA-36F257389BD7}"/>
              </a:ext>
            </a:extLst>
          </p:cNvPr>
          <p:cNvSpPr/>
          <p:nvPr/>
        </p:nvSpPr>
        <p:spPr>
          <a:xfrm>
            <a:off x="6096000" y="1396632"/>
            <a:ext cx="6096000" cy="3139321"/>
          </a:xfrm>
          <a:prstGeom prst="rect">
            <a:avLst/>
          </a:prstGeom>
        </p:spPr>
        <p:txBody>
          <a:bodyPr>
            <a:spAutoFit/>
          </a:bodyPr>
          <a:lstStyle/>
          <a:p>
            <a:r>
              <a:rPr lang="en-US" dirty="0" err="1"/>
              <a:t>apiVersion</a:t>
            </a:r>
            <a:r>
              <a:rPr lang="en-US" dirty="0"/>
              <a:t>: v1</a:t>
            </a:r>
          </a:p>
          <a:p>
            <a:r>
              <a:rPr lang="en-US" dirty="0"/>
              <a:t>kind: Service</a:t>
            </a:r>
          </a:p>
          <a:p>
            <a:r>
              <a:rPr lang="en-US" dirty="0"/>
              <a:t>metadata:</a:t>
            </a:r>
          </a:p>
          <a:p>
            <a:r>
              <a:rPr lang="en-US" dirty="0"/>
              <a:t>  name: my-service</a:t>
            </a:r>
          </a:p>
          <a:p>
            <a:r>
              <a:rPr lang="en-US" dirty="0"/>
              <a:t>spec:</a:t>
            </a:r>
          </a:p>
          <a:p>
            <a:r>
              <a:rPr lang="en-US" dirty="0"/>
              <a:t>  selector:</a:t>
            </a:r>
          </a:p>
          <a:p>
            <a:r>
              <a:rPr lang="en-US" dirty="0"/>
              <a:t>    app: MyApp</a:t>
            </a:r>
          </a:p>
          <a:p>
            <a:r>
              <a:rPr lang="en-US" dirty="0"/>
              <a:t>  ports:</a:t>
            </a:r>
          </a:p>
          <a:p>
            <a:r>
              <a:rPr lang="en-US" dirty="0"/>
              <a:t>    - protocol: TCP</a:t>
            </a:r>
          </a:p>
          <a:p>
            <a:r>
              <a:rPr lang="en-US" dirty="0"/>
              <a:t>      port: 80</a:t>
            </a:r>
          </a:p>
          <a:p>
            <a:r>
              <a:rPr lang="en-US" dirty="0"/>
              <a:t>      </a:t>
            </a:r>
            <a:r>
              <a:rPr lang="en-US" dirty="0" err="1"/>
              <a:t>targetPort</a:t>
            </a:r>
            <a:r>
              <a:rPr lang="en-US" dirty="0"/>
              <a:t>: 9376</a:t>
            </a:r>
          </a:p>
        </p:txBody>
      </p:sp>
    </p:spTree>
    <p:extLst>
      <p:ext uri="{BB962C8B-B14F-4D97-AF65-F5344CB8AC3E}">
        <p14:creationId xmlns:p14="http://schemas.microsoft.com/office/powerpoint/2010/main" val="1221405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66F478A-6220-4AFC-9492-0A71284A0280}"/>
              </a:ext>
            </a:extLst>
          </p:cNvPr>
          <p:cNvSpPr>
            <a:spLocks noGrp="1"/>
          </p:cNvSpPr>
          <p:nvPr>
            <p:ph type="title"/>
          </p:nvPr>
        </p:nvSpPr>
        <p:spPr>
          <a:xfrm>
            <a:off x="958506" y="800392"/>
            <a:ext cx="10264697" cy="1212102"/>
          </a:xfrm>
        </p:spPr>
        <p:txBody>
          <a:bodyPr>
            <a:normAutofit/>
          </a:bodyPr>
          <a:lstStyle/>
          <a:p>
            <a:br>
              <a:rPr lang="en-US" sz="2500">
                <a:solidFill>
                  <a:srgbClr val="FFFFFF"/>
                </a:solidFill>
              </a:rPr>
            </a:br>
            <a:r>
              <a:rPr lang="en-US" sz="2500">
                <a:solidFill>
                  <a:srgbClr val="FFFFFF"/>
                </a:solidFill>
              </a:rPr>
              <a:t>Publishing Services (ServiceTypes)</a:t>
            </a:r>
            <a:br>
              <a:rPr lang="en-US" sz="2500">
                <a:solidFill>
                  <a:srgbClr val="FFFFFF"/>
                </a:solidFill>
              </a:rPr>
            </a:br>
            <a:endParaRPr lang="en-US" sz="2500">
              <a:solidFill>
                <a:srgbClr val="FFFFFF"/>
              </a:solidFill>
            </a:endParaRPr>
          </a:p>
        </p:txBody>
      </p:sp>
      <p:sp>
        <p:nvSpPr>
          <p:cNvPr id="3" name="Content Placeholder 2">
            <a:extLst>
              <a:ext uri="{FF2B5EF4-FFF2-40B4-BE49-F238E27FC236}">
                <a16:creationId xmlns:a16="http://schemas.microsoft.com/office/drawing/2014/main" id="{4D900DEB-2D49-4AE1-A184-1858CEA71792}"/>
              </a:ext>
            </a:extLst>
          </p:cNvPr>
          <p:cNvSpPr>
            <a:spLocks noGrp="1"/>
          </p:cNvSpPr>
          <p:nvPr>
            <p:ph idx="1"/>
          </p:nvPr>
        </p:nvSpPr>
        <p:spPr>
          <a:xfrm>
            <a:off x="1367624" y="2490436"/>
            <a:ext cx="9708995" cy="3567173"/>
          </a:xfrm>
        </p:spPr>
        <p:txBody>
          <a:bodyPr anchor="ctr">
            <a:normAutofit fontScale="92500" lnSpcReduction="10000"/>
          </a:bodyPr>
          <a:lstStyle/>
          <a:p>
            <a:pPr marL="0" indent="0">
              <a:buNone/>
            </a:pPr>
            <a:r>
              <a:rPr lang="en-US" sz="1600" dirty="0"/>
              <a:t>For some parts of your application (for example, frontends) you may want to expose a Service onto an external IP address, that's outside of your cluster.</a:t>
            </a:r>
          </a:p>
          <a:p>
            <a:pPr marL="0" indent="0">
              <a:buNone/>
            </a:pPr>
            <a:r>
              <a:rPr lang="en-US" sz="1600" dirty="0"/>
              <a:t>Kubernetes ServiceTypes allow you to specify what kind of Service you want. The default is </a:t>
            </a:r>
            <a:r>
              <a:rPr lang="en-US" sz="1600" dirty="0" err="1"/>
              <a:t>ClusterIP</a:t>
            </a:r>
            <a:r>
              <a:rPr lang="en-US" sz="1600" dirty="0"/>
              <a:t>.</a:t>
            </a:r>
          </a:p>
          <a:p>
            <a:pPr marL="0" indent="0">
              <a:buNone/>
            </a:pPr>
            <a:r>
              <a:rPr lang="en-US" sz="1600" dirty="0"/>
              <a:t>Type values and their behaviors are:</a:t>
            </a:r>
          </a:p>
          <a:p>
            <a:pPr marL="0" indent="0">
              <a:buNone/>
            </a:pPr>
            <a:endParaRPr lang="en-US" sz="1600" dirty="0"/>
          </a:p>
          <a:p>
            <a:r>
              <a:rPr lang="en-US" sz="1600" dirty="0" err="1"/>
              <a:t>ClusterIP</a:t>
            </a:r>
            <a:r>
              <a:rPr lang="en-US" sz="1600" dirty="0"/>
              <a:t>: Exposes the Service on a cluster-internal IP. Choosing this value makes the Service only reachable from within the cluster. This is the default ServiceType.</a:t>
            </a:r>
          </a:p>
          <a:p>
            <a:r>
              <a:rPr lang="en-US" sz="1600" dirty="0" err="1"/>
              <a:t>NodePort</a:t>
            </a:r>
            <a:r>
              <a:rPr lang="en-US" sz="1600" dirty="0"/>
              <a:t>: Exposes the Service on each Node's IP at a static port (the </a:t>
            </a:r>
            <a:r>
              <a:rPr lang="en-US" sz="1600" dirty="0" err="1"/>
              <a:t>NodePort</a:t>
            </a:r>
            <a:r>
              <a:rPr lang="en-US" sz="1600" dirty="0"/>
              <a:t>). A </a:t>
            </a:r>
            <a:r>
              <a:rPr lang="en-US" sz="1600" dirty="0" err="1"/>
              <a:t>ClusterIP</a:t>
            </a:r>
            <a:r>
              <a:rPr lang="en-US" sz="1600" dirty="0"/>
              <a:t> Service, to which the </a:t>
            </a:r>
            <a:r>
              <a:rPr lang="en-US" sz="1600" dirty="0" err="1"/>
              <a:t>NodePort</a:t>
            </a:r>
            <a:r>
              <a:rPr lang="en-US" sz="1600" dirty="0"/>
              <a:t> Service routes, is automatically created. You'll be able to contact the </a:t>
            </a:r>
            <a:r>
              <a:rPr lang="en-US" sz="1600" dirty="0" err="1"/>
              <a:t>NodePort</a:t>
            </a:r>
            <a:r>
              <a:rPr lang="en-US" sz="1600" dirty="0"/>
              <a:t> Service, from outside the cluster, by requesting &lt;</a:t>
            </a:r>
            <a:r>
              <a:rPr lang="en-US" sz="1600" dirty="0" err="1"/>
              <a:t>NodeIP</a:t>
            </a:r>
            <a:r>
              <a:rPr lang="en-US" sz="1600" dirty="0"/>
              <a:t>&gt;:&lt;</a:t>
            </a:r>
            <a:r>
              <a:rPr lang="en-US" sz="1600" dirty="0" err="1"/>
              <a:t>NodePort</a:t>
            </a:r>
            <a:r>
              <a:rPr lang="en-US" sz="1600" dirty="0"/>
              <a:t>&gt;.</a:t>
            </a:r>
          </a:p>
          <a:p>
            <a:r>
              <a:rPr lang="en-US" sz="1600" dirty="0" err="1"/>
              <a:t>LoadBalancer</a:t>
            </a:r>
            <a:r>
              <a:rPr lang="en-US" sz="1600" dirty="0"/>
              <a:t>: Exposes the Service externally using a cloud provider's load balancer. </a:t>
            </a:r>
            <a:r>
              <a:rPr lang="en-US" sz="1600" dirty="0" err="1"/>
              <a:t>NodePort</a:t>
            </a:r>
            <a:r>
              <a:rPr lang="en-US" sz="1600" dirty="0"/>
              <a:t> and </a:t>
            </a:r>
            <a:r>
              <a:rPr lang="en-US" sz="1600" dirty="0" err="1"/>
              <a:t>ClusterIP</a:t>
            </a:r>
            <a:r>
              <a:rPr lang="en-US" sz="1600" dirty="0"/>
              <a:t> Services, to which the external load balancer routes, are automatically created.</a:t>
            </a:r>
          </a:p>
          <a:p>
            <a:r>
              <a:rPr lang="en-US" sz="1600" dirty="0" err="1"/>
              <a:t>ExternalName</a:t>
            </a:r>
            <a:r>
              <a:rPr lang="en-US" sz="1600" dirty="0"/>
              <a:t>: Maps the Service to the contents of the </a:t>
            </a:r>
            <a:r>
              <a:rPr lang="en-US" sz="1600" dirty="0" err="1"/>
              <a:t>externalName</a:t>
            </a:r>
            <a:r>
              <a:rPr lang="en-US" sz="1600" dirty="0"/>
              <a:t> field (e.g. foo.bar.example.com), by returning a CNAME record with its value. No proxying of any kind is set up.</a:t>
            </a:r>
          </a:p>
        </p:txBody>
      </p:sp>
    </p:spTree>
    <p:extLst>
      <p:ext uri="{BB962C8B-B14F-4D97-AF65-F5344CB8AC3E}">
        <p14:creationId xmlns:p14="http://schemas.microsoft.com/office/powerpoint/2010/main" val="1011698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206" y="233755"/>
            <a:ext cx="3955371" cy="699336"/>
          </a:xfrm>
          <a:prstGeom prst="rect">
            <a:avLst/>
          </a:prstGeom>
        </p:spPr>
        <p:txBody>
          <a:bodyPr vert="horz" wrap="square" lIns="0" tIns="22013" rIns="0" bIns="0" rtlCol="0" anchor="ctr">
            <a:spAutoFit/>
          </a:bodyPr>
          <a:lstStyle/>
          <a:p>
            <a:pPr marL="16933">
              <a:lnSpc>
                <a:spcPct val="100000"/>
              </a:lnSpc>
              <a:spcBef>
                <a:spcPts val="173"/>
              </a:spcBef>
            </a:pPr>
            <a:r>
              <a:rPr dirty="0"/>
              <a:t>Service</a:t>
            </a:r>
            <a:r>
              <a:rPr spc="120" dirty="0"/>
              <a:t> </a:t>
            </a:r>
            <a:r>
              <a:rPr spc="7" dirty="0"/>
              <a:t>Types</a:t>
            </a:r>
          </a:p>
        </p:txBody>
      </p:sp>
      <p:sp>
        <p:nvSpPr>
          <p:cNvPr id="3" name="object 3"/>
          <p:cNvSpPr txBox="1"/>
          <p:nvPr/>
        </p:nvSpPr>
        <p:spPr>
          <a:xfrm>
            <a:off x="562615" y="1541353"/>
            <a:ext cx="8707120" cy="1925121"/>
          </a:xfrm>
          <a:prstGeom prst="rect">
            <a:avLst/>
          </a:prstGeom>
        </p:spPr>
        <p:txBody>
          <a:bodyPr vert="horz" wrap="square" lIns="0" tIns="16933" rIns="0" bIns="0" rtlCol="0">
            <a:spAutoFit/>
          </a:bodyPr>
          <a:lstStyle/>
          <a:p>
            <a:pPr marL="16933">
              <a:spcBef>
                <a:spcPts val="133"/>
              </a:spcBef>
            </a:pPr>
            <a:r>
              <a:rPr b="1" spc="40" dirty="0">
                <a:latin typeface="Calibri"/>
                <a:cs typeface="Calibri"/>
              </a:rPr>
              <a:t>C</a:t>
            </a:r>
            <a:r>
              <a:rPr b="1" spc="-40" dirty="0">
                <a:latin typeface="Calibri"/>
                <a:cs typeface="Calibri"/>
              </a:rPr>
              <a:t>l</a:t>
            </a:r>
            <a:r>
              <a:rPr b="1" spc="27" dirty="0">
                <a:latin typeface="Calibri"/>
                <a:cs typeface="Calibri"/>
              </a:rPr>
              <a:t>u</a:t>
            </a:r>
            <a:r>
              <a:rPr b="1" spc="-20" dirty="0">
                <a:latin typeface="Calibri"/>
                <a:cs typeface="Calibri"/>
              </a:rPr>
              <a:t>s</a:t>
            </a:r>
            <a:r>
              <a:rPr b="1" spc="-27" dirty="0">
                <a:latin typeface="Calibri"/>
                <a:cs typeface="Calibri"/>
              </a:rPr>
              <a:t>t</a:t>
            </a:r>
            <a:r>
              <a:rPr b="1" spc="-7" dirty="0">
                <a:latin typeface="Calibri"/>
                <a:cs typeface="Calibri"/>
              </a:rPr>
              <a:t>e</a:t>
            </a:r>
            <a:r>
              <a:rPr b="1" spc="-47" dirty="0">
                <a:latin typeface="Calibri"/>
                <a:cs typeface="Calibri"/>
              </a:rPr>
              <a:t>r</a:t>
            </a:r>
            <a:r>
              <a:rPr b="1" spc="20" dirty="0">
                <a:latin typeface="Calibri"/>
                <a:cs typeface="Calibri"/>
              </a:rPr>
              <a:t>I</a:t>
            </a:r>
            <a:r>
              <a:rPr b="1" spc="40" dirty="0">
                <a:latin typeface="Calibri"/>
                <a:cs typeface="Calibri"/>
              </a:rPr>
              <a:t>P</a:t>
            </a:r>
            <a:r>
              <a:rPr b="1" dirty="0">
                <a:latin typeface="Calibri"/>
                <a:cs typeface="Calibri"/>
              </a:rPr>
              <a:t>:</a:t>
            </a:r>
            <a:r>
              <a:rPr spc="-160" dirty="0">
                <a:latin typeface="Times New Roman"/>
                <a:cs typeface="Times New Roman"/>
              </a:rPr>
              <a:t> </a:t>
            </a:r>
            <a:r>
              <a:rPr spc="20" dirty="0">
                <a:latin typeface="Calibri"/>
                <a:cs typeface="Calibri"/>
              </a:rPr>
              <a:t>E</a:t>
            </a:r>
            <a:r>
              <a:rPr spc="13" dirty="0">
                <a:latin typeface="Calibri"/>
                <a:cs typeface="Calibri"/>
              </a:rPr>
              <a:t>x</a:t>
            </a:r>
            <a:r>
              <a:rPr spc="-47" dirty="0">
                <a:latin typeface="Calibri"/>
                <a:cs typeface="Calibri"/>
              </a:rPr>
              <a:t>p</a:t>
            </a:r>
            <a:r>
              <a:rPr spc="47" dirty="0">
                <a:latin typeface="Calibri"/>
                <a:cs typeface="Calibri"/>
              </a:rPr>
              <a:t>o</a:t>
            </a:r>
            <a:r>
              <a:rPr spc="-7" dirty="0">
                <a:latin typeface="Calibri"/>
                <a:cs typeface="Calibri"/>
              </a:rPr>
              <a:t>se</a:t>
            </a:r>
            <a:r>
              <a:rPr dirty="0">
                <a:latin typeface="Calibri"/>
                <a:cs typeface="Calibri"/>
              </a:rPr>
              <a:t>s</a:t>
            </a:r>
            <a:r>
              <a:rPr spc="-47" dirty="0">
                <a:latin typeface="Times New Roman"/>
                <a:cs typeface="Times New Roman"/>
              </a:rPr>
              <a:t> </a:t>
            </a:r>
            <a:r>
              <a:rPr dirty="0">
                <a:latin typeface="Calibri"/>
                <a:cs typeface="Calibri"/>
              </a:rPr>
              <a:t>t</a:t>
            </a:r>
            <a:r>
              <a:rPr spc="-53" dirty="0">
                <a:latin typeface="Calibri"/>
                <a:cs typeface="Calibri"/>
              </a:rPr>
              <a:t>h</a:t>
            </a:r>
            <a:r>
              <a:rPr dirty="0">
                <a:latin typeface="Calibri"/>
                <a:cs typeface="Calibri"/>
              </a:rPr>
              <a:t>e</a:t>
            </a:r>
            <a:r>
              <a:rPr spc="-47" dirty="0">
                <a:latin typeface="Times New Roman"/>
                <a:cs typeface="Times New Roman"/>
              </a:rPr>
              <a:t> </a:t>
            </a:r>
            <a:r>
              <a:rPr spc="-7" dirty="0">
                <a:latin typeface="Calibri"/>
                <a:cs typeface="Calibri"/>
              </a:rPr>
              <a:t>se</a:t>
            </a:r>
            <a:r>
              <a:rPr spc="-27" dirty="0">
                <a:latin typeface="Calibri"/>
                <a:cs typeface="Calibri"/>
              </a:rPr>
              <a:t>r</a:t>
            </a:r>
            <a:r>
              <a:rPr spc="-13" dirty="0">
                <a:latin typeface="Calibri"/>
                <a:cs typeface="Calibri"/>
              </a:rPr>
              <a:t>vi</a:t>
            </a:r>
            <a:r>
              <a:rPr spc="33" dirty="0">
                <a:latin typeface="Calibri"/>
                <a:cs typeface="Calibri"/>
              </a:rPr>
              <a:t>c</a:t>
            </a:r>
            <a:r>
              <a:rPr dirty="0">
                <a:latin typeface="Calibri"/>
                <a:cs typeface="Calibri"/>
              </a:rPr>
              <a:t>e</a:t>
            </a:r>
            <a:r>
              <a:rPr spc="53" dirty="0">
                <a:latin typeface="Times New Roman"/>
                <a:cs typeface="Times New Roman"/>
              </a:rPr>
              <a:t> </a:t>
            </a:r>
            <a:r>
              <a:rPr spc="47" dirty="0">
                <a:latin typeface="Calibri"/>
                <a:cs typeface="Calibri"/>
              </a:rPr>
              <a:t>o</a:t>
            </a:r>
            <a:r>
              <a:rPr dirty="0">
                <a:latin typeface="Calibri"/>
                <a:cs typeface="Calibri"/>
              </a:rPr>
              <a:t>n</a:t>
            </a:r>
            <a:r>
              <a:rPr spc="-87" dirty="0">
                <a:latin typeface="Times New Roman"/>
                <a:cs typeface="Times New Roman"/>
              </a:rPr>
              <a:t> </a:t>
            </a:r>
            <a:r>
              <a:rPr spc="33" dirty="0">
                <a:latin typeface="Calibri"/>
                <a:cs typeface="Calibri"/>
              </a:rPr>
              <a:t>c</a:t>
            </a:r>
            <a:r>
              <a:rPr spc="-13" dirty="0">
                <a:latin typeface="Calibri"/>
                <a:cs typeface="Calibri"/>
              </a:rPr>
              <a:t>l</a:t>
            </a:r>
            <a:r>
              <a:rPr spc="-47" dirty="0">
                <a:latin typeface="Calibri"/>
                <a:cs typeface="Calibri"/>
              </a:rPr>
              <a:t>u</a:t>
            </a:r>
            <a:r>
              <a:rPr spc="-7" dirty="0">
                <a:latin typeface="Calibri"/>
                <a:cs typeface="Calibri"/>
              </a:rPr>
              <a:t>ste</a:t>
            </a:r>
            <a:r>
              <a:rPr spc="-87" dirty="0">
                <a:latin typeface="Calibri"/>
                <a:cs typeface="Calibri"/>
              </a:rPr>
              <a:t>r</a:t>
            </a:r>
            <a:r>
              <a:rPr spc="47" dirty="0">
                <a:latin typeface="Calibri"/>
                <a:cs typeface="Calibri"/>
              </a:rPr>
              <a:t>-</a:t>
            </a:r>
            <a:r>
              <a:rPr spc="-13" dirty="0">
                <a:latin typeface="Calibri"/>
                <a:cs typeface="Calibri"/>
              </a:rPr>
              <a:t>i</a:t>
            </a:r>
            <a:r>
              <a:rPr spc="-47" dirty="0">
                <a:latin typeface="Calibri"/>
                <a:cs typeface="Calibri"/>
              </a:rPr>
              <a:t>n</a:t>
            </a:r>
            <a:r>
              <a:rPr dirty="0">
                <a:latin typeface="Calibri"/>
                <a:cs typeface="Calibri"/>
              </a:rPr>
              <a:t>te</a:t>
            </a:r>
            <a:r>
              <a:rPr spc="-27" dirty="0">
                <a:latin typeface="Calibri"/>
                <a:cs typeface="Calibri"/>
              </a:rPr>
              <a:t>r</a:t>
            </a:r>
            <a:r>
              <a:rPr spc="-47" dirty="0">
                <a:latin typeface="Calibri"/>
                <a:cs typeface="Calibri"/>
              </a:rPr>
              <a:t>n</a:t>
            </a:r>
            <a:r>
              <a:rPr spc="33" dirty="0">
                <a:latin typeface="Calibri"/>
                <a:cs typeface="Calibri"/>
              </a:rPr>
              <a:t>a</a:t>
            </a:r>
            <a:r>
              <a:rPr dirty="0">
                <a:latin typeface="Calibri"/>
                <a:cs typeface="Calibri"/>
              </a:rPr>
              <a:t>l</a:t>
            </a:r>
            <a:r>
              <a:rPr spc="40" dirty="0">
                <a:latin typeface="Times New Roman"/>
                <a:cs typeface="Times New Roman"/>
              </a:rPr>
              <a:t> </a:t>
            </a:r>
            <a:r>
              <a:rPr spc="47" dirty="0">
                <a:latin typeface="Calibri"/>
                <a:cs typeface="Calibri"/>
              </a:rPr>
              <a:t>I</a:t>
            </a:r>
            <a:r>
              <a:rPr dirty="0">
                <a:latin typeface="Calibri"/>
                <a:cs typeface="Calibri"/>
              </a:rPr>
              <a:t>P</a:t>
            </a:r>
            <a:endParaRPr>
              <a:latin typeface="Calibri"/>
              <a:cs typeface="Calibri"/>
            </a:endParaRPr>
          </a:p>
          <a:p>
            <a:pPr>
              <a:spcBef>
                <a:spcPts val="33"/>
              </a:spcBef>
            </a:pPr>
            <a:endParaRPr sz="1733">
              <a:latin typeface="Calibri"/>
              <a:cs typeface="Calibri"/>
            </a:endParaRPr>
          </a:p>
          <a:p>
            <a:pPr marL="16933"/>
            <a:r>
              <a:rPr b="1" spc="7" dirty="0">
                <a:latin typeface="Calibri"/>
                <a:cs typeface="Calibri"/>
              </a:rPr>
              <a:t>NodePort:</a:t>
            </a:r>
            <a:r>
              <a:rPr b="1" spc="-120" dirty="0">
                <a:latin typeface="Calibri"/>
                <a:cs typeface="Calibri"/>
              </a:rPr>
              <a:t> </a:t>
            </a:r>
            <a:r>
              <a:rPr dirty="0">
                <a:latin typeface="Calibri"/>
                <a:cs typeface="Calibri"/>
              </a:rPr>
              <a:t>Exposes</a:t>
            </a:r>
            <a:r>
              <a:rPr spc="-107" dirty="0">
                <a:latin typeface="Calibri"/>
                <a:cs typeface="Calibri"/>
              </a:rPr>
              <a:t> </a:t>
            </a:r>
            <a:r>
              <a:rPr spc="-20" dirty="0">
                <a:latin typeface="Calibri"/>
                <a:cs typeface="Calibri"/>
              </a:rPr>
              <a:t>the</a:t>
            </a:r>
            <a:r>
              <a:rPr spc="100" dirty="0">
                <a:latin typeface="Calibri"/>
                <a:cs typeface="Calibri"/>
              </a:rPr>
              <a:t> </a:t>
            </a:r>
            <a:r>
              <a:rPr spc="-7" dirty="0">
                <a:latin typeface="Calibri"/>
                <a:cs typeface="Calibri"/>
              </a:rPr>
              <a:t>service</a:t>
            </a:r>
            <a:r>
              <a:rPr spc="7" dirty="0">
                <a:latin typeface="Calibri"/>
                <a:cs typeface="Calibri"/>
              </a:rPr>
              <a:t> </a:t>
            </a:r>
            <a:r>
              <a:rPr spc="20" dirty="0">
                <a:latin typeface="Calibri"/>
                <a:cs typeface="Calibri"/>
              </a:rPr>
              <a:t>on</a:t>
            </a:r>
            <a:r>
              <a:rPr spc="-47" dirty="0">
                <a:latin typeface="Calibri"/>
                <a:cs typeface="Calibri"/>
              </a:rPr>
              <a:t> </a:t>
            </a:r>
            <a:r>
              <a:rPr spc="20" dirty="0">
                <a:latin typeface="Calibri"/>
                <a:cs typeface="Calibri"/>
              </a:rPr>
              <a:t>each</a:t>
            </a:r>
            <a:r>
              <a:rPr spc="-47" dirty="0">
                <a:latin typeface="Calibri"/>
                <a:cs typeface="Calibri"/>
              </a:rPr>
              <a:t> </a:t>
            </a:r>
            <a:r>
              <a:rPr spc="-20" dirty="0">
                <a:latin typeface="Calibri"/>
                <a:cs typeface="Calibri"/>
              </a:rPr>
              <a:t>Node’s</a:t>
            </a:r>
            <a:r>
              <a:rPr spc="-7" dirty="0">
                <a:latin typeface="Calibri"/>
                <a:cs typeface="Calibri"/>
              </a:rPr>
              <a:t> </a:t>
            </a:r>
            <a:r>
              <a:rPr spc="20" dirty="0">
                <a:latin typeface="Calibri"/>
                <a:cs typeface="Calibri"/>
              </a:rPr>
              <a:t>IP</a:t>
            </a:r>
            <a:r>
              <a:rPr spc="-33" dirty="0">
                <a:latin typeface="Calibri"/>
                <a:cs typeface="Calibri"/>
              </a:rPr>
              <a:t> </a:t>
            </a:r>
            <a:r>
              <a:rPr spc="13" dirty="0">
                <a:latin typeface="Calibri"/>
                <a:cs typeface="Calibri"/>
              </a:rPr>
              <a:t>at</a:t>
            </a:r>
            <a:r>
              <a:rPr spc="-107" dirty="0">
                <a:latin typeface="Calibri"/>
                <a:cs typeface="Calibri"/>
              </a:rPr>
              <a:t> </a:t>
            </a:r>
            <a:r>
              <a:rPr dirty="0">
                <a:latin typeface="Calibri"/>
                <a:cs typeface="Calibri"/>
              </a:rPr>
              <a:t>a</a:t>
            </a:r>
            <a:r>
              <a:rPr spc="33" dirty="0">
                <a:latin typeface="Calibri"/>
                <a:cs typeface="Calibri"/>
              </a:rPr>
              <a:t> </a:t>
            </a:r>
            <a:r>
              <a:rPr dirty="0">
                <a:latin typeface="Calibri"/>
                <a:cs typeface="Calibri"/>
              </a:rPr>
              <a:t>static</a:t>
            </a:r>
            <a:r>
              <a:rPr spc="-60" dirty="0">
                <a:latin typeface="Calibri"/>
                <a:cs typeface="Calibri"/>
              </a:rPr>
              <a:t> </a:t>
            </a:r>
            <a:r>
              <a:rPr spc="-7" dirty="0">
                <a:latin typeface="Calibri"/>
                <a:cs typeface="Calibri"/>
              </a:rPr>
              <a:t>port</a:t>
            </a:r>
            <a:endParaRPr>
              <a:latin typeface="Calibri"/>
              <a:cs typeface="Calibri"/>
            </a:endParaRPr>
          </a:p>
          <a:p>
            <a:pPr>
              <a:spcBef>
                <a:spcPts val="27"/>
              </a:spcBef>
            </a:pPr>
            <a:endParaRPr sz="1733">
              <a:latin typeface="Calibri"/>
              <a:cs typeface="Calibri"/>
            </a:endParaRPr>
          </a:p>
          <a:p>
            <a:pPr marL="16933"/>
            <a:r>
              <a:rPr b="1" spc="7" dirty="0">
                <a:latin typeface="Calibri"/>
                <a:cs typeface="Calibri"/>
              </a:rPr>
              <a:t>LoadBalancer:</a:t>
            </a:r>
            <a:r>
              <a:rPr b="1" spc="-113" dirty="0">
                <a:latin typeface="Calibri"/>
                <a:cs typeface="Calibri"/>
              </a:rPr>
              <a:t> </a:t>
            </a:r>
            <a:r>
              <a:rPr dirty="0">
                <a:latin typeface="Calibri"/>
                <a:cs typeface="Calibri"/>
              </a:rPr>
              <a:t>Exposes</a:t>
            </a:r>
            <a:r>
              <a:rPr spc="-100" dirty="0">
                <a:latin typeface="Calibri"/>
                <a:cs typeface="Calibri"/>
              </a:rPr>
              <a:t> </a:t>
            </a:r>
            <a:r>
              <a:rPr spc="-20" dirty="0">
                <a:latin typeface="Calibri"/>
                <a:cs typeface="Calibri"/>
              </a:rPr>
              <a:t>the</a:t>
            </a:r>
            <a:r>
              <a:rPr spc="113" dirty="0">
                <a:latin typeface="Calibri"/>
                <a:cs typeface="Calibri"/>
              </a:rPr>
              <a:t> </a:t>
            </a:r>
            <a:r>
              <a:rPr spc="-7" dirty="0">
                <a:latin typeface="Calibri"/>
                <a:cs typeface="Calibri"/>
              </a:rPr>
              <a:t>service</a:t>
            </a:r>
            <a:r>
              <a:rPr spc="13" dirty="0">
                <a:latin typeface="Calibri"/>
                <a:cs typeface="Calibri"/>
              </a:rPr>
              <a:t> </a:t>
            </a:r>
            <a:r>
              <a:rPr spc="-7" dirty="0">
                <a:latin typeface="Calibri"/>
                <a:cs typeface="Calibri"/>
              </a:rPr>
              <a:t>externally</a:t>
            </a:r>
            <a:r>
              <a:rPr spc="87" dirty="0">
                <a:latin typeface="Calibri"/>
                <a:cs typeface="Calibri"/>
              </a:rPr>
              <a:t> </a:t>
            </a:r>
            <a:r>
              <a:rPr spc="-27" dirty="0">
                <a:latin typeface="Calibri"/>
                <a:cs typeface="Calibri"/>
              </a:rPr>
              <a:t>using</a:t>
            </a:r>
            <a:r>
              <a:rPr spc="60" dirty="0">
                <a:latin typeface="Calibri"/>
                <a:cs typeface="Calibri"/>
              </a:rPr>
              <a:t> </a:t>
            </a:r>
            <a:r>
              <a:rPr dirty="0">
                <a:latin typeface="Calibri"/>
                <a:cs typeface="Calibri"/>
              </a:rPr>
              <a:t>a</a:t>
            </a:r>
            <a:r>
              <a:rPr spc="47" dirty="0">
                <a:latin typeface="Calibri"/>
                <a:cs typeface="Calibri"/>
              </a:rPr>
              <a:t> </a:t>
            </a:r>
            <a:r>
              <a:rPr dirty="0">
                <a:latin typeface="Calibri"/>
                <a:cs typeface="Calibri"/>
              </a:rPr>
              <a:t>cloud</a:t>
            </a:r>
            <a:r>
              <a:rPr spc="-40" dirty="0">
                <a:latin typeface="Calibri"/>
                <a:cs typeface="Calibri"/>
              </a:rPr>
              <a:t> </a:t>
            </a:r>
            <a:r>
              <a:rPr spc="-20" dirty="0">
                <a:latin typeface="Calibri"/>
                <a:cs typeface="Calibri"/>
              </a:rPr>
              <a:t>provider’s</a:t>
            </a:r>
            <a:r>
              <a:rPr spc="200" dirty="0">
                <a:latin typeface="Calibri"/>
                <a:cs typeface="Calibri"/>
              </a:rPr>
              <a:t> </a:t>
            </a:r>
            <a:r>
              <a:rPr spc="13" dirty="0">
                <a:latin typeface="Calibri"/>
                <a:cs typeface="Calibri"/>
              </a:rPr>
              <a:t>load</a:t>
            </a:r>
            <a:r>
              <a:rPr spc="-33" dirty="0">
                <a:latin typeface="Calibri"/>
                <a:cs typeface="Calibri"/>
              </a:rPr>
              <a:t> </a:t>
            </a:r>
            <a:r>
              <a:rPr spc="-7" dirty="0">
                <a:latin typeface="Calibri"/>
                <a:cs typeface="Calibri"/>
              </a:rPr>
              <a:t>balancer</a:t>
            </a:r>
            <a:endParaRPr>
              <a:latin typeface="Calibri"/>
              <a:cs typeface="Calibri"/>
            </a:endParaRPr>
          </a:p>
          <a:p>
            <a:pPr>
              <a:spcBef>
                <a:spcPts val="33"/>
              </a:spcBef>
            </a:pPr>
            <a:endParaRPr sz="1733">
              <a:latin typeface="Calibri"/>
              <a:cs typeface="Calibri"/>
            </a:endParaRPr>
          </a:p>
          <a:p>
            <a:pPr marL="16933">
              <a:spcBef>
                <a:spcPts val="7"/>
              </a:spcBef>
            </a:pPr>
            <a:r>
              <a:rPr b="1" spc="-7" dirty="0">
                <a:latin typeface="Calibri"/>
                <a:cs typeface="Calibri"/>
              </a:rPr>
              <a:t>ExternalName:</a:t>
            </a:r>
            <a:r>
              <a:rPr b="1" spc="-20" dirty="0">
                <a:latin typeface="Calibri"/>
                <a:cs typeface="Calibri"/>
              </a:rPr>
              <a:t> </a:t>
            </a:r>
            <a:r>
              <a:rPr spc="-13" dirty="0">
                <a:latin typeface="Calibri"/>
                <a:cs typeface="Calibri"/>
              </a:rPr>
              <a:t>Maps</a:t>
            </a:r>
            <a:r>
              <a:rPr dirty="0">
                <a:latin typeface="Calibri"/>
                <a:cs typeface="Calibri"/>
              </a:rPr>
              <a:t> </a:t>
            </a:r>
            <a:r>
              <a:rPr spc="-20" dirty="0">
                <a:latin typeface="Calibri"/>
                <a:cs typeface="Calibri"/>
              </a:rPr>
              <a:t>the</a:t>
            </a:r>
            <a:r>
              <a:rPr spc="113" dirty="0">
                <a:latin typeface="Calibri"/>
                <a:cs typeface="Calibri"/>
              </a:rPr>
              <a:t> </a:t>
            </a:r>
            <a:r>
              <a:rPr spc="-7" dirty="0">
                <a:latin typeface="Calibri"/>
                <a:cs typeface="Calibri"/>
              </a:rPr>
              <a:t>service</a:t>
            </a:r>
            <a:r>
              <a:rPr spc="7" dirty="0">
                <a:latin typeface="Calibri"/>
                <a:cs typeface="Calibri"/>
              </a:rPr>
              <a:t> </a:t>
            </a:r>
            <a:r>
              <a:rPr dirty="0">
                <a:latin typeface="Calibri"/>
                <a:cs typeface="Calibri"/>
              </a:rPr>
              <a:t>to</a:t>
            </a:r>
            <a:r>
              <a:rPr spc="60" dirty="0">
                <a:latin typeface="Calibri"/>
                <a:cs typeface="Calibri"/>
              </a:rPr>
              <a:t> </a:t>
            </a:r>
            <a:r>
              <a:rPr spc="-20" dirty="0">
                <a:latin typeface="Calibri"/>
                <a:cs typeface="Calibri"/>
              </a:rPr>
              <a:t>the</a:t>
            </a:r>
            <a:r>
              <a:rPr spc="7" dirty="0">
                <a:latin typeface="Calibri"/>
                <a:cs typeface="Calibri"/>
              </a:rPr>
              <a:t> DNS</a:t>
            </a:r>
            <a:r>
              <a:rPr spc="-20" dirty="0">
                <a:latin typeface="Calibri"/>
                <a:cs typeface="Calibri"/>
              </a:rPr>
              <a:t> </a:t>
            </a:r>
            <a:r>
              <a:rPr spc="7" dirty="0">
                <a:latin typeface="Calibri"/>
                <a:cs typeface="Calibri"/>
              </a:rPr>
              <a:t>Name</a:t>
            </a:r>
            <a:r>
              <a:rPr dirty="0">
                <a:latin typeface="Calibri"/>
                <a:cs typeface="Calibri"/>
              </a:rPr>
              <a:t> </a:t>
            </a:r>
            <a:r>
              <a:rPr spc="-13" dirty="0">
                <a:latin typeface="Calibri"/>
                <a:cs typeface="Calibri"/>
              </a:rPr>
              <a:t>mentioned</a:t>
            </a:r>
            <a:r>
              <a:rPr spc="73" dirty="0">
                <a:latin typeface="Calibri"/>
                <a:cs typeface="Calibri"/>
              </a:rPr>
              <a:t> </a:t>
            </a:r>
            <a:r>
              <a:rPr spc="-7" dirty="0">
                <a:latin typeface="Calibri"/>
                <a:cs typeface="Calibri"/>
              </a:rPr>
              <a:t>with</a:t>
            </a:r>
            <a:r>
              <a:rPr spc="53" dirty="0">
                <a:latin typeface="Calibri"/>
                <a:cs typeface="Calibri"/>
              </a:rPr>
              <a:t> </a:t>
            </a:r>
            <a:r>
              <a:rPr spc="-20" dirty="0">
                <a:latin typeface="Calibri"/>
                <a:cs typeface="Calibri"/>
              </a:rPr>
              <a:t>the</a:t>
            </a:r>
            <a:r>
              <a:rPr spc="-107" dirty="0">
                <a:latin typeface="Calibri"/>
                <a:cs typeface="Calibri"/>
              </a:rPr>
              <a:t> </a:t>
            </a:r>
            <a:r>
              <a:rPr dirty="0">
                <a:latin typeface="Calibri"/>
                <a:cs typeface="Calibri"/>
              </a:rPr>
              <a:t>ExternalName</a:t>
            </a:r>
            <a:r>
              <a:rPr spc="-13" dirty="0">
                <a:latin typeface="Calibri"/>
                <a:cs typeface="Calibri"/>
              </a:rPr>
              <a:t> </a:t>
            </a:r>
            <a:r>
              <a:rPr spc="-7" dirty="0">
                <a:latin typeface="Calibri"/>
                <a:cs typeface="Calibri"/>
              </a:rPr>
              <a:t>service</a:t>
            </a:r>
            <a:endParaRPr>
              <a:latin typeface="Calibri"/>
              <a:cs typeface="Calibri"/>
            </a:endParaRPr>
          </a:p>
        </p:txBody>
      </p:sp>
      <p:sp>
        <p:nvSpPr>
          <p:cNvPr id="4" name="object 4"/>
          <p:cNvSpPr/>
          <p:nvPr/>
        </p:nvSpPr>
        <p:spPr>
          <a:xfrm>
            <a:off x="9240520" y="3206321"/>
            <a:ext cx="50800" cy="279400"/>
          </a:xfrm>
          <a:custGeom>
            <a:avLst/>
            <a:gdLst/>
            <a:ahLst/>
            <a:cxnLst/>
            <a:rect l="l" t="t" r="r" b="b"/>
            <a:pathLst>
              <a:path w="38100" h="209550">
                <a:moveTo>
                  <a:pt x="38099" y="0"/>
                </a:moveTo>
                <a:lnTo>
                  <a:pt x="0" y="0"/>
                </a:lnTo>
                <a:lnTo>
                  <a:pt x="0" y="209549"/>
                </a:lnTo>
                <a:lnTo>
                  <a:pt x="38099" y="209549"/>
                </a:lnTo>
                <a:lnTo>
                  <a:pt x="38099" y="0"/>
                </a:lnTo>
                <a:close/>
              </a:path>
            </a:pathLst>
          </a:custGeom>
          <a:solidFill>
            <a:srgbClr val="FFFF00"/>
          </a:solidFill>
        </p:spPr>
        <p:txBody>
          <a:bodyPr wrap="square" lIns="0" tIns="0" rIns="0" bIns="0" rtlCol="0"/>
          <a:lstStyle/>
          <a:p>
            <a:endParaRPr sz="2400"/>
          </a:p>
        </p:txBody>
      </p:sp>
      <p:grpSp>
        <p:nvGrpSpPr>
          <p:cNvPr id="5" name="object 5"/>
          <p:cNvGrpSpPr/>
          <p:nvPr/>
        </p:nvGrpSpPr>
        <p:grpSpPr>
          <a:xfrm>
            <a:off x="10591821" y="3098801"/>
            <a:ext cx="774700" cy="901700"/>
            <a:chOff x="7943865" y="2324100"/>
            <a:chExt cx="581025" cy="676275"/>
          </a:xfrm>
        </p:grpSpPr>
        <p:pic>
          <p:nvPicPr>
            <p:cNvPr id="6" name="object 6"/>
            <p:cNvPicPr/>
            <p:nvPr/>
          </p:nvPicPr>
          <p:blipFill>
            <a:blip r:embed="rId2" cstate="print"/>
            <a:stretch>
              <a:fillRect/>
            </a:stretch>
          </p:blipFill>
          <p:spPr>
            <a:xfrm>
              <a:off x="7943865" y="2324100"/>
              <a:ext cx="581025" cy="676275"/>
            </a:xfrm>
            <a:prstGeom prst="rect">
              <a:avLst/>
            </a:prstGeom>
          </p:spPr>
        </p:pic>
        <p:sp>
          <p:nvSpPr>
            <p:cNvPr id="7" name="object 7"/>
            <p:cNvSpPr/>
            <p:nvPr/>
          </p:nvSpPr>
          <p:spPr>
            <a:xfrm>
              <a:off x="7963540" y="2342519"/>
              <a:ext cx="488950" cy="585470"/>
            </a:xfrm>
            <a:custGeom>
              <a:avLst/>
              <a:gdLst/>
              <a:ahLst/>
              <a:cxnLst/>
              <a:rect l="l" t="t" r="r" b="b"/>
              <a:pathLst>
                <a:path w="488950" h="585469">
                  <a:moveTo>
                    <a:pt x="244480" y="0"/>
                  </a:moveTo>
                  <a:lnTo>
                    <a:pt x="179496" y="3485"/>
                  </a:lnTo>
                  <a:lnTo>
                    <a:pt x="121098" y="13319"/>
                  </a:lnTo>
                  <a:lnTo>
                    <a:pt x="71616" y="28573"/>
                  </a:lnTo>
                  <a:lnTo>
                    <a:pt x="33384" y="48314"/>
                  </a:lnTo>
                  <a:lnTo>
                    <a:pt x="0" y="97535"/>
                  </a:lnTo>
                  <a:lnTo>
                    <a:pt x="0" y="487417"/>
                  </a:lnTo>
                  <a:lnTo>
                    <a:pt x="33384" y="536639"/>
                  </a:lnTo>
                  <a:lnTo>
                    <a:pt x="71616" y="556380"/>
                  </a:lnTo>
                  <a:lnTo>
                    <a:pt x="121098" y="571633"/>
                  </a:lnTo>
                  <a:lnTo>
                    <a:pt x="179496" y="581468"/>
                  </a:lnTo>
                  <a:lnTo>
                    <a:pt x="244480" y="584953"/>
                  </a:lnTo>
                  <a:lnTo>
                    <a:pt x="309409" y="581468"/>
                  </a:lnTo>
                  <a:lnTo>
                    <a:pt x="367768" y="571633"/>
                  </a:lnTo>
                  <a:lnTo>
                    <a:pt x="417221" y="556380"/>
                  </a:lnTo>
                  <a:lnTo>
                    <a:pt x="455435" y="536639"/>
                  </a:lnTo>
                  <a:lnTo>
                    <a:pt x="488807" y="487417"/>
                  </a:lnTo>
                  <a:lnTo>
                    <a:pt x="488807" y="97535"/>
                  </a:lnTo>
                  <a:lnTo>
                    <a:pt x="455435" y="48314"/>
                  </a:lnTo>
                  <a:lnTo>
                    <a:pt x="417221" y="28573"/>
                  </a:lnTo>
                  <a:lnTo>
                    <a:pt x="367768" y="13319"/>
                  </a:lnTo>
                  <a:lnTo>
                    <a:pt x="309409" y="3485"/>
                  </a:lnTo>
                  <a:lnTo>
                    <a:pt x="244480" y="0"/>
                  </a:lnTo>
                  <a:close/>
                </a:path>
              </a:pathLst>
            </a:custGeom>
            <a:solidFill>
              <a:srgbClr val="1B577B"/>
            </a:solidFill>
          </p:spPr>
          <p:txBody>
            <a:bodyPr wrap="square" lIns="0" tIns="0" rIns="0" bIns="0" rtlCol="0"/>
            <a:lstStyle/>
            <a:p>
              <a:endParaRPr sz="2400"/>
            </a:p>
          </p:txBody>
        </p:sp>
        <p:sp>
          <p:nvSpPr>
            <p:cNvPr id="8" name="object 8"/>
            <p:cNvSpPr/>
            <p:nvPr/>
          </p:nvSpPr>
          <p:spPr>
            <a:xfrm>
              <a:off x="7963540" y="2342519"/>
              <a:ext cx="488950" cy="585470"/>
            </a:xfrm>
            <a:custGeom>
              <a:avLst/>
              <a:gdLst/>
              <a:ahLst/>
              <a:cxnLst/>
              <a:rect l="l" t="t" r="r" b="b"/>
              <a:pathLst>
                <a:path w="488950" h="585469">
                  <a:moveTo>
                    <a:pt x="488807" y="97535"/>
                  </a:moveTo>
                  <a:lnTo>
                    <a:pt x="455435" y="146717"/>
                  </a:lnTo>
                  <a:lnTo>
                    <a:pt x="417221" y="166428"/>
                  </a:lnTo>
                  <a:lnTo>
                    <a:pt x="367768" y="181652"/>
                  </a:lnTo>
                  <a:lnTo>
                    <a:pt x="309409" y="191464"/>
                  </a:lnTo>
                  <a:lnTo>
                    <a:pt x="244480" y="194940"/>
                  </a:lnTo>
                  <a:lnTo>
                    <a:pt x="179496" y="191464"/>
                  </a:lnTo>
                  <a:lnTo>
                    <a:pt x="121098" y="181652"/>
                  </a:lnTo>
                  <a:lnTo>
                    <a:pt x="71616" y="166428"/>
                  </a:lnTo>
                  <a:lnTo>
                    <a:pt x="33384" y="146717"/>
                  </a:lnTo>
                  <a:lnTo>
                    <a:pt x="8734" y="123445"/>
                  </a:lnTo>
                  <a:lnTo>
                    <a:pt x="0" y="97535"/>
                  </a:lnTo>
                </a:path>
                <a:path w="488950" h="585469">
                  <a:moveTo>
                    <a:pt x="0" y="97535"/>
                  </a:moveTo>
                  <a:lnTo>
                    <a:pt x="33384" y="48314"/>
                  </a:lnTo>
                  <a:lnTo>
                    <a:pt x="71616" y="28573"/>
                  </a:lnTo>
                  <a:lnTo>
                    <a:pt x="121098" y="13319"/>
                  </a:lnTo>
                  <a:lnTo>
                    <a:pt x="179496" y="3485"/>
                  </a:lnTo>
                  <a:lnTo>
                    <a:pt x="244480" y="0"/>
                  </a:lnTo>
                  <a:lnTo>
                    <a:pt x="309409" y="3485"/>
                  </a:lnTo>
                  <a:lnTo>
                    <a:pt x="367768" y="13319"/>
                  </a:lnTo>
                  <a:lnTo>
                    <a:pt x="417221" y="28573"/>
                  </a:lnTo>
                  <a:lnTo>
                    <a:pt x="455435" y="48314"/>
                  </a:lnTo>
                  <a:lnTo>
                    <a:pt x="488807" y="97535"/>
                  </a:lnTo>
                  <a:lnTo>
                    <a:pt x="488807" y="487417"/>
                  </a:lnTo>
                  <a:lnTo>
                    <a:pt x="455435" y="536639"/>
                  </a:lnTo>
                  <a:lnTo>
                    <a:pt x="417221" y="556380"/>
                  </a:lnTo>
                  <a:lnTo>
                    <a:pt x="367768" y="571633"/>
                  </a:lnTo>
                  <a:lnTo>
                    <a:pt x="309409" y="581468"/>
                  </a:lnTo>
                  <a:lnTo>
                    <a:pt x="244480" y="584953"/>
                  </a:lnTo>
                  <a:lnTo>
                    <a:pt x="179496" y="581468"/>
                  </a:lnTo>
                  <a:lnTo>
                    <a:pt x="121098" y="571633"/>
                  </a:lnTo>
                  <a:lnTo>
                    <a:pt x="71616" y="556380"/>
                  </a:lnTo>
                  <a:lnTo>
                    <a:pt x="33384" y="536639"/>
                  </a:lnTo>
                  <a:lnTo>
                    <a:pt x="0" y="487417"/>
                  </a:lnTo>
                  <a:lnTo>
                    <a:pt x="0" y="97535"/>
                  </a:lnTo>
                  <a:close/>
                </a:path>
              </a:pathLst>
            </a:custGeom>
            <a:ln w="12700">
              <a:solidFill>
                <a:srgbClr val="FFFFFF"/>
              </a:solidFill>
            </a:ln>
          </p:spPr>
          <p:txBody>
            <a:bodyPr wrap="square" lIns="0" tIns="0" rIns="0" bIns="0" rtlCol="0"/>
            <a:lstStyle/>
            <a:p>
              <a:endParaRPr sz="2400"/>
            </a:p>
          </p:txBody>
        </p:sp>
      </p:grpSp>
      <p:grpSp>
        <p:nvGrpSpPr>
          <p:cNvPr id="9" name="object 9"/>
          <p:cNvGrpSpPr/>
          <p:nvPr/>
        </p:nvGrpSpPr>
        <p:grpSpPr>
          <a:xfrm>
            <a:off x="10591821" y="4203701"/>
            <a:ext cx="774700" cy="901700"/>
            <a:chOff x="7943865" y="3152775"/>
            <a:chExt cx="581025" cy="676275"/>
          </a:xfrm>
        </p:grpSpPr>
        <p:pic>
          <p:nvPicPr>
            <p:cNvPr id="10" name="object 10"/>
            <p:cNvPicPr/>
            <p:nvPr/>
          </p:nvPicPr>
          <p:blipFill>
            <a:blip r:embed="rId3" cstate="print"/>
            <a:stretch>
              <a:fillRect/>
            </a:stretch>
          </p:blipFill>
          <p:spPr>
            <a:xfrm>
              <a:off x="7943865" y="3152775"/>
              <a:ext cx="581025" cy="676275"/>
            </a:xfrm>
            <a:prstGeom prst="rect">
              <a:avLst/>
            </a:prstGeom>
          </p:spPr>
        </p:pic>
        <p:sp>
          <p:nvSpPr>
            <p:cNvPr id="11" name="object 11"/>
            <p:cNvSpPr/>
            <p:nvPr/>
          </p:nvSpPr>
          <p:spPr>
            <a:xfrm>
              <a:off x="7963540" y="3166241"/>
              <a:ext cx="488950" cy="584835"/>
            </a:xfrm>
            <a:custGeom>
              <a:avLst/>
              <a:gdLst/>
              <a:ahLst/>
              <a:cxnLst/>
              <a:rect l="l" t="t" r="r" b="b"/>
              <a:pathLst>
                <a:path w="488950" h="584835">
                  <a:moveTo>
                    <a:pt x="244480" y="0"/>
                  </a:moveTo>
                  <a:lnTo>
                    <a:pt x="179496" y="3475"/>
                  </a:lnTo>
                  <a:lnTo>
                    <a:pt x="121098" y="13286"/>
                  </a:lnTo>
                  <a:lnTo>
                    <a:pt x="71616" y="28507"/>
                  </a:lnTo>
                  <a:lnTo>
                    <a:pt x="33384" y="48217"/>
                  </a:lnTo>
                  <a:lnTo>
                    <a:pt x="0" y="97404"/>
                  </a:lnTo>
                  <a:lnTo>
                    <a:pt x="0" y="487417"/>
                  </a:lnTo>
                  <a:lnTo>
                    <a:pt x="33384" y="536608"/>
                  </a:lnTo>
                  <a:lnTo>
                    <a:pt x="71616" y="556320"/>
                  </a:lnTo>
                  <a:lnTo>
                    <a:pt x="121098" y="571545"/>
                  </a:lnTo>
                  <a:lnTo>
                    <a:pt x="179496" y="581358"/>
                  </a:lnTo>
                  <a:lnTo>
                    <a:pt x="244480" y="584834"/>
                  </a:lnTo>
                  <a:lnTo>
                    <a:pt x="309409" y="581358"/>
                  </a:lnTo>
                  <a:lnTo>
                    <a:pt x="367768" y="571545"/>
                  </a:lnTo>
                  <a:lnTo>
                    <a:pt x="417221" y="556320"/>
                  </a:lnTo>
                  <a:lnTo>
                    <a:pt x="455435" y="536608"/>
                  </a:lnTo>
                  <a:lnTo>
                    <a:pt x="488807" y="487417"/>
                  </a:lnTo>
                  <a:lnTo>
                    <a:pt x="488807" y="97404"/>
                  </a:lnTo>
                  <a:lnTo>
                    <a:pt x="455435" y="48217"/>
                  </a:lnTo>
                  <a:lnTo>
                    <a:pt x="417221" y="28507"/>
                  </a:lnTo>
                  <a:lnTo>
                    <a:pt x="367768" y="13286"/>
                  </a:lnTo>
                  <a:lnTo>
                    <a:pt x="309409" y="3475"/>
                  </a:lnTo>
                  <a:lnTo>
                    <a:pt x="244480" y="0"/>
                  </a:lnTo>
                  <a:close/>
                </a:path>
              </a:pathLst>
            </a:custGeom>
            <a:solidFill>
              <a:srgbClr val="1B577B"/>
            </a:solidFill>
          </p:spPr>
          <p:txBody>
            <a:bodyPr wrap="square" lIns="0" tIns="0" rIns="0" bIns="0" rtlCol="0"/>
            <a:lstStyle/>
            <a:p>
              <a:endParaRPr sz="2400"/>
            </a:p>
          </p:txBody>
        </p:sp>
        <p:sp>
          <p:nvSpPr>
            <p:cNvPr id="12" name="object 12"/>
            <p:cNvSpPr/>
            <p:nvPr/>
          </p:nvSpPr>
          <p:spPr>
            <a:xfrm>
              <a:off x="7963540" y="3166241"/>
              <a:ext cx="488950" cy="584835"/>
            </a:xfrm>
            <a:custGeom>
              <a:avLst/>
              <a:gdLst/>
              <a:ahLst/>
              <a:cxnLst/>
              <a:rect l="l" t="t" r="r" b="b"/>
              <a:pathLst>
                <a:path w="488950" h="584835">
                  <a:moveTo>
                    <a:pt x="488807" y="97404"/>
                  </a:moveTo>
                  <a:lnTo>
                    <a:pt x="455435" y="146626"/>
                  </a:lnTo>
                  <a:lnTo>
                    <a:pt x="417221" y="166367"/>
                  </a:lnTo>
                  <a:lnTo>
                    <a:pt x="367768" y="181620"/>
                  </a:lnTo>
                  <a:lnTo>
                    <a:pt x="309409" y="191455"/>
                  </a:lnTo>
                  <a:lnTo>
                    <a:pt x="244480" y="194940"/>
                  </a:lnTo>
                  <a:lnTo>
                    <a:pt x="179496" y="191455"/>
                  </a:lnTo>
                  <a:lnTo>
                    <a:pt x="121098" y="181620"/>
                  </a:lnTo>
                  <a:lnTo>
                    <a:pt x="71616" y="166367"/>
                  </a:lnTo>
                  <a:lnTo>
                    <a:pt x="33384" y="146626"/>
                  </a:lnTo>
                  <a:lnTo>
                    <a:pt x="8734" y="123328"/>
                  </a:lnTo>
                  <a:lnTo>
                    <a:pt x="0" y="97404"/>
                  </a:lnTo>
                </a:path>
                <a:path w="488950" h="584835">
                  <a:moveTo>
                    <a:pt x="0" y="97404"/>
                  </a:moveTo>
                  <a:lnTo>
                    <a:pt x="33384" y="48217"/>
                  </a:lnTo>
                  <a:lnTo>
                    <a:pt x="71616" y="28507"/>
                  </a:lnTo>
                  <a:lnTo>
                    <a:pt x="121098" y="13286"/>
                  </a:lnTo>
                  <a:lnTo>
                    <a:pt x="179496" y="3475"/>
                  </a:lnTo>
                  <a:lnTo>
                    <a:pt x="244480" y="0"/>
                  </a:lnTo>
                  <a:lnTo>
                    <a:pt x="309409" y="3475"/>
                  </a:lnTo>
                  <a:lnTo>
                    <a:pt x="367768" y="13286"/>
                  </a:lnTo>
                  <a:lnTo>
                    <a:pt x="417221" y="28507"/>
                  </a:lnTo>
                  <a:lnTo>
                    <a:pt x="455435" y="48217"/>
                  </a:lnTo>
                  <a:lnTo>
                    <a:pt x="488807" y="97404"/>
                  </a:lnTo>
                  <a:lnTo>
                    <a:pt x="488807" y="487417"/>
                  </a:lnTo>
                  <a:lnTo>
                    <a:pt x="455435" y="536608"/>
                  </a:lnTo>
                  <a:lnTo>
                    <a:pt x="417221" y="556320"/>
                  </a:lnTo>
                  <a:lnTo>
                    <a:pt x="367768" y="571545"/>
                  </a:lnTo>
                  <a:lnTo>
                    <a:pt x="309409" y="581358"/>
                  </a:lnTo>
                  <a:lnTo>
                    <a:pt x="244480" y="584834"/>
                  </a:lnTo>
                  <a:lnTo>
                    <a:pt x="179496" y="581358"/>
                  </a:lnTo>
                  <a:lnTo>
                    <a:pt x="121098" y="571545"/>
                  </a:lnTo>
                  <a:lnTo>
                    <a:pt x="71616" y="556320"/>
                  </a:lnTo>
                  <a:lnTo>
                    <a:pt x="33384" y="536608"/>
                  </a:lnTo>
                  <a:lnTo>
                    <a:pt x="0" y="487417"/>
                  </a:lnTo>
                  <a:lnTo>
                    <a:pt x="0" y="97404"/>
                  </a:lnTo>
                  <a:close/>
                </a:path>
              </a:pathLst>
            </a:custGeom>
            <a:ln w="12700">
              <a:solidFill>
                <a:srgbClr val="FFFFFF"/>
              </a:solidFill>
            </a:ln>
          </p:spPr>
          <p:txBody>
            <a:bodyPr wrap="square" lIns="0" tIns="0" rIns="0" bIns="0" rtlCol="0"/>
            <a:lstStyle/>
            <a:p>
              <a:endParaRPr sz="2400"/>
            </a:p>
          </p:txBody>
        </p:sp>
      </p:grpSp>
      <p:grpSp>
        <p:nvGrpSpPr>
          <p:cNvPr id="13" name="object 13"/>
          <p:cNvGrpSpPr/>
          <p:nvPr/>
        </p:nvGrpSpPr>
        <p:grpSpPr>
          <a:xfrm>
            <a:off x="10591821" y="5295901"/>
            <a:ext cx="774700" cy="901700"/>
            <a:chOff x="7943865" y="3971925"/>
            <a:chExt cx="581025" cy="676275"/>
          </a:xfrm>
        </p:grpSpPr>
        <p:pic>
          <p:nvPicPr>
            <p:cNvPr id="14" name="object 14"/>
            <p:cNvPicPr/>
            <p:nvPr/>
          </p:nvPicPr>
          <p:blipFill>
            <a:blip r:embed="rId4" cstate="print"/>
            <a:stretch>
              <a:fillRect/>
            </a:stretch>
          </p:blipFill>
          <p:spPr>
            <a:xfrm>
              <a:off x="7943865" y="3971925"/>
              <a:ext cx="581025" cy="676275"/>
            </a:xfrm>
            <a:prstGeom prst="rect">
              <a:avLst/>
            </a:prstGeom>
          </p:spPr>
        </p:pic>
        <p:sp>
          <p:nvSpPr>
            <p:cNvPr id="15" name="object 15"/>
            <p:cNvSpPr/>
            <p:nvPr/>
          </p:nvSpPr>
          <p:spPr>
            <a:xfrm>
              <a:off x="7964302" y="3989880"/>
              <a:ext cx="488950" cy="585470"/>
            </a:xfrm>
            <a:custGeom>
              <a:avLst/>
              <a:gdLst/>
              <a:ahLst/>
              <a:cxnLst/>
              <a:rect l="l" t="t" r="r" b="b"/>
              <a:pathLst>
                <a:path w="488950" h="585470">
                  <a:moveTo>
                    <a:pt x="244480" y="0"/>
                  </a:moveTo>
                  <a:lnTo>
                    <a:pt x="179496" y="3481"/>
                  </a:lnTo>
                  <a:lnTo>
                    <a:pt x="121098" y="13307"/>
                  </a:lnTo>
                  <a:lnTo>
                    <a:pt x="71616" y="28549"/>
                  </a:lnTo>
                  <a:lnTo>
                    <a:pt x="33384" y="48278"/>
                  </a:lnTo>
                  <a:lnTo>
                    <a:pt x="0" y="97487"/>
                  </a:lnTo>
                  <a:lnTo>
                    <a:pt x="0" y="487451"/>
                  </a:lnTo>
                  <a:lnTo>
                    <a:pt x="33384" y="536655"/>
                  </a:lnTo>
                  <a:lnTo>
                    <a:pt x="71616" y="556386"/>
                  </a:lnTo>
                  <a:lnTo>
                    <a:pt x="121098" y="571630"/>
                  </a:lnTo>
                  <a:lnTo>
                    <a:pt x="179496" y="581459"/>
                  </a:lnTo>
                  <a:lnTo>
                    <a:pt x="244480" y="584941"/>
                  </a:lnTo>
                  <a:lnTo>
                    <a:pt x="309409" y="581459"/>
                  </a:lnTo>
                  <a:lnTo>
                    <a:pt x="367768" y="571630"/>
                  </a:lnTo>
                  <a:lnTo>
                    <a:pt x="417221" y="556386"/>
                  </a:lnTo>
                  <a:lnTo>
                    <a:pt x="455435" y="536655"/>
                  </a:lnTo>
                  <a:lnTo>
                    <a:pt x="488807" y="487451"/>
                  </a:lnTo>
                  <a:lnTo>
                    <a:pt x="488807" y="97487"/>
                  </a:lnTo>
                  <a:lnTo>
                    <a:pt x="455435" y="48278"/>
                  </a:lnTo>
                  <a:lnTo>
                    <a:pt x="417221" y="28549"/>
                  </a:lnTo>
                  <a:lnTo>
                    <a:pt x="367768" y="13307"/>
                  </a:lnTo>
                  <a:lnTo>
                    <a:pt x="309409" y="3481"/>
                  </a:lnTo>
                  <a:lnTo>
                    <a:pt x="244480" y="0"/>
                  </a:lnTo>
                  <a:close/>
                </a:path>
              </a:pathLst>
            </a:custGeom>
            <a:solidFill>
              <a:srgbClr val="1B577B"/>
            </a:solidFill>
          </p:spPr>
          <p:txBody>
            <a:bodyPr wrap="square" lIns="0" tIns="0" rIns="0" bIns="0" rtlCol="0"/>
            <a:lstStyle/>
            <a:p>
              <a:endParaRPr sz="2400"/>
            </a:p>
          </p:txBody>
        </p:sp>
        <p:sp>
          <p:nvSpPr>
            <p:cNvPr id="16" name="object 16"/>
            <p:cNvSpPr/>
            <p:nvPr/>
          </p:nvSpPr>
          <p:spPr>
            <a:xfrm>
              <a:off x="7964302" y="3989880"/>
              <a:ext cx="488950" cy="585470"/>
            </a:xfrm>
            <a:custGeom>
              <a:avLst/>
              <a:gdLst/>
              <a:ahLst/>
              <a:cxnLst/>
              <a:rect l="l" t="t" r="r" b="b"/>
              <a:pathLst>
                <a:path w="488950" h="585470">
                  <a:moveTo>
                    <a:pt x="488807" y="97487"/>
                  </a:moveTo>
                  <a:lnTo>
                    <a:pt x="455435" y="146695"/>
                  </a:lnTo>
                  <a:lnTo>
                    <a:pt x="417221" y="166425"/>
                  </a:lnTo>
                  <a:lnTo>
                    <a:pt x="367768" y="181667"/>
                  </a:lnTo>
                  <a:lnTo>
                    <a:pt x="309409" y="191492"/>
                  </a:lnTo>
                  <a:lnTo>
                    <a:pt x="244480" y="194974"/>
                  </a:lnTo>
                  <a:lnTo>
                    <a:pt x="179496" y="191492"/>
                  </a:lnTo>
                  <a:lnTo>
                    <a:pt x="121098" y="181667"/>
                  </a:lnTo>
                  <a:lnTo>
                    <a:pt x="71616" y="166425"/>
                  </a:lnTo>
                  <a:lnTo>
                    <a:pt x="33384" y="146695"/>
                  </a:lnTo>
                  <a:lnTo>
                    <a:pt x="8734" y="123407"/>
                  </a:lnTo>
                  <a:lnTo>
                    <a:pt x="0" y="97487"/>
                  </a:lnTo>
                </a:path>
                <a:path w="488950" h="585470">
                  <a:moveTo>
                    <a:pt x="0" y="97487"/>
                  </a:moveTo>
                  <a:lnTo>
                    <a:pt x="33384" y="48278"/>
                  </a:lnTo>
                  <a:lnTo>
                    <a:pt x="71616" y="28549"/>
                  </a:lnTo>
                  <a:lnTo>
                    <a:pt x="121098" y="13307"/>
                  </a:lnTo>
                  <a:lnTo>
                    <a:pt x="179496" y="3481"/>
                  </a:lnTo>
                  <a:lnTo>
                    <a:pt x="244480" y="0"/>
                  </a:lnTo>
                  <a:lnTo>
                    <a:pt x="309409" y="3481"/>
                  </a:lnTo>
                  <a:lnTo>
                    <a:pt x="367768" y="13307"/>
                  </a:lnTo>
                  <a:lnTo>
                    <a:pt x="417221" y="28549"/>
                  </a:lnTo>
                  <a:lnTo>
                    <a:pt x="455435" y="48278"/>
                  </a:lnTo>
                  <a:lnTo>
                    <a:pt x="488807" y="97487"/>
                  </a:lnTo>
                  <a:lnTo>
                    <a:pt x="488807" y="487451"/>
                  </a:lnTo>
                  <a:lnTo>
                    <a:pt x="455435" y="536655"/>
                  </a:lnTo>
                  <a:lnTo>
                    <a:pt x="417221" y="556386"/>
                  </a:lnTo>
                  <a:lnTo>
                    <a:pt x="367768" y="571630"/>
                  </a:lnTo>
                  <a:lnTo>
                    <a:pt x="309409" y="581459"/>
                  </a:lnTo>
                  <a:lnTo>
                    <a:pt x="244480" y="584941"/>
                  </a:lnTo>
                  <a:lnTo>
                    <a:pt x="179496" y="581459"/>
                  </a:lnTo>
                  <a:lnTo>
                    <a:pt x="121098" y="571630"/>
                  </a:lnTo>
                  <a:lnTo>
                    <a:pt x="71616" y="556386"/>
                  </a:lnTo>
                  <a:lnTo>
                    <a:pt x="33384" y="536655"/>
                  </a:lnTo>
                  <a:lnTo>
                    <a:pt x="0" y="487451"/>
                  </a:lnTo>
                  <a:lnTo>
                    <a:pt x="0" y="97487"/>
                  </a:lnTo>
                  <a:close/>
                </a:path>
              </a:pathLst>
            </a:custGeom>
            <a:ln w="12700">
              <a:solidFill>
                <a:srgbClr val="FFFFFF"/>
              </a:solidFill>
            </a:ln>
          </p:spPr>
          <p:txBody>
            <a:bodyPr wrap="square" lIns="0" tIns="0" rIns="0" bIns="0" rtlCol="0"/>
            <a:lstStyle/>
            <a:p>
              <a:endParaRPr sz="2400"/>
            </a:p>
          </p:txBody>
        </p:sp>
      </p:grpSp>
      <p:sp>
        <p:nvSpPr>
          <p:cNvPr id="17" name="object 17"/>
          <p:cNvSpPr txBox="1"/>
          <p:nvPr/>
        </p:nvSpPr>
        <p:spPr>
          <a:xfrm>
            <a:off x="10578262" y="3915746"/>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0" dirty="0">
                <a:latin typeface="Calibri"/>
                <a:cs typeface="Calibri"/>
              </a:rPr>
              <a:t>e</a:t>
            </a:r>
            <a:r>
              <a:rPr sz="1067" spc="27" dirty="0">
                <a:latin typeface="Calibri"/>
                <a:cs typeface="Calibri"/>
              </a:rPr>
              <a:t>p</a:t>
            </a:r>
            <a:r>
              <a:rPr sz="1067" spc="47" dirty="0">
                <a:latin typeface="Calibri"/>
                <a:cs typeface="Calibri"/>
              </a:rPr>
              <a:t>li</a:t>
            </a:r>
            <a:r>
              <a:rPr sz="1067" spc="40" dirty="0">
                <a:latin typeface="Calibri"/>
                <a:cs typeface="Calibri"/>
              </a:rPr>
              <a:t>c</a:t>
            </a:r>
            <a:r>
              <a:rPr sz="1067" spc="13" dirty="0">
                <a:latin typeface="Calibri"/>
                <a:cs typeface="Calibri"/>
              </a:rPr>
              <a:t>a</a:t>
            </a:r>
            <a:r>
              <a:rPr sz="1067" spc="-100" dirty="0">
                <a:latin typeface="Times New Roman"/>
                <a:cs typeface="Times New Roman"/>
              </a:rPr>
              <a:t> </a:t>
            </a:r>
            <a:r>
              <a:rPr sz="1067" spc="13" dirty="0">
                <a:latin typeface="Calibri"/>
                <a:cs typeface="Calibri"/>
              </a:rPr>
              <a:t>1</a:t>
            </a:r>
            <a:endParaRPr sz="1067">
              <a:latin typeface="Calibri"/>
              <a:cs typeface="Calibri"/>
            </a:endParaRPr>
          </a:p>
        </p:txBody>
      </p:sp>
      <p:sp>
        <p:nvSpPr>
          <p:cNvPr id="18" name="object 18"/>
          <p:cNvSpPr txBox="1"/>
          <p:nvPr/>
        </p:nvSpPr>
        <p:spPr>
          <a:xfrm>
            <a:off x="10579627" y="5041042"/>
            <a:ext cx="904240"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7"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2</a:t>
            </a:r>
            <a:endParaRPr sz="1067">
              <a:latin typeface="Calibri"/>
              <a:cs typeface="Calibri"/>
            </a:endParaRPr>
          </a:p>
        </p:txBody>
      </p:sp>
      <p:sp>
        <p:nvSpPr>
          <p:cNvPr id="19" name="object 19"/>
          <p:cNvSpPr txBox="1"/>
          <p:nvPr/>
        </p:nvSpPr>
        <p:spPr>
          <a:xfrm>
            <a:off x="10546098" y="6142561"/>
            <a:ext cx="905087" cy="185586"/>
          </a:xfrm>
          <a:prstGeom prst="rect">
            <a:avLst/>
          </a:prstGeom>
        </p:spPr>
        <p:txBody>
          <a:bodyPr vert="horz" wrap="square" lIns="0" tIns="21167" rIns="0" bIns="0" rtlCol="0">
            <a:spAutoFit/>
          </a:bodyPr>
          <a:lstStyle/>
          <a:p>
            <a:pPr marL="16933">
              <a:spcBef>
                <a:spcPts val="167"/>
              </a:spcBef>
            </a:pPr>
            <a:r>
              <a:rPr sz="1067" spc="40" dirty="0">
                <a:latin typeface="Calibri"/>
                <a:cs typeface="Calibri"/>
              </a:rPr>
              <a:t>P</a:t>
            </a:r>
            <a:r>
              <a:rPr sz="1067" spc="27" dirty="0">
                <a:latin typeface="Calibri"/>
                <a:cs typeface="Calibri"/>
              </a:rPr>
              <a:t>o</a:t>
            </a:r>
            <a:r>
              <a:rPr sz="1067" spc="13" dirty="0">
                <a:latin typeface="Calibri"/>
                <a:cs typeface="Calibri"/>
              </a:rPr>
              <a:t>d</a:t>
            </a:r>
            <a:r>
              <a:rPr sz="1067" spc="-40" dirty="0">
                <a:latin typeface="Times New Roman"/>
                <a:cs typeface="Times New Roman"/>
              </a:rPr>
              <a:t> </a:t>
            </a:r>
            <a:r>
              <a:rPr sz="1067" spc="13" dirty="0">
                <a:latin typeface="Calibri"/>
                <a:cs typeface="Calibri"/>
              </a:rPr>
              <a:t>–</a:t>
            </a:r>
            <a:r>
              <a:rPr sz="1067" spc="-93" dirty="0">
                <a:latin typeface="Calibri"/>
                <a:cs typeface="Calibri"/>
              </a:rPr>
              <a:t> </a:t>
            </a:r>
            <a:r>
              <a:rPr sz="1067" spc="13" dirty="0">
                <a:latin typeface="Calibri"/>
                <a:cs typeface="Calibri"/>
              </a:rPr>
              <a:t>R</a:t>
            </a:r>
            <a:r>
              <a:rPr sz="1067" spc="67" dirty="0">
                <a:latin typeface="Calibri"/>
                <a:cs typeface="Calibri"/>
              </a:rPr>
              <a:t>e</a:t>
            </a:r>
            <a:r>
              <a:rPr sz="1067" spc="33" dirty="0">
                <a:latin typeface="Calibri"/>
                <a:cs typeface="Calibri"/>
              </a:rPr>
              <a:t>p</a:t>
            </a:r>
            <a:r>
              <a:rPr sz="1067" spc="53" dirty="0">
                <a:latin typeface="Calibri"/>
                <a:cs typeface="Calibri"/>
              </a:rPr>
              <a:t>li</a:t>
            </a:r>
            <a:r>
              <a:rPr sz="1067" spc="47" dirty="0">
                <a:latin typeface="Calibri"/>
                <a:cs typeface="Calibri"/>
              </a:rPr>
              <a:t>c</a:t>
            </a:r>
            <a:r>
              <a:rPr sz="1067" spc="13" dirty="0">
                <a:latin typeface="Calibri"/>
                <a:cs typeface="Calibri"/>
              </a:rPr>
              <a:t>a</a:t>
            </a:r>
            <a:r>
              <a:rPr sz="1067" spc="-93" dirty="0">
                <a:latin typeface="Times New Roman"/>
                <a:cs typeface="Times New Roman"/>
              </a:rPr>
              <a:t> </a:t>
            </a:r>
            <a:r>
              <a:rPr sz="1067" spc="13" dirty="0">
                <a:latin typeface="Calibri"/>
                <a:cs typeface="Calibri"/>
              </a:rPr>
              <a:t>3</a:t>
            </a:r>
            <a:endParaRPr sz="1067">
              <a:latin typeface="Calibri"/>
              <a:cs typeface="Calibri"/>
            </a:endParaRPr>
          </a:p>
        </p:txBody>
      </p:sp>
      <p:grpSp>
        <p:nvGrpSpPr>
          <p:cNvPr id="20" name="object 20"/>
          <p:cNvGrpSpPr/>
          <p:nvPr/>
        </p:nvGrpSpPr>
        <p:grpSpPr>
          <a:xfrm>
            <a:off x="7188201" y="4457700"/>
            <a:ext cx="1562100" cy="660400"/>
            <a:chOff x="5391150" y="3343275"/>
            <a:chExt cx="1171575" cy="495300"/>
          </a:xfrm>
        </p:grpSpPr>
        <p:pic>
          <p:nvPicPr>
            <p:cNvPr id="21" name="object 21"/>
            <p:cNvPicPr/>
            <p:nvPr/>
          </p:nvPicPr>
          <p:blipFill>
            <a:blip r:embed="rId5" cstate="print"/>
            <a:stretch>
              <a:fillRect/>
            </a:stretch>
          </p:blipFill>
          <p:spPr>
            <a:xfrm>
              <a:off x="5391150" y="3362325"/>
              <a:ext cx="1171575" cy="400050"/>
            </a:xfrm>
            <a:prstGeom prst="rect">
              <a:avLst/>
            </a:prstGeom>
          </p:spPr>
        </p:pic>
        <p:pic>
          <p:nvPicPr>
            <p:cNvPr id="22" name="object 22"/>
            <p:cNvPicPr/>
            <p:nvPr/>
          </p:nvPicPr>
          <p:blipFill>
            <a:blip r:embed="rId6" cstate="print"/>
            <a:stretch>
              <a:fillRect/>
            </a:stretch>
          </p:blipFill>
          <p:spPr>
            <a:xfrm>
              <a:off x="5553059" y="3343275"/>
              <a:ext cx="876300" cy="495300"/>
            </a:xfrm>
            <a:prstGeom prst="rect">
              <a:avLst/>
            </a:prstGeom>
          </p:spPr>
        </p:pic>
        <p:sp>
          <p:nvSpPr>
            <p:cNvPr id="23" name="object 23"/>
            <p:cNvSpPr/>
            <p:nvPr/>
          </p:nvSpPr>
          <p:spPr>
            <a:xfrm>
              <a:off x="5410321" y="3371505"/>
              <a:ext cx="1078865" cy="317500"/>
            </a:xfrm>
            <a:custGeom>
              <a:avLst/>
              <a:gdLst/>
              <a:ahLst/>
              <a:cxnLst/>
              <a:rect l="l" t="t" r="r" b="b"/>
              <a:pathLst>
                <a:path w="1078864" h="317500">
                  <a:moveTo>
                    <a:pt x="1078681" y="0"/>
                  </a:moveTo>
                  <a:lnTo>
                    <a:pt x="0" y="0"/>
                  </a:lnTo>
                  <a:lnTo>
                    <a:pt x="0" y="317467"/>
                  </a:lnTo>
                  <a:lnTo>
                    <a:pt x="1078681" y="317467"/>
                  </a:lnTo>
                  <a:lnTo>
                    <a:pt x="1078681" y="0"/>
                  </a:lnTo>
                  <a:close/>
                </a:path>
              </a:pathLst>
            </a:custGeom>
            <a:solidFill>
              <a:srgbClr val="1B577B"/>
            </a:solidFill>
          </p:spPr>
          <p:txBody>
            <a:bodyPr wrap="square" lIns="0" tIns="0" rIns="0" bIns="0" rtlCol="0"/>
            <a:lstStyle/>
            <a:p>
              <a:endParaRPr sz="2400"/>
            </a:p>
          </p:txBody>
        </p:sp>
      </p:grpSp>
      <p:sp>
        <p:nvSpPr>
          <p:cNvPr id="24" name="object 24"/>
          <p:cNvSpPr txBox="1"/>
          <p:nvPr/>
        </p:nvSpPr>
        <p:spPr>
          <a:xfrm>
            <a:off x="7213762" y="4495341"/>
            <a:ext cx="1438487" cy="347958"/>
          </a:xfrm>
          <a:prstGeom prst="rect">
            <a:avLst/>
          </a:prstGeom>
        </p:spPr>
        <p:txBody>
          <a:bodyPr vert="horz" wrap="square" lIns="0" tIns="70273" rIns="0" bIns="0" rtlCol="0">
            <a:spAutoFit/>
          </a:bodyPr>
          <a:lstStyle/>
          <a:p>
            <a:pPr marL="396230">
              <a:spcBef>
                <a:spcPts val="553"/>
              </a:spcBef>
            </a:pPr>
            <a:r>
              <a:rPr spc="-13" dirty="0">
                <a:solidFill>
                  <a:srgbClr val="FFFFFF"/>
                </a:solidFill>
                <a:latin typeface="Calibri"/>
                <a:cs typeface="Calibri"/>
              </a:rPr>
              <a:t>Service</a:t>
            </a:r>
            <a:endParaRPr>
              <a:latin typeface="Calibri"/>
              <a:cs typeface="Calibri"/>
            </a:endParaRPr>
          </a:p>
        </p:txBody>
      </p:sp>
      <p:grpSp>
        <p:nvGrpSpPr>
          <p:cNvPr id="25" name="object 25"/>
          <p:cNvGrpSpPr/>
          <p:nvPr/>
        </p:nvGrpSpPr>
        <p:grpSpPr>
          <a:xfrm>
            <a:off x="8801120" y="3467101"/>
            <a:ext cx="1879600" cy="2603500"/>
            <a:chOff x="6600840" y="2600325"/>
            <a:chExt cx="1409700" cy="1952625"/>
          </a:xfrm>
        </p:grpSpPr>
        <p:pic>
          <p:nvPicPr>
            <p:cNvPr id="26" name="object 26"/>
            <p:cNvPicPr/>
            <p:nvPr/>
          </p:nvPicPr>
          <p:blipFill>
            <a:blip r:embed="rId7" cstate="print"/>
            <a:stretch>
              <a:fillRect/>
            </a:stretch>
          </p:blipFill>
          <p:spPr>
            <a:xfrm>
              <a:off x="6600840" y="2600325"/>
              <a:ext cx="1371600" cy="819150"/>
            </a:xfrm>
            <a:prstGeom prst="rect">
              <a:avLst/>
            </a:prstGeom>
          </p:spPr>
        </p:pic>
        <p:sp>
          <p:nvSpPr>
            <p:cNvPr id="27" name="object 27"/>
            <p:cNvSpPr/>
            <p:nvPr/>
          </p:nvSpPr>
          <p:spPr>
            <a:xfrm>
              <a:off x="6639428" y="2723006"/>
              <a:ext cx="1155065" cy="603250"/>
            </a:xfrm>
            <a:custGeom>
              <a:avLst/>
              <a:gdLst/>
              <a:ahLst/>
              <a:cxnLst/>
              <a:rect l="l" t="t" r="r" b="b"/>
              <a:pathLst>
                <a:path w="1155065" h="603250">
                  <a:moveTo>
                    <a:pt x="1072150" y="26468"/>
                  </a:moveTo>
                  <a:lnTo>
                    <a:pt x="0" y="577596"/>
                  </a:lnTo>
                  <a:lnTo>
                    <a:pt x="13075" y="603123"/>
                  </a:lnTo>
                  <a:lnTo>
                    <a:pt x="1085215" y="51871"/>
                  </a:lnTo>
                  <a:lnTo>
                    <a:pt x="1072150" y="26468"/>
                  </a:lnTo>
                  <a:close/>
                </a:path>
                <a:path w="1155065" h="603250">
                  <a:moveTo>
                    <a:pt x="1140345" y="19943"/>
                  </a:moveTo>
                  <a:lnTo>
                    <a:pt x="1084844" y="19943"/>
                  </a:lnTo>
                  <a:lnTo>
                    <a:pt x="1097920" y="45339"/>
                  </a:lnTo>
                  <a:lnTo>
                    <a:pt x="1085215" y="51871"/>
                  </a:lnTo>
                  <a:lnTo>
                    <a:pt x="1098316" y="77343"/>
                  </a:lnTo>
                  <a:lnTo>
                    <a:pt x="1140345" y="19943"/>
                  </a:lnTo>
                  <a:close/>
                </a:path>
                <a:path w="1155065" h="603250">
                  <a:moveTo>
                    <a:pt x="1084844" y="19943"/>
                  </a:moveTo>
                  <a:lnTo>
                    <a:pt x="1072150" y="26468"/>
                  </a:lnTo>
                  <a:lnTo>
                    <a:pt x="1085215" y="51871"/>
                  </a:lnTo>
                  <a:lnTo>
                    <a:pt x="1097920" y="45339"/>
                  </a:lnTo>
                  <a:lnTo>
                    <a:pt x="1084844" y="19943"/>
                  </a:lnTo>
                  <a:close/>
                </a:path>
                <a:path w="1155065" h="603250">
                  <a:moveTo>
                    <a:pt x="1154948" y="0"/>
                  </a:moveTo>
                  <a:lnTo>
                    <a:pt x="1059058" y="1011"/>
                  </a:lnTo>
                  <a:lnTo>
                    <a:pt x="1072150" y="26468"/>
                  </a:lnTo>
                  <a:lnTo>
                    <a:pt x="1084844" y="19943"/>
                  </a:lnTo>
                  <a:lnTo>
                    <a:pt x="1140345" y="19943"/>
                  </a:lnTo>
                  <a:lnTo>
                    <a:pt x="1154948" y="0"/>
                  </a:lnTo>
                  <a:close/>
                </a:path>
              </a:pathLst>
            </a:custGeom>
            <a:solidFill>
              <a:srgbClr val="F07F09"/>
            </a:solidFill>
          </p:spPr>
          <p:txBody>
            <a:bodyPr wrap="square" lIns="0" tIns="0" rIns="0" bIns="0" rtlCol="0"/>
            <a:lstStyle/>
            <a:p>
              <a:endParaRPr sz="2400"/>
            </a:p>
          </p:txBody>
        </p:sp>
        <p:pic>
          <p:nvPicPr>
            <p:cNvPr id="28" name="object 28"/>
            <p:cNvPicPr/>
            <p:nvPr/>
          </p:nvPicPr>
          <p:blipFill>
            <a:blip r:embed="rId8" cstate="print"/>
            <a:stretch>
              <a:fillRect/>
            </a:stretch>
          </p:blipFill>
          <p:spPr>
            <a:xfrm>
              <a:off x="6629400" y="3400425"/>
              <a:ext cx="1381125" cy="314325"/>
            </a:xfrm>
            <a:prstGeom prst="rect">
              <a:avLst/>
            </a:prstGeom>
          </p:spPr>
        </p:pic>
        <p:sp>
          <p:nvSpPr>
            <p:cNvPr id="29" name="object 29"/>
            <p:cNvSpPr/>
            <p:nvPr/>
          </p:nvSpPr>
          <p:spPr>
            <a:xfrm>
              <a:off x="6668018" y="3487424"/>
              <a:ext cx="1166495" cy="85725"/>
            </a:xfrm>
            <a:custGeom>
              <a:avLst/>
              <a:gdLst/>
              <a:ahLst/>
              <a:cxnLst/>
              <a:rect l="l" t="t" r="r" b="b"/>
              <a:pathLst>
                <a:path w="1166495" h="85725">
                  <a:moveTo>
                    <a:pt x="1080516" y="0"/>
                  </a:moveTo>
                  <a:lnTo>
                    <a:pt x="1080516" y="85725"/>
                  </a:lnTo>
                  <a:lnTo>
                    <a:pt x="1137560" y="57150"/>
                  </a:lnTo>
                  <a:lnTo>
                    <a:pt x="1094862" y="57150"/>
                  </a:lnTo>
                  <a:lnTo>
                    <a:pt x="1094862" y="28575"/>
                  </a:lnTo>
                  <a:lnTo>
                    <a:pt x="1137751" y="28575"/>
                  </a:lnTo>
                  <a:lnTo>
                    <a:pt x="1080516" y="0"/>
                  </a:lnTo>
                  <a:close/>
                </a:path>
                <a:path w="1166495" h="85725">
                  <a:moveTo>
                    <a:pt x="1080516" y="28575"/>
                  </a:moveTo>
                  <a:lnTo>
                    <a:pt x="0" y="28575"/>
                  </a:lnTo>
                  <a:lnTo>
                    <a:pt x="0" y="57150"/>
                  </a:lnTo>
                  <a:lnTo>
                    <a:pt x="1080516" y="57150"/>
                  </a:lnTo>
                  <a:lnTo>
                    <a:pt x="1080516" y="28575"/>
                  </a:lnTo>
                  <a:close/>
                </a:path>
                <a:path w="1166495" h="85725">
                  <a:moveTo>
                    <a:pt x="1137751" y="28575"/>
                  </a:moveTo>
                  <a:lnTo>
                    <a:pt x="1094862" y="28575"/>
                  </a:lnTo>
                  <a:lnTo>
                    <a:pt x="1094862" y="57150"/>
                  </a:lnTo>
                  <a:lnTo>
                    <a:pt x="1137560" y="57150"/>
                  </a:lnTo>
                  <a:lnTo>
                    <a:pt x="1166225" y="42790"/>
                  </a:lnTo>
                  <a:lnTo>
                    <a:pt x="1137751" y="28575"/>
                  </a:lnTo>
                  <a:close/>
                </a:path>
              </a:pathLst>
            </a:custGeom>
            <a:solidFill>
              <a:srgbClr val="F07F09"/>
            </a:solidFill>
          </p:spPr>
          <p:txBody>
            <a:bodyPr wrap="square" lIns="0" tIns="0" rIns="0" bIns="0" rtlCol="0"/>
            <a:lstStyle/>
            <a:p>
              <a:endParaRPr sz="2400"/>
            </a:p>
          </p:txBody>
        </p:sp>
        <p:pic>
          <p:nvPicPr>
            <p:cNvPr id="30" name="object 30"/>
            <p:cNvPicPr/>
            <p:nvPr/>
          </p:nvPicPr>
          <p:blipFill>
            <a:blip r:embed="rId9" cstate="print"/>
            <a:stretch>
              <a:fillRect/>
            </a:stretch>
          </p:blipFill>
          <p:spPr>
            <a:xfrm>
              <a:off x="6600840" y="3695700"/>
              <a:ext cx="1371600" cy="857250"/>
            </a:xfrm>
            <a:prstGeom prst="rect">
              <a:avLst/>
            </a:prstGeom>
          </p:spPr>
        </p:pic>
        <p:sp>
          <p:nvSpPr>
            <p:cNvPr id="31" name="object 31"/>
            <p:cNvSpPr/>
            <p:nvPr/>
          </p:nvSpPr>
          <p:spPr>
            <a:xfrm>
              <a:off x="6639184" y="3734693"/>
              <a:ext cx="1155700" cy="635635"/>
            </a:xfrm>
            <a:custGeom>
              <a:avLst/>
              <a:gdLst/>
              <a:ahLst/>
              <a:cxnLst/>
              <a:rect l="l" t="t" r="r" b="b"/>
              <a:pathLst>
                <a:path w="1155700" h="635635">
                  <a:moveTo>
                    <a:pt x="1073056" y="607279"/>
                  </a:moveTo>
                  <a:lnTo>
                    <a:pt x="1059423" y="632389"/>
                  </a:lnTo>
                  <a:lnTo>
                    <a:pt x="1155192" y="635602"/>
                  </a:lnTo>
                  <a:lnTo>
                    <a:pt x="1140167" y="614089"/>
                  </a:lnTo>
                  <a:lnTo>
                    <a:pt x="1085606" y="614089"/>
                  </a:lnTo>
                  <a:lnTo>
                    <a:pt x="1073056" y="607279"/>
                  </a:lnTo>
                  <a:close/>
                </a:path>
                <a:path w="1155700" h="635635">
                  <a:moveTo>
                    <a:pt x="1086673" y="582197"/>
                  </a:moveTo>
                  <a:lnTo>
                    <a:pt x="1073056" y="607279"/>
                  </a:lnTo>
                  <a:lnTo>
                    <a:pt x="1085606" y="614089"/>
                  </a:lnTo>
                  <a:lnTo>
                    <a:pt x="1099169" y="588977"/>
                  </a:lnTo>
                  <a:lnTo>
                    <a:pt x="1086673" y="582197"/>
                  </a:lnTo>
                  <a:close/>
                </a:path>
                <a:path w="1155700" h="635635">
                  <a:moveTo>
                    <a:pt x="1100328" y="557046"/>
                  </a:moveTo>
                  <a:lnTo>
                    <a:pt x="1086673" y="582197"/>
                  </a:lnTo>
                  <a:lnTo>
                    <a:pt x="1099169" y="588977"/>
                  </a:lnTo>
                  <a:lnTo>
                    <a:pt x="1085606" y="614089"/>
                  </a:lnTo>
                  <a:lnTo>
                    <a:pt x="1140167" y="614089"/>
                  </a:lnTo>
                  <a:lnTo>
                    <a:pt x="1100328" y="557046"/>
                  </a:lnTo>
                  <a:close/>
                </a:path>
                <a:path w="1155700" h="635635">
                  <a:moveTo>
                    <a:pt x="13594" y="0"/>
                  </a:moveTo>
                  <a:lnTo>
                    <a:pt x="0" y="25014"/>
                  </a:lnTo>
                  <a:lnTo>
                    <a:pt x="1073056" y="607279"/>
                  </a:lnTo>
                  <a:lnTo>
                    <a:pt x="1086673" y="582197"/>
                  </a:lnTo>
                  <a:lnTo>
                    <a:pt x="13594" y="0"/>
                  </a:lnTo>
                  <a:close/>
                </a:path>
              </a:pathLst>
            </a:custGeom>
            <a:solidFill>
              <a:srgbClr val="F07F09"/>
            </a:solidFill>
          </p:spPr>
          <p:txBody>
            <a:bodyPr wrap="square" lIns="0" tIns="0" rIns="0" bIns="0" rtlCol="0"/>
            <a:lstStyle/>
            <a:p>
              <a:endParaRPr sz="2400"/>
            </a:p>
          </p:txBody>
        </p:sp>
      </p:grpSp>
      <p:grpSp>
        <p:nvGrpSpPr>
          <p:cNvPr id="32" name="object 32"/>
          <p:cNvGrpSpPr/>
          <p:nvPr/>
        </p:nvGrpSpPr>
        <p:grpSpPr>
          <a:xfrm>
            <a:off x="7162800" y="4965701"/>
            <a:ext cx="1473200" cy="1435100"/>
            <a:chOff x="5372100" y="3724275"/>
            <a:chExt cx="1104900" cy="1076325"/>
          </a:xfrm>
        </p:grpSpPr>
        <p:pic>
          <p:nvPicPr>
            <p:cNvPr id="33" name="object 33"/>
            <p:cNvPicPr/>
            <p:nvPr/>
          </p:nvPicPr>
          <p:blipFill>
            <a:blip r:embed="rId10" cstate="print"/>
            <a:stretch>
              <a:fillRect/>
            </a:stretch>
          </p:blipFill>
          <p:spPr>
            <a:xfrm>
              <a:off x="5372100" y="3724275"/>
              <a:ext cx="1104900" cy="1076325"/>
            </a:xfrm>
            <a:prstGeom prst="rect">
              <a:avLst/>
            </a:prstGeom>
          </p:spPr>
        </p:pic>
        <p:pic>
          <p:nvPicPr>
            <p:cNvPr id="34" name="object 34"/>
            <p:cNvPicPr/>
            <p:nvPr/>
          </p:nvPicPr>
          <p:blipFill>
            <a:blip r:embed="rId11" cstate="print"/>
            <a:stretch>
              <a:fillRect/>
            </a:stretch>
          </p:blipFill>
          <p:spPr>
            <a:xfrm>
              <a:off x="5410321" y="3763072"/>
              <a:ext cx="971510" cy="942365"/>
            </a:xfrm>
            <a:prstGeom prst="rect">
              <a:avLst/>
            </a:prstGeom>
          </p:spPr>
        </p:pic>
      </p:grpSp>
      <p:sp>
        <p:nvSpPr>
          <p:cNvPr id="35" name="object 35"/>
          <p:cNvSpPr txBox="1">
            <a:spLocks noGrp="1"/>
          </p:cNvSpPr>
          <p:nvPr>
            <p:ph type="ftr" sz="quarter" idx="5"/>
          </p:nvPr>
        </p:nvSpPr>
        <p:spPr>
          <a:xfrm>
            <a:off x="6399534" y="4906724"/>
            <a:ext cx="2608579" cy="159385"/>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rgbClr val="A5A5A5"/>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1467"/>
              </a:lnSpc>
            </a:pPr>
            <a:r>
              <a:rPr lang="en-US"/>
              <a:t>©</a:t>
            </a:r>
            <a:r>
              <a:rPr lang="en-US" spc="5"/>
              <a:t> </a:t>
            </a:r>
            <a:r>
              <a:rPr lang="en-US" spc="-20"/>
              <a:t>Copyright</a:t>
            </a:r>
            <a:r>
              <a:rPr lang="en-US" spc="85"/>
              <a:t> </a:t>
            </a:r>
            <a:r>
              <a:rPr lang="en-US" spc="-10"/>
              <a:t>2019</a:t>
            </a:r>
            <a:r>
              <a:rPr lang="en-US" spc="50"/>
              <a:t> </a:t>
            </a:r>
            <a:r>
              <a:rPr lang="en-US"/>
              <a:t>IntelliPaat,</a:t>
            </a:r>
            <a:r>
              <a:rPr lang="en-US" spc="-55"/>
              <a:t> </a:t>
            </a:r>
            <a:r>
              <a:rPr lang="en-US" spc="-10"/>
              <a:t>All</a:t>
            </a:r>
            <a:r>
              <a:rPr lang="en-US" spc="50"/>
              <a:t> </a:t>
            </a:r>
            <a:r>
              <a:rPr lang="en-US"/>
              <a:t>rights</a:t>
            </a:r>
            <a:r>
              <a:rPr lang="en-US" spc="-50"/>
              <a:t> </a:t>
            </a:r>
            <a:r>
              <a:rPr lang="en-US" spc="-10"/>
              <a:t>reserved</a:t>
            </a:r>
            <a:endParaRPr spc="-1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8567</Words>
  <Application>Microsoft Office PowerPoint</Application>
  <PresentationFormat>Widescreen</PresentationFormat>
  <Paragraphs>563</Paragraphs>
  <Slides>93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1" baseType="lpstr">
      <vt:lpstr>Arial</vt:lpstr>
      <vt:lpstr>Calibri</vt:lpstr>
      <vt:lpstr>Calibri Light</vt:lpstr>
      <vt:lpstr>Courier New</vt:lpstr>
      <vt:lpstr>Helvetica</vt:lpstr>
      <vt:lpstr>Times New Roman</vt:lpstr>
      <vt:lpstr>Office Theme</vt:lpstr>
      <vt:lpstr>Packager Shell Object</vt:lpstr>
      <vt:lpstr>Overview to Kubernetes(K8s)</vt:lpstr>
      <vt:lpstr>What is Kubernetes? </vt:lpstr>
      <vt:lpstr>Kubernetes Clusters</vt:lpstr>
      <vt:lpstr>Kubernetes Architecture and Concepts </vt:lpstr>
      <vt:lpstr>Kubernetes Control Plane (Master Node)</vt:lpstr>
      <vt:lpstr>Kubernetes Control Plane (Master Node)</vt:lpstr>
      <vt:lpstr>Kubernetes Master Node </vt:lpstr>
      <vt:lpstr>Master Node Components </vt:lpstr>
      <vt:lpstr>Master Node Components: API Server</vt:lpstr>
      <vt:lpstr>Master Node Components: Scheduler</vt:lpstr>
      <vt:lpstr>Master Node Components: Controller Managers</vt:lpstr>
      <vt:lpstr>Master Node Components: etcd</vt:lpstr>
      <vt:lpstr> Worker Node </vt:lpstr>
      <vt:lpstr>Worker Node Components</vt:lpstr>
      <vt:lpstr>Worker Node Components: Container Runtime</vt:lpstr>
      <vt:lpstr>Worker Node Components: kubelet</vt:lpstr>
      <vt:lpstr>Worker Node Components: kubelet</vt:lpstr>
      <vt:lpstr>Worker Node Components: kubelet</vt:lpstr>
      <vt:lpstr>Worker Node Components: kube-proxy</vt:lpstr>
      <vt:lpstr>Worker Node Components: Addons</vt:lpstr>
      <vt:lpstr>Kubernetes Installation</vt:lpstr>
      <vt:lpstr>Working of Kubernetes</vt:lpstr>
      <vt:lpstr>Namespaces</vt:lpstr>
      <vt:lpstr>Creating a Namespace</vt:lpstr>
      <vt:lpstr>Contexts</vt:lpstr>
      <vt:lpstr>Pods in Kubernetes</vt:lpstr>
      <vt:lpstr>Pods </vt:lpstr>
      <vt:lpstr>The pod</vt:lpstr>
      <vt:lpstr>The Pod Manifest</vt:lpstr>
      <vt:lpstr>The Pod Manifest</vt:lpstr>
      <vt:lpstr>Creating a Pod</vt:lpstr>
      <vt:lpstr>Creating a Pod Manifest</vt:lpstr>
      <vt:lpstr>kuard-pod.yaml</vt:lpstr>
      <vt:lpstr>Running Pods</vt:lpstr>
      <vt:lpstr>Listing Pods</vt:lpstr>
      <vt:lpstr>Pod Details</vt:lpstr>
      <vt:lpstr>Deleting a Pod</vt:lpstr>
      <vt:lpstr>Accessing Your Pod</vt:lpstr>
      <vt:lpstr>Getting More Info with Logs</vt:lpstr>
      <vt:lpstr>Running Commands in Your Container with exec</vt:lpstr>
      <vt:lpstr>Copying Files to and from Containers</vt:lpstr>
      <vt:lpstr>Health Checks</vt:lpstr>
      <vt:lpstr>Liveness Probe</vt:lpstr>
      <vt:lpstr>kuard-pod-health.yaml</vt:lpstr>
      <vt:lpstr>PowerPoint Presentation</vt:lpstr>
      <vt:lpstr>Working of Kubernetes</vt:lpstr>
      <vt:lpstr>Working of Kubernetes</vt:lpstr>
      <vt:lpstr>Working of Kubernetes</vt:lpstr>
      <vt:lpstr>Labels </vt:lpstr>
      <vt:lpstr>Label Selectors </vt:lpstr>
      <vt:lpstr>Selectors </vt:lpstr>
      <vt:lpstr>Replication Controllers </vt:lpstr>
      <vt:lpstr>ReplicaSets </vt:lpstr>
      <vt:lpstr>ReplicaSet (Current State and Desired State Are the Same)</vt:lpstr>
      <vt:lpstr>PowerPoint Presentation</vt:lpstr>
      <vt:lpstr>PowerPoint Presentation</vt:lpstr>
      <vt:lpstr>PowerPoint Presentation</vt:lpstr>
      <vt:lpstr>Deployments in Kubernetes</vt:lpstr>
      <vt:lpstr>Deployments in Kubernetes</vt:lpstr>
      <vt:lpstr>Deployments</vt:lpstr>
      <vt:lpstr>Why do we require deployments?</vt:lpstr>
      <vt:lpstr>Why do we require deployments?</vt:lpstr>
      <vt:lpstr>Use Case </vt:lpstr>
      <vt:lpstr>Creating a Deployment </vt:lpstr>
      <vt:lpstr>Creating a Deployment</vt:lpstr>
      <vt:lpstr>YAML Syntax for Deployments</vt:lpstr>
      <vt:lpstr>Listing the Pods</vt:lpstr>
      <vt:lpstr>Deployments</vt:lpstr>
      <vt:lpstr>PowerPoint Presentation</vt:lpstr>
      <vt:lpstr>PowerPoint Presentation</vt:lpstr>
      <vt:lpstr>PowerPoint Presentation</vt:lpstr>
      <vt:lpstr> Updating the deployment </vt:lpstr>
      <vt:lpstr>Updating the Deployments</vt:lpstr>
      <vt:lpstr>Deleting a deployment</vt:lpstr>
      <vt:lpstr>Deployments </vt:lpstr>
      <vt:lpstr>Deployments </vt:lpstr>
      <vt:lpstr>Deployments </vt:lpstr>
      <vt:lpstr>Deployments </vt:lpstr>
      <vt:lpstr>StatefulSets and DaemonSets</vt:lpstr>
      <vt:lpstr>StatefulSets</vt:lpstr>
      <vt:lpstr>StatefulSets </vt:lpstr>
      <vt:lpstr>Using StatefulSets </vt:lpstr>
      <vt:lpstr>Components </vt:lpstr>
      <vt:lpstr>DaemonSet </vt:lpstr>
      <vt:lpstr>DaemonSets</vt:lpstr>
      <vt:lpstr> Writing a DaemonSet Spec </vt:lpstr>
      <vt:lpstr> Service </vt:lpstr>
      <vt:lpstr>Why Service?</vt:lpstr>
      <vt:lpstr> Kubernetes Service vs Deployment </vt:lpstr>
      <vt:lpstr>Creating a Service</vt:lpstr>
      <vt:lpstr> Defining a Service </vt:lpstr>
      <vt:lpstr> Publishing Services (ServiceTypes) </vt:lpstr>
      <vt:lpstr>Service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to Kubernetes(K8s)</dc:title>
  <dc:creator>Jha, Sourav</dc:creator>
  <cp:lastModifiedBy>Jha, Sourav</cp:lastModifiedBy>
  <cp:revision>44</cp:revision>
  <dcterms:created xsi:type="dcterms:W3CDTF">2021-04-15T07:57:27Z</dcterms:created>
  <dcterms:modified xsi:type="dcterms:W3CDTF">2021-05-16T11:12:44Z</dcterms:modified>
</cp:coreProperties>
</file>